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1078" r:id="rId2"/>
    <p:sldId id="1080" r:id="rId3"/>
    <p:sldId id="1081" r:id="rId4"/>
    <p:sldId id="1056" r:id="rId5"/>
    <p:sldId id="1109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88ACB8"/>
    <a:srgbClr val="60A4B8"/>
    <a:srgbClr val="E3E3E3"/>
    <a:srgbClr val="C2C2C2"/>
    <a:srgbClr val="BCD2EB"/>
    <a:srgbClr val="BBC8E0"/>
    <a:srgbClr val="805F54"/>
    <a:srgbClr val="326496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448" autoAdjust="0"/>
    <p:restoredTop sz="94755" autoAdjust="0"/>
  </p:normalViewPr>
  <p:slideViewPr>
    <p:cSldViewPr snapToGrid="0" showGuides="1">
      <p:cViewPr varScale="1">
        <p:scale>
          <a:sx n="130" d="100"/>
          <a:sy n="130" d="100"/>
        </p:scale>
        <p:origin x="192" y="154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94882467885299"/>
          <c:y val="0.22349692279844299"/>
          <c:w val="0.86279186467330404"/>
          <c:h val="0.74420694180468805"/>
        </c:manualLayout>
      </c:layout>
      <c:barChart>
        <c:barDir val="col"/>
        <c:grouping val="clustered"/>
        <c:varyColors val="0"/>
        <c:ser>
          <c:idx val="0"/>
          <c:order val="0"/>
          <c:tx>
            <c:v>Series 1</c:v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B70-2940-9767-393AFF061A6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FB70-2940-9767-393AFF061A6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FB70-2940-9767-393AFF061A6E}"/>
              </c:ext>
            </c:extLst>
          </c:dPt>
          <c:dPt>
            <c:idx val="3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FB70-2940-9767-393AFF061A6E}"/>
              </c:ext>
            </c:extLst>
          </c:dPt>
          <c:dPt>
            <c:idx val="4"/>
            <c:invertIfNegative val="0"/>
            <c:bubble3D val="0"/>
            <c:spPr>
              <a:solidFill>
                <a:srgbClr val="5C8C8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FB70-2940-9767-393AFF061A6E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70-2940-9767-393AFF061A6E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70-2940-9767-393AFF061A6E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70-2940-9767-393AFF061A6E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70-2940-9767-393AFF061A6E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70-2940-9767-393AFF061A6E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70-2940-9767-393AFF061A6E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70-2940-9767-393AFF061A6E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70-2940-9767-393AFF061A6E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B70-2940-9767-393AFF061A6E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70-2940-9767-393AFF061A6E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B70-2940-9767-393AFF061A6E}"/>
                </c:ext>
              </c:extLst>
            </c:dLbl>
            <c:numFmt formatCode="0.00" sourceLinked="0"/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600 mg Q12H + _x000d_RTV 100 mg Q12H</c:v>
                </c:pt>
                <c:pt idx="1">
                  <c:v>1200 mg QHS + _x000d_RTV 100 mg QHS</c:v>
                </c:pt>
                <c:pt idx="2">
                  <c:v>1200 mg Q12H +_x000d_RTV 100 mg Q12H</c:v>
                </c:pt>
                <c:pt idx="3">
                  <c:v>1200 mg Q12H +_x000d_ RTV 100 mg QAM</c:v>
                </c:pt>
                <c:pt idx="4">
                  <c:v>1200 mg Q12H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-1.64</c:v>
                </c:pt>
                <c:pt idx="1">
                  <c:v>-1.59</c:v>
                </c:pt>
                <c:pt idx="2">
                  <c:v>-1.73</c:v>
                </c:pt>
                <c:pt idx="3">
                  <c:v>-1.63</c:v>
                </c:pt>
                <c:pt idx="4">
                  <c:v>-1.21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B70-2940-9767-393AFF061A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785264632"/>
        <c:axId val="1785105192"/>
      </c:barChart>
      <c:catAx>
        <c:axId val="178526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1785105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85105192"/>
        <c:scaling>
          <c:orientation val="minMax"/>
          <c:max val="0"/>
          <c:min val="-2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Median Change in HIV RNA from Baseline (Log10 copies/mL)</a:t>
                </a:r>
              </a:p>
            </c:rich>
          </c:tx>
          <c:layout>
            <c:manualLayout>
              <c:xMode val="edge"/>
              <c:yMode val="edge"/>
              <c:x val="7.0994459025955099E-4"/>
              <c:y val="0.2494467825142550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785264632"/>
        <c:crosses val="autoZero"/>
        <c:crossBetween val="between"/>
        <c:majorUnit val="0.5"/>
        <c:minorUnit val="0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0.12889</cdr:x>
      <cdr:y>0.08621</cdr:y>
    </cdr:from>
    <cdr:to>
      <cdr:x>0.96125</cdr:x>
      <cdr:y>0.08621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E1339AA-20E4-3743-B988-15A67A8B5EFE}"/>
            </a:ext>
          </a:extLst>
        </cdr:cNvPr>
        <cdr:cNvCxnSpPr/>
      </cdr:nvCxnSpPr>
      <cdr:spPr>
        <a:xfrm xmlns:a="http://schemas.openxmlformats.org/drawingml/2006/main">
          <a:off x="1104900" y="381000"/>
          <a:ext cx="7135422" cy="0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6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8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F2DB65-74FD-F342-94E2-BD2A1A4C9E33}"/>
              </a:ext>
            </a:extLst>
          </p:cNvPr>
          <p:cNvGrpSpPr/>
          <p:nvPr userDrawn="1"/>
        </p:nvGrpSpPr>
        <p:grpSpPr>
          <a:xfrm>
            <a:off x="0" y="0"/>
            <a:ext cx="9156413" cy="6952487"/>
            <a:chOff x="0" y="0"/>
            <a:chExt cx="9156413" cy="6952487"/>
          </a:xfrm>
        </p:grpSpPr>
        <p:pic>
          <p:nvPicPr>
            <p:cNvPr id="6" name="Picture 5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BCD6FC-89DE-874C-8843-E56A28807580}"/>
                </a:ext>
              </a:extLst>
            </p:cNvPr>
            <p:cNvGrpSpPr/>
            <p:nvPr userDrawn="1"/>
          </p:nvGrpSpPr>
          <p:grpSpPr>
            <a:xfrm>
              <a:off x="5166548" y="5971328"/>
              <a:ext cx="3977452" cy="961889"/>
              <a:chOff x="5166548" y="5971328"/>
              <a:chExt cx="3977452" cy="96188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7360C3-47B4-7440-9FF3-DD0DF7A1A4DA}"/>
                  </a:ext>
                </a:extLst>
              </p:cNvPr>
              <p:cNvSpPr/>
              <p:nvPr userDrawn="1"/>
            </p:nvSpPr>
            <p:spPr>
              <a:xfrm rot="21288567">
                <a:off x="8242594" y="5971328"/>
                <a:ext cx="640080" cy="548640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B0BAC0-649E-5C43-A451-905015CB67CC}"/>
                  </a:ext>
                </a:extLst>
              </p:cNvPr>
              <p:cNvSpPr/>
              <p:nvPr userDrawn="1"/>
            </p:nvSpPr>
            <p:spPr>
              <a:xfrm rot="21288567">
                <a:off x="7383455" y="6312297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209AA2-E1A7-4840-9C95-929CD153EE37}"/>
                  </a:ext>
                </a:extLst>
              </p:cNvPr>
              <p:cNvSpPr/>
              <p:nvPr userDrawn="1"/>
            </p:nvSpPr>
            <p:spPr>
              <a:xfrm rot="21288567">
                <a:off x="6645060" y="6326619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8F6A85-A8C6-4E4A-9D5A-CD93C95B463A}"/>
                  </a:ext>
                </a:extLst>
              </p:cNvPr>
              <p:cNvSpPr/>
              <p:nvPr userDrawn="1"/>
            </p:nvSpPr>
            <p:spPr>
              <a:xfrm>
                <a:off x="5166548" y="6567457"/>
                <a:ext cx="3977452" cy="365760"/>
              </a:xfrm>
              <a:prstGeom prst="rect">
                <a:avLst/>
              </a:prstGeom>
              <a:solidFill>
                <a:srgbClr val="1775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F2DB65-74FD-F342-94E2-BD2A1A4C9E33}"/>
              </a:ext>
            </a:extLst>
          </p:cNvPr>
          <p:cNvGrpSpPr/>
          <p:nvPr userDrawn="1"/>
        </p:nvGrpSpPr>
        <p:grpSpPr>
          <a:xfrm>
            <a:off x="0" y="0"/>
            <a:ext cx="9156413" cy="6952487"/>
            <a:chOff x="0" y="0"/>
            <a:chExt cx="9156413" cy="6952487"/>
          </a:xfrm>
        </p:grpSpPr>
        <p:pic>
          <p:nvPicPr>
            <p:cNvPr id="6" name="Picture 5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BCD6FC-89DE-874C-8843-E56A28807580}"/>
                </a:ext>
              </a:extLst>
            </p:cNvPr>
            <p:cNvGrpSpPr/>
            <p:nvPr userDrawn="1"/>
          </p:nvGrpSpPr>
          <p:grpSpPr>
            <a:xfrm>
              <a:off x="5166548" y="5971328"/>
              <a:ext cx="3977452" cy="961889"/>
              <a:chOff x="5166548" y="5971328"/>
              <a:chExt cx="3977452" cy="96188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7360C3-47B4-7440-9FF3-DD0DF7A1A4DA}"/>
                  </a:ext>
                </a:extLst>
              </p:cNvPr>
              <p:cNvSpPr/>
              <p:nvPr userDrawn="1"/>
            </p:nvSpPr>
            <p:spPr>
              <a:xfrm rot="21288567">
                <a:off x="8242594" y="5971328"/>
                <a:ext cx="640080" cy="548640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B0BAC0-649E-5C43-A451-905015CB67CC}"/>
                  </a:ext>
                </a:extLst>
              </p:cNvPr>
              <p:cNvSpPr/>
              <p:nvPr userDrawn="1"/>
            </p:nvSpPr>
            <p:spPr>
              <a:xfrm rot="21288567">
                <a:off x="7383455" y="6312297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209AA2-E1A7-4840-9C95-929CD153EE37}"/>
                  </a:ext>
                </a:extLst>
              </p:cNvPr>
              <p:cNvSpPr/>
              <p:nvPr userDrawn="1"/>
            </p:nvSpPr>
            <p:spPr>
              <a:xfrm rot="21288567">
                <a:off x="6645060" y="6326619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8F6A85-A8C6-4E4A-9D5A-CD93C95B463A}"/>
                  </a:ext>
                </a:extLst>
              </p:cNvPr>
              <p:cNvSpPr/>
              <p:nvPr userDrawn="1"/>
            </p:nvSpPr>
            <p:spPr>
              <a:xfrm>
                <a:off x="5166548" y="6567457"/>
                <a:ext cx="3977452" cy="365760"/>
              </a:xfrm>
              <a:prstGeom prst="rect">
                <a:avLst/>
              </a:prstGeom>
              <a:solidFill>
                <a:srgbClr val="1775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 err="1"/>
              <a:t>Fostemsavir</a:t>
            </a:r>
            <a:r>
              <a:rPr lang="en-US" sz="2700" b="0" dirty="0"/>
              <a:t> (BMS-663068) Dose-Ranging Study</a:t>
            </a:r>
            <a:br>
              <a:rPr lang="en-US" sz="2700" b="0" dirty="0"/>
            </a:br>
            <a:r>
              <a:rPr lang="en-US" dirty="0"/>
              <a:t>AI438-006 Study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548526-94FE-8649-ADDB-B404C1CD9B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7066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H="1" flipV="1">
            <a:off x="5541881" y="2268731"/>
            <a:ext cx="29239" cy="148958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Fostemsavir</a:t>
            </a:r>
            <a:r>
              <a:rPr lang="en-US" sz="2800" dirty="0"/>
              <a:t> (BMS-663068) Dose-Ranging Study</a:t>
            </a:r>
            <a:br>
              <a:rPr lang="en-US" sz="2800" dirty="0"/>
            </a:br>
            <a:r>
              <a:rPr lang="en-US" dirty="0"/>
              <a:t>AI438-011: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Nettles RE, et al. </a:t>
            </a:r>
            <a:r>
              <a:rPr lang="en-US" dirty="0">
                <a:latin typeface="Arial" pitchFamily="22" charset="0"/>
              </a:rPr>
              <a:t>Ray N, et al. J Infect Dis. 2012;206:1002-11.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65933" y="1383660"/>
            <a:ext cx="2990088" cy="868680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FOS 600 mg q12h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RTV 100 mg q12h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65933" y="2374260"/>
            <a:ext cx="2990088" cy="868680"/>
          </a:xfrm>
          <a:prstGeom prst="rect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FOS 1200 mg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qhs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RTV 100 mg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qhs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10)</a:t>
            </a: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867400" y="3364860"/>
            <a:ext cx="2990088" cy="868680"/>
          </a:xfrm>
          <a:prstGeom prst="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 w="19050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FOS 1200 mg q12h + RTV 100 mg q12 hrs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latin typeface="Arial"/>
              </a:rPr>
              <a:t>(n= 10)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5865933" y="5370884"/>
            <a:ext cx="2990088" cy="868680"/>
          </a:xfrm>
          <a:prstGeom prst="rect">
            <a:avLst/>
          </a:prstGeom>
          <a:solidFill>
            <a:srgbClr val="88ACB8">
              <a:alpha val="56000"/>
            </a:srgbClr>
          </a:solidFill>
          <a:ln w="19050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800" b="1" dirty="0">
                <a:latin typeface="Arial"/>
              </a:rPr>
              <a:t>FOS 1200 mg </a:t>
            </a:r>
            <a:r>
              <a:rPr lang="en-US" sz="1800" b="1" dirty="0" err="1">
                <a:latin typeface="Arial"/>
              </a:rPr>
              <a:t>qhs</a:t>
            </a:r>
            <a:br>
              <a:rPr lang="en-US" dirty="0">
                <a:latin typeface="Arial"/>
              </a:rPr>
            </a:br>
            <a:r>
              <a:rPr lang="en-US" sz="1400" dirty="0">
                <a:latin typeface="Arial"/>
              </a:rPr>
              <a:t>(n = 10)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1169337" flipV="1">
            <a:off x="5442197" y="3037611"/>
            <a:ext cx="262928" cy="7303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rot="20430663">
            <a:off x="5363755" y="3690688"/>
            <a:ext cx="454135" cy="17176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20430663" flipH="1">
            <a:off x="5540536" y="3909268"/>
            <a:ext cx="44126" cy="149509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5865933" y="4390596"/>
            <a:ext cx="2990088" cy="868680"/>
          </a:xfrm>
          <a:prstGeom prst="rect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FOS 1200 mg q12h + RTV 100 mg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qam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10)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rot="20430663">
            <a:off x="5459358" y="3871686"/>
            <a:ext cx="262928" cy="71205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40501"/>
              </p:ext>
            </p:extLst>
          </p:nvPr>
        </p:nvGraphicFramePr>
        <p:xfrm>
          <a:off x="256823" y="1600200"/>
          <a:ext cx="5105400" cy="4267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GS-US-141-1219: Study Design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open-label, multiple-dose, parallel phase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IIa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study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50)</a:t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 with subtype B HIV-1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 or experienced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If treatment experienced,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off ART ≥8 weeks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5,000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count ≥200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Not pregnant; no hepatitis B or C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prior exposure to an HIV attachment inhibitor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8 days of </a:t>
                      </a:r>
                      <a:r>
                        <a:rPr lang="en-US" sz="1600" b="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fostemsavir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(BMS-663068) +/- ritonavir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Participants randomized to various dosing arms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26953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Fostemsavir</a:t>
            </a:r>
            <a:r>
              <a:rPr lang="en-US" sz="2800" dirty="0"/>
              <a:t> (BMS-663068) Dose-Ranging Study</a:t>
            </a:r>
            <a:br>
              <a:rPr lang="en-US" sz="2800" dirty="0"/>
            </a:br>
            <a:r>
              <a:rPr lang="en-US" dirty="0"/>
              <a:t>AI438-011: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22" charset="0"/>
              </a:rPr>
              <a:t>Baseline to Day 8: Change in Baseline HIV RNA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Nettles RE, et al. </a:t>
            </a:r>
            <a:r>
              <a:rPr lang="en-US" dirty="0">
                <a:latin typeface="Arial" pitchFamily="22" charset="0"/>
              </a:rPr>
              <a:t>Ray N, et al. J Infect Dis. 2012;206:1002-11.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848672"/>
              </p:ext>
            </p:extLst>
          </p:nvPr>
        </p:nvGraphicFramePr>
        <p:xfrm>
          <a:off x="342900" y="1752600"/>
          <a:ext cx="85725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1752600"/>
            <a:ext cx="2556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Arial"/>
                <a:cs typeface="Arial"/>
              </a:rPr>
              <a:t>Fostemsavir</a:t>
            </a:r>
            <a:r>
              <a:rPr lang="en-US" sz="1600" b="1" dirty="0">
                <a:latin typeface="Arial"/>
                <a:cs typeface="Arial"/>
              </a:rPr>
              <a:t> Dosing</a:t>
            </a:r>
          </a:p>
        </p:txBody>
      </p:sp>
    </p:spTree>
    <p:extLst>
      <p:ext uri="{BB962C8B-B14F-4D97-AF65-F5344CB8AC3E}">
        <p14:creationId xmlns:p14="http://schemas.microsoft.com/office/powerpoint/2010/main" val="7510025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Fostemsavir</a:t>
            </a:r>
            <a:r>
              <a:rPr lang="en-US" sz="2800" dirty="0"/>
              <a:t> (BMS-663068) Dose-Ranging Study</a:t>
            </a:r>
            <a:br>
              <a:rPr lang="en-US" sz="2800" dirty="0"/>
            </a:br>
            <a:r>
              <a:rPr lang="en-US" dirty="0"/>
              <a:t>AI438-011: 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Nettles RE, et al. </a:t>
            </a:r>
            <a:r>
              <a:rPr lang="en-US" dirty="0">
                <a:latin typeface="Arial" pitchFamily="22" charset="0"/>
              </a:rPr>
              <a:t>Ray N, et al. J Infect Dis. 2012;206:1002-11.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+mn-lt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Administration of BMS-663068 for 8 days with or without ritonavir resulted in substantial declines in plasma HIV-1 RNA levels and was generally well tolerated. Longer-term clinical trials of BMS-663068 as part of combination antiretroviral therapy are warranted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32956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46726</TotalTime>
  <Words>347</Words>
  <Application>Microsoft Macintosh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Fostemsavir (BMS-663068) Dose-Ranging Study AI438-006 Study</vt:lpstr>
      <vt:lpstr>Fostemsavir (BMS-663068) Dose-Ranging Study AI438-011: Results</vt:lpstr>
      <vt:lpstr>Fostemsavir (BMS-663068) Dose-Ranging Study AI438-011: Results</vt:lpstr>
      <vt:lpstr>Fostemsavir (BMS-663068) Dose-Ranging Study AI438-011: Conclusions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2117</cp:revision>
  <cp:lastPrinted>2008-02-05T14:34:24Z</cp:lastPrinted>
  <dcterms:created xsi:type="dcterms:W3CDTF">2010-11-28T05:36:22Z</dcterms:created>
  <dcterms:modified xsi:type="dcterms:W3CDTF">2020-07-10T00:05:43Z</dcterms:modified>
</cp:coreProperties>
</file>