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082" r:id="rId2"/>
    <p:sldId id="1083" r:id="rId3"/>
    <p:sldId id="1084" r:id="rId4"/>
    <p:sldId id="1098" r:id="rId5"/>
    <p:sldId id="1099" r:id="rId6"/>
    <p:sldId id="1100" r:id="rId7"/>
    <p:sldId id="1097" r:id="rId8"/>
    <p:sldId id="1109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97"/>
    <a:srgbClr val="E3E3E3"/>
    <a:srgbClr val="326496"/>
    <a:srgbClr val="676767"/>
    <a:srgbClr val="6C6C6C"/>
    <a:srgbClr val="757575"/>
    <a:srgbClr val="C2C2C2"/>
    <a:srgbClr val="B5CEE5"/>
    <a:srgbClr val="E6EBF2"/>
    <a:srgbClr val="3C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6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5.1481554558035297E-2"/>
          <c:w val="0.87636482939632498"/>
          <c:h val="0.76646610949929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CA2-EE45-BB6C-A395C7F44FA0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DCA2-EE45-BB6C-A395C7F44FA0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CA2-EE45-BB6C-A395C7F44FA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CA2-EE45-BB6C-A395C7F44FA0}"/>
              </c:ext>
            </c:extLst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A2-EE45-BB6C-A395C7F44FA0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A2-EE45-BB6C-A395C7F44FA0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A2-EE45-BB6C-A395C7F44FA0}"/>
                </c:ext>
              </c:extLst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A2-EE45-BB6C-A395C7F44FA0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CAB 400 mg IM Q4w +_x000d_RPV 600 mg IM Q4w </c:v>
                </c:pt>
                <c:pt idx="1">
                  <c:v>CAB 600 mg IM Q8w +_x000d_RPV 900 mg IM Q8w </c:v>
                </c:pt>
                <c:pt idx="2">
                  <c:v>CAB 30 mg PO +_x000d_ABC-3TC  PO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91</c:v>
                </c:pt>
                <c:pt idx="1">
                  <c:v>92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2-EE45-BB6C-A395C7F44F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1992757816"/>
        <c:axId val="-1992767032"/>
      </c:barChart>
      <c:catAx>
        <c:axId val="-1992757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l"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927670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927670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HIV RNA &lt;50 copies/mL</a:t>
                </a:r>
              </a:p>
            </c:rich>
          </c:tx>
          <c:layout>
            <c:manualLayout>
              <c:xMode val="edge"/>
              <c:yMode val="edge"/>
              <c:x val="3.6803732866725002E-3"/>
              <c:y val="0.1389465189494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9275781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5.1481554558035297E-2"/>
          <c:w val="0.87636482939632498"/>
          <c:h val="0.76646610949929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CA2-EE45-BB6C-A395C7F44FA0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DCA2-EE45-BB6C-A395C7F44FA0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CA2-EE45-BB6C-A395C7F44FA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CA2-EE45-BB6C-A395C7F44FA0}"/>
              </c:ext>
            </c:extLst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A2-EE45-BB6C-A395C7F44FA0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A2-EE45-BB6C-A395C7F44FA0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A2-EE45-BB6C-A395C7F44FA0}"/>
                </c:ext>
              </c:extLst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A2-EE45-BB6C-A395C7F44FA0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CAB 400 mg IM Q4w +
RPV 600 mg IM Q4w </c:v>
                </c:pt>
                <c:pt idx="1">
                  <c:v>CAB 600 mg IM Q8w +
RPV 900 mg IM Q8w </c:v>
                </c:pt>
                <c:pt idx="2">
                  <c:v>CAB 30 mg PO +
ABC-3TC  PO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87</c:v>
                </c:pt>
                <c:pt idx="1">
                  <c:v>94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2-EE45-BB6C-A395C7F44F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1992897448"/>
        <c:axId val="-1992902088"/>
      </c:barChart>
      <c:catAx>
        <c:axId val="-1992897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l"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92902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929020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HIV RNA &lt;50 copies/mL</a:t>
                </a:r>
              </a:p>
            </c:rich>
          </c:tx>
          <c:layout>
            <c:manualLayout>
              <c:xMode val="edge"/>
              <c:yMode val="edge"/>
              <c:x val="3.6803732866725002E-3"/>
              <c:y val="0.1389465189494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928974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7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2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400" b="0" dirty="0"/>
              <a:t>Cabotegravir IM + </a:t>
            </a:r>
            <a:r>
              <a:rPr lang="en-US" sz="2400" b="0" dirty="0" err="1"/>
              <a:t>Rilpivirine</a:t>
            </a:r>
            <a:r>
              <a:rPr lang="en-US" sz="2400" b="0" dirty="0"/>
              <a:t> IM every one or two months versus oral CAB + ABC-3TC</a:t>
            </a:r>
            <a:br>
              <a:rPr lang="en-US" sz="2400" b="0" dirty="0"/>
            </a:br>
            <a:r>
              <a:rPr lang="en-US" dirty="0"/>
              <a:t>LATTE-2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1B8CA-87E1-CC4E-8049-0AA70A903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6084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5190481" y="2377395"/>
            <a:ext cx="0" cy="3566205"/>
          </a:xfrm>
          <a:prstGeom prst="line">
            <a:avLst/>
          </a:prstGeom>
          <a:ln w="9525" cmpd="sng">
            <a:solidFill>
              <a:schemeClr val="accent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IM Cabotegravir + IM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versus Cabotegravir + ABC-3TC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LATTE-2 Study: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3850" y="6381829"/>
            <a:ext cx="7357838" cy="411475"/>
          </a:xfrm>
        </p:spPr>
        <p:txBody>
          <a:bodyPr/>
          <a:lstStyle/>
          <a:p>
            <a:r>
              <a:rPr lang="en-US" dirty="0"/>
              <a:t>Source: Margolis DA, et al. Lancet 2017;390:1499-1510.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ltGray">
          <a:xfrm>
            <a:off x="3525627" y="3341070"/>
            <a:ext cx="2149230" cy="885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CAB 30 mg PO QD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ABC-3TC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ltGray">
          <a:xfrm>
            <a:off x="6201508" y="2325073"/>
            <a:ext cx="2790092" cy="883714"/>
          </a:xfrm>
          <a:prstGeom prst="rect">
            <a:avLst/>
          </a:prstGeom>
          <a:solidFill>
            <a:srgbClr val="BCD2EB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CAB 400 mg IM Q4w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RPV 600 mg IM Q4w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115) 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5757984" y="3155455"/>
            <a:ext cx="252749" cy="3736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1"/>
          <p:cNvSpPr>
            <a:spLocks noChangeArrowheads="1"/>
          </p:cNvSpPr>
          <p:nvPr/>
        </p:nvSpPr>
        <p:spPr bwMode="ltGray">
          <a:xfrm>
            <a:off x="6201508" y="3350843"/>
            <a:ext cx="2790092" cy="8837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CAB 600 mg IM Q8w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RPV 900 mg IM Q8w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(n = 115)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ltGray">
          <a:xfrm>
            <a:off x="6201508" y="4376617"/>
            <a:ext cx="2790092" cy="8837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CAB 30 mg PO QD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(n = 56)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38445" y="3731266"/>
            <a:ext cx="396630" cy="5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757984" y="3976066"/>
            <a:ext cx="252749" cy="36452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83737" y="2377395"/>
            <a:ext cx="0" cy="3566205"/>
          </a:xfrm>
          <a:prstGeom prst="line">
            <a:avLst/>
          </a:prstGeom>
          <a:ln w="9525" cmpd="sng">
            <a:solidFill>
              <a:schemeClr val="accent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73193" y="5683161"/>
            <a:ext cx="3825314" cy="58477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Continued to Maintenance Phase if HIV RNA &lt;50 copies/mL from week 16 to 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49882" y="1453074"/>
            <a:ext cx="2014079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Lead-In Phase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60574" y="1453074"/>
            <a:ext cx="2793355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Maintenance Phase</a:t>
            </a:r>
          </a:p>
        </p:txBody>
      </p:sp>
      <p:graphicFrame>
        <p:nvGraphicFramePr>
          <p:cNvPr id="20" name="Group 31"/>
          <p:cNvGraphicFramePr>
            <a:graphicFrameLocks noGrp="1"/>
          </p:cNvGraphicFramePr>
          <p:nvPr>
            <p:extLst/>
          </p:nvPr>
        </p:nvGraphicFramePr>
        <p:xfrm>
          <a:off x="136708" y="1447800"/>
          <a:ext cx="3211692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11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2b, randomized, open-label trial assessing dual therapy with long-acting, injectable agents for maintenance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&gt;1,000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&gt;200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CrCl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&gt;50 mL/min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Exclusions: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Major resistance mutations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Pregnancy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Significant hepatic impairment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AIDS-defining condition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09917" y="2057399"/>
            <a:ext cx="358029" cy="32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16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58968" y="2057399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3605" y="1836739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Week</a:t>
            </a:r>
          </a:p>
        </p:txBody>
      </p:sp>
      <p:sp>
        <p:nvSpPr>
          <p:cNvPr id="15" name="Arc 14"/>
          <p:cNvSpPr/>
          <p:nvPr/>
        </p:nvSpPr>
        <p:spPr>
          <a:xfrm>
            <a:off x="3870696" y="2819400"/>
            <a:ext cx="1322043" cy="1038704"/>
          </a:xfrm>
          <a:prstGeom prst="arc">
            <a:avLst>
              <a:gd name="adj1" fmla="val 15771622"/>
              <a:gd name="adj2" fmla="val 21548213"/>
            </a:avLst>
          </a:prstGeom>
          <a:ln w="28575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2508297"/>
            <a:ext cx="206649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Rilpivirine PO Added</a:t>
            </a:r>
          </a:p>
        </p:txBody>
      </p:sp>
    </p:spTree>
    <p:extLst>
      <p:ext uri="{BB962C8B-B14F-4D97-AF65-F5344CB8AC3E}">
        <p14:creationId xmlns:p14="http://schemas.microsoft.com/office/powerpoint/2010/main" val="666449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IM Cabotegravir + IM </a:t>
            </a:r>
            <a:r>
              <a:rPr lang="en-US" sz="2400" dirty="0" err="1">
                <a:solidFill>
                  <a:srgbClr val="E7F1CA"/>
                </a:solidFill>
              </a:rPr>
              <a:t>Rilpivirine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versus Cabotegravir + ABC-3TC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LATTE-2 Study: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52400" y="1310902"/>
            <a:ext cx="8241254" cy="427645"/>
          </a:xfrm>
        </p:spPr>
        <p:txBody>
          <a:bodyPr/>
          <a:lstStyle/>
          <a:p>
            <a:r>
              <a:rPr lang="en-US" dirty="0">
                <a:latin typeface="Arial" pitchFamily="31" charset="0"/>
              </a:rPr>
              <a:t>Week 48 virologic results by FDA snapshot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43814-540F-EC49-BF25-7E63C310E1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Margolis DA, et al. Lancet 2017;390:1499-1510.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23850" y="1839093"/>
          <a:ext cx="850392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056225" y="4803508"/>
            <a:ext cx="918347" cy="3655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105/115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8872" y="4803508"/>
            <a:ext cx="918347" cy="3655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106/115</a:t>
            </a:r>
          </a:p>
        </p:txBody>
      </p:sp>
      <p:sp>
        <p:nvSpPr>
          <p:cNvPr id="8" name="Rectangle 7"/>
          <p:cNvSpPr/>
          <p:nvPr/>
        </p:nvSpPr>
        <p:spPr>
          <a:xfrm>
            <a:off x="7045472" y="4803508"/>
            <a:ext cx="918347" cy="3655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50/56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5039" y="5979462"/>
            <a:ext cx="69434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Abbreviations: CAB = cabotegravir; RPV = rilpivirine; ABC-3TC = abacavir-lamivudine</a:t>
            </a:r>
          </a:p>
        </p:txBody>
      </p:sp>
    </p:spTree>
    <p:extLst>
      <p:ext uri="{BB962C8B-B14F-4D97-AF65-F5344CB8AC3E}">
        <p14:creationId xmlns:p14="http://schemas.microsoft.com/office/powerpoint/2010/main" val="335730902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IM Cabotegravir + IM </a:t>
            </a:r>
            <a:r>
              <a:rPr lang="en-US" sz="2400" dirty="0" err="1">
                <a:solidFill>
                  <a:srgbClr val="E7F1CA"/>
                </a:solidFill>
              </a:rPr>
              <a:t>Rilpivirine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versus Cabotegravir + ABC-3TC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LATTE-2 Study: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52400" y="1310902"/>
            <a:ext cx="8241254" cy="427645"/>
          </a:xfrm>
        </p:spPr>
        <p:txBody>
          <a:bodyPr/>
          <a:lstStyle/>
          <a:p>
            <a:r>
              <a:rPr lang="en-US" dirty="0">
                <a:latin typeface="Arial" pitchFamily="31" charset="0"/>
              </a:rPr>
              <a:t>Week 96 virologic results by FDA snapshot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43814-540F-EC49-BF25-7E63C310E1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Margolis DA, et al. Lancet 2017;390:1499-1510.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50116" y="1812529"/>
          <a:ext cx="841248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092960" y="4774655"/>
            <a:ext cx="918347" cy="3655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100/115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6280" y="4761073"/>
            <a:ext cx="918347" cy="3655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108/115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222" y="4761073"/>
            <a:ext cx="918347" cy="3655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47/56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999" y="5979462"/>
            <a:ext cx="69434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Abbreviations: CAB = cabotegravir; RPV = rilpivirine; ABC-3TC = abacavir-lamivudine</a:t>
            </a:r>
          </a:p>
        </p:txBody>
      </p:sp>
    </p:spTree>
    <p:extLst>
      <p:ext uri="{BB962C8B-B14F-4D97-AF65-F5344CB8AC3E}">
        <p14:creationId xmlns:p14="http://schemas.microsoft.com/office/powerpoint/2010/main" val="393892995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IM Cabotegravir + IM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Rilpivirine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versus Cabotegravir + ABC-3TC</a:t>
            </a:r>
            <a:r>
              <a:rPr lang="en-US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LATTE-2 Study: Adverse Events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17354"/>
            <a:ext cx="7357838" cy="411480"/>
          </a:xfrm>
        </p:spPr>
        <p:txBody>
          <a:bodyPr/>
          <a:lstStyle/>
          <a:p>
            <a:r>
              <a:rPr lang="en-US" dirty="0"/>
              <a:t>Source: Margolis DA, et al. Lancet 2017;390:1499-1510.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/>
          </p:nvPr>
        </p:nvGraphicFramePr>
        <p:xfrm>
          <a:off x="457201" y="1524000"/>
          <a:ext cx="8219441" cy="454151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9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241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Treatment-related adverse events at 96 weeks 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(excluding injection site reactions)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249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Q4 Weeks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CAB + RPV IM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115)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Q8 Weeks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CAB + RPV IM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115)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Oral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CAB + ABC-3TC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(n=56)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5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Pyrexia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 (4%)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 (0%)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5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 (10%)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 (7%)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 (9%)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5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 (7%)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5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Dyspepsia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56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Asthenia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(3%)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4182">
                <a:tc gridSpan="4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*All of the above treatment-related adverse reactions were grade 1-2. </a:t>
                      </a:r>
                    </a:p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Abbreviations:</a:t>
                      </a:r>
                      <a:r>
                        <a:rPr lang="en-US" sz="14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Q = every; IM = intramuscular; CAB = Cabotegravir; RPV = rilpivirine; </a:t>
                      </a:r>
                      <a:br>
                        <a:rPr lang="en-US" sz="14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en-US" sz="14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ABC-3TC = abacavir-lamivudine</a:t>
                      </a:r>
                      <a:endParaRPr lang="en-US" sz="14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5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86111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IM Cabotegravir + IM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Rilpivirine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versus Cabotegravir + ABC-3TC</a:t>
            </a:r>
            <a:r>
              <a:rPr lang="en-US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LATTE-2 Study: Adverse Events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17354"/>
            <a:ext cx="7357838" cy="411480"/>
          </a:xfrm>
        </p:spPr>
        <p:txBody>
          <a:bodyPr/>
          <a:lstStyle/>
          <a:p>
            <a:r>
              <a:rPr lang="en-US" dirty="0"/>
              <a:t>Source: Margolis DA, et al. Lancet 2017;390:1499-1510.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/>
          </p:nvPr>
        </p:nvGraphicFramePr>
        <p:xfrm>
          <a:off x="449580" y="1428995"/>
          <a:ext cx="8244840" cy="476971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7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109">
                  <a:extLst>
                    <a:ext uri="{9D8B030D-6E8A-4147-A177-3AD203B41FA5}">
                      <a16:colId xmlns:a16="http://schemas.microsoft.com/office/drawing/2014/main" val="2960043698"/>
                    </a:ext>
                  </a:extLst>
                </a:gridCol>
                <a:gridCol w="149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109">
                  <a:extLst>
                    <a:ext uri="{9D8B030D-6E8A-4147-A177-3AD203B41FA5}">
                      <a16:colId xmlns:a16="http://schemas.microsoft.com/office/drawing/2014/main" val="130933067"/>
                    </a:ext>
                  </a:extLst>
                </a:gridCol>
              </a:tblGrid>
              <a:tr h="36524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Treatment-Related Injection Site Reactions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105">
                <a:tc rowSpan="2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Q4 Weeks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CAB + RPV IM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115)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Q8 Weeks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CAB + RPV IM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115)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75">
                <a:tc v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Any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Grade 3-4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Any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6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Grade 3-4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6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725152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Pain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112 (97%)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109 (95%)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 (7%)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Nodule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35 (30%)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29 (25%)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Swelling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34 (30%)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29 (25%)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Pruritis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33 (29%)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 (21%)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Induration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 (22%)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 (24%)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Warmth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 (18%)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 (19%)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Bruising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 (17%)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987311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Erythema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 (17%)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 (10%)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(&lt;1%)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65891"/>
                  </a:ext>
                </a:extLst>
              </a:tr>
              <a:tr h="324572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Discoloration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(3%)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347770"/>
                  </a:ext>
                </a:extLst>
              </a:tr>
              <a:tr h="324572">
                <a:tc gridSpan="5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Abbreviations:</a:t>
                      </a:r>
                      <a:r>
                        <a:rPr lang="en-US" sz="14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Q = every; IM = intramuscular; CAB = Cabotegravir; RPV = </a:t>
                      </a:r>
                      <a:r>
                        <a:rPr lang="en-US" sz="1400" kern="1200" spc="-3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Rilpivirine</a:t>
                      </a:r>
                      <a:endParaRPr lang="en-US" sz="14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5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29273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IM Cabotegravir + IM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Rilpivirine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versus Cabotegravir + ABC-3TC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LATTE-2 Study: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Margolis DA, et al. Lancet 2017;390:1499-1510.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773377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two-drug combination of all-injectable, long-acting cabotegravir plus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rilpivirine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every 4 weeks or every 8 weeks was as effective as daily three-drug oral therapy at maintaining HIV-1 viral suppression through 96 weeks and was well accepted and tolerated.”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36930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46481</TotalTime>
  <Words>750</Words>
  <Application>Microsoft Office PowerPoint</Application>
  <PresentationFormat>On-screen Show (4:3)</PresentationFormat>
  <Paragraphs>132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 Cabotegravir IM + Rilpivirine IM every one or two months versus oral CAB + ABC-3TC LATTE-2</vt:lpstr>
      <vt:lpstr>IM Cabotegravir + IM Rilpivirine versus Cabotegravir + ABC-3TC LATTE-2 Study: Design</vt:lpstr>
      <vt:lpstr>IM Cabotegravir + IM Rilpivirine versus Cabotegravir + ABC-3TC LATTE-2 Study: Results</vt:lpstr>
      <vt:lpstr>IM Cabotegravir + IM Rilpivirine versus Cabotegravir + ABC-3TC LATTE-2 Study: Results</vt:lpstr>
      <vt:lpstr>IM Cabotegravir + IM Rilpivirine versus Cabotegravir + ABC-3TC LATTE-2 Study: Adverse Events</vt:lpstr>
      <vt:lpstr>IM Cabotegravir + IM Rilpivirine versus Cabotegravir + ABC-3TC LATTE-2 Study: Adverse Events</vt:lpstr>
      <vt:lpstr>IM Cabotegravir + IM Rilpivirine versus Cabotegravir + ABC-3TC LATTE-2 Study: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2078</cp:revision>
  <cp:lastPrinted>2008-02-05T14:34:24Z</cp:lastPrinted>
  <dcterms:created xsi:type="dcterms:W3CDTF">2010-11-28T05:36:22Z</dcterms:created>
  <dcterms:modified xsi:type="dcterms:W3CDTF">2020-02-21T17:52:18Z</dcterms:modified>
</cp:coreProperties>
</file>