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notesSlides/notesSlide5.xml" ContentType="application/vnd.openxmlformats-officedocument.presentationml.notesSlide+xml"/>
  <Override PartName="/ppt/charts/chart2.xml" ContentType="application/vnd.openxmlformats-officedocument.drawingml.chart+xml"/>
  <Override PartName="/ppt/theme/themeOverride2.xml" ContentType="application/vnd.openxmlformats-officedocument.themeOverride+xml"/>
  <Override PartName="/ppt/notesSlides/notesSlide6.xml" ContentType="application/vnd.openxmlformats-officedocument.presentationml.notesSlide+xml"/>
  <Override PartName="/ppt/charts/chart3.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4.xml" ContentType="application/vnd.openxmlformats-officedocument.drawingml.chart+xml"/>
  <Override PartName="/ppt/theme/themeOverride4.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5.xml" ContentType="application/vnd.openxmlformats-officedocument.drawingml.chart+xml"/>
  <Override PartName="/ppt/theme/themeOverride5.xml" ContentType="application/vnd.openxmlformats-officedocument.themeOverr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6.xml" ContentType="application/vnd.openxmlformats-officedocument.drawingml.chart+xml"/>
  <Override PartName="/ppt/theme/themeOverride6.xml" ContentType="application/vnd.openxmlformats-officedocument.themeOverride+xml"/>
  <Override PartName="/ppt/notesSlides/notesSlide15.xml" ContentType="application/vnd.openxmlformats-officedocument.presentationml.notesSlide+xml"/>
  <Override PartName="/ppt/charts/chart7.xml" ContentType="application/vnd.openxmlformats-officedocument.drawingml.chart+xml"/>
  <Override PartName="/ppt/theme/themeOverride7.xml" ContentType="application/vnd.openxmlformats-officedocument.themeOverride+xml"/>
  <Override PartName="/ppt/notesSlides/notesSlide16.xml" ContentType="application/vnd.openxmlformats-officedocument.presentationml.notesSlide+xml"/>
  <Override PartName="/ppt/charts/chart8.xml" ContentType="application/vnd.openxmlformats-officedocument.drawingml.chart+xml"/>
  <Override PartName="/ppt/theme/themeOverride8.xml" ContentType="application/vnd.openxmlformats-officedocument.themeOverride+xml"/>
  <Override PartName="/ppt/notesSlides/notesSlide17.xml" ContentType="application/vnd.openxmlformats-officedocument.presentationml.notesSlide+xml"/>
  <Override PartName="/ppt/charts/chart9.xml" ContentType="application/vnd.openxmlformats-officedocument.drawingml.chart+xml"/>
  <Override PartName="/ppt/theme/themeOverride9.xml" ContentType="application/vnd.openxmlformats-officedocument.themeOverride+xml"/>
  <Override PartName="/ppt/notesSlides/notesSlide18.xml" ContentType="application/vnd.openxmlformats-officedocument.presentationml.notesSlide+xml"/>
  <Override PartName="/ppt/charts/chart1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92" r:id="rId1"/>
  </p:sldMasterIdLst>
  <p:notesMasterIdLst>
    <p:notesMasterId r:id="rId36"/>
  </p:notesMasterIdLst>
  <p:handoutMasterIdLst>
    <p:handoutMasterId r:id="rId37"/>
  </p:handoutMasterIdLst>
  <p:sldIdLst>
    <p:sldId id="1114" r:id="rId2"/>
    <p:sldId id="1178" r:id="rId3"/>
    <p:sldId id="1325" r:id="rId4"/>
    <p:sldId id="1326" r:id="rId5"/>
    <p:sldId id="1234" r:id="rId6"/>
    <p:sldId id="1235" r:id="rId7"/>
    <p:sldId id="1328" r:id="rId8"/>
    <p:sldId id="1327" r:id="rId9"/>
    <p:sldId id="1335" r:id="rId10"/>
    <p:sldId id="1367" r:id="rId11"/>
    <p:sldId id="1368" r:id="rId12"/>
    <p:sldId id="1369" r:id="rId13"/>
    <p:sldId id="1245" r:id="rId14"/>
    <p:sldId id="1246" r:id="rId15"/>
    <p:sldId id="1350" r:id="rId16"/>
    <p:sldId id="1339" r:id="rId17"/>
    <p:sldId id="1248" r:id="rId18"/>
    <p:sldId id="1249" r:id="rId19"/>
    <p:sldId id="1244" r:id="rId20"/>
    <p:sldId id="1370" r:id="rId21"/>
    <p:sldId id="1371" r:id="rId22"/>
    <p:sldId id="1372" r:id="rId23"/>
    <p:sldId id="1332" r:id="rId24"/>
    <p:sldId id="1373" r:id="rId25"/>
    <p:sldId id="1374" r:id="rId26"/>
    <p:sldId id="1375" r:id="rId27"/>
    <p:sldId id="2427" r:id="rId28"/>
    <p:sldId id="1336" r:id="rId29"/>
    <p:sldId id="1376" r:id="rId30"/>
    <p:sldId id="1215" r:id="rId31"/>
    <p:sldId id="1377" r:id="rId32"/>
    <p:sldId id="2428" r:id="rId33"/>
    <p:sldId id="2426" r:id="rId34"/>
    <p:sldId id="2429" r:id="rId35"/>
  </p:sldIdLst>
  <p:sldSz cx="9144000" cy="5143500" type="screen16x9"/>
  <p:notesSz cx="6858000" cy="10287000"/>
  <p:kinsoku lang="ja-JP" invalStChars="、。，．・：；？！゛゜ヽヾゝゞ々ー’”）〕］｝〉》」』】°‰′″℃％ぁぃぅぇぉっゃゅょゎァィゥェォッャュョヮヵヶ!%),.:;?]}｡｣､･ｧｨｩｪｫｬｭｮｯｰﾞﾟ¢" invalEndChars="‘“（〔［｛〈《「『【￥＄$([\{｢£"/>
  <p:defaultTextStyle>
    <a:defPPr>
      <a:defRPr lang="en-US"/>
    </a:defPPr>
    <a:lvl1pPr algn="l" rtl="0" eaLnBrk="0" fontAlgn="base" hangingPunct="0">
      <a:spcBef>
        <a:spcPct val="0"/>
      </a:spcBef>
      <a:spcAft>
        <a:spcPct val="0"/>
      </a:spcAft>
      <a:defRPr sz="2400" kern="1200">
        <a:solidFill>
          <a:schemeClr val="tx1"/>
        </a:solidFill>
        <a:latin typeface="Geneva" pitchFamily="31" charset="0"/>
        <a:ea typeface="+mn-ea"/>
        <a:cs typeface="+mn-cs"/>
      </a:defRPr>
    </a:lvl1pPr>
    <a:lvl2pPr marL="457200" algn="l" rtl="0" eaLnBrk="0" fontAlgn="base" hangingPunct="0">
      <a:spcBef>
        <a:spcPct val="0"/>
      </a:spcBef>
      <a:spcAft>
        <a:spcPct val="0"/>
      </a:spcAft>
      <a:defRPr sz="2400" kern="1200">
        <a:solidFill>
          <a:schemeClr val="tx1"/>
        </a:solidFill>
        <a:latin typeface="Geneva" pitchFamily="31" charset="0"/>
        <a:ea typeface="+mn-ea"/>
        <a:cs typeface="+mn-cs"/>
      </a:defRPr>
    </a:lvl2pPr>
    <a:lvl3pPr marL="914400" algn="l" rtl="0" eaLnBrk="0" fontAlgn="base" hangingPunct="0">
      <a:spcBef>
        <a:spcPct val="0"/>
      </a:spcBef>
      <a:spcAft>
        <a:spcPct val="0"/>
      </a:spcAft>
      <a:defRPr sz="2400" kern="1200">
        <a:solidFill>
          <a:schemeClr val="tx1"/>
        </a:solidFill>
        <a:latin typeface="Geneva" pitchFamily="31" charset="0"/>
        <a:ea typeface="+mn-ea"/>
        <a:cs typeface="+mn-cs"/>
      </a:defRPr>
    </a:lvl3pPr>
    <a:lvl4pPr marL="1371600" algn="l" rtl="0" eaLnBrk="0" fontAlgn="base" hangingPunct="0">
      <a:spcBef>
        <a:spcPct val="0"/>
      </a:spcBef>
      <a:spcAft>
        <a:spcPct val="0"/>
      </a:spcAft>
      <a:defRPr sz="2400" kern="1200">
        <a:solidFill>
          <a:schemeClr val="tx1"/>
        </a:solidFill>
        <a:latin typeface="Geneva" pitchFamily="31" charset="0"/>
        <a:ea typeface="+mn-ea"/>
        <a:cs typeface="+mn-cs"/>
      </a:defRPr>
    </a:lvl4pPr>
    <a:lvl5pPr marL="1828800" algn="l" rtl="0" eaLnBrk="0" fontAlgn="base" hangingPunct="0">
      <a:spcBef>
        <a:spcPct val="0"/>
      </a:spcBef>
      <a:spcAft>
        <a:spcPct val="0"/>
      </a:spcAft>
      <a:defRPr sz="2400" kern="1200">
        <a:solidFill>
          <a:schemeClr val="tx1"/>
        </a:solidFill>
        <a:latin typeface="Geneva" pitchFamily="31" charset="0"/>
        <a:ea typeface="+mn-ea"/>
        <a:cs typeface="+mn-cs"/>
      </a:defRPr>
    </a:lvl5pPr>
    <a:lvl6pPr marL="2286000" algn="l" defTabSz="457200" rtl="0" eaLnBrk="1" latinLnBrk="0" hangingPunct="1">
      <a:defRPr sz="2400" kern="1200">
        <a:solidFill>
          <a:schemeClr val="tx1"/>
        </a:solidFill>
        <a:latin typeface="Geneva" pitchFamily="31" charset="0"/>
        <a:ea typeface="+mn-ea"/>
        <a:cs typeface="+mn-cs"/>
      </a:defRPr>
    </a:lvl6pPr>
    <a:lvl7pPr marL="2743200" algn="l" defTabSz="457200" rtl="0" eaLnBrk="1" latinLnBrk="0" hangingPunct="1">
      <a:defRPr sz="2400" kern="1200">
        <a:solidFill>
          <a:schemeClr val="tx1"/>
        </a:solidFill>
        <a:latin typeface="Geneva" pitchFamily="31" charset="0"/>
        <a:ea typeface="+mn-ea"/>
        <a:cs typeface="+mn-cs"/>
      </a:defRPr>
    </a:lvl7pPr>
    <a:lvl8pPr marL="3200400" algn="l" defTabSz="457200" rtl="0" eaLnBrk="1" latinLnBrk="0" hangingPunct="1">
      <a:defRPr sz="2400" kern="1200">
        <a:solidFill>
          <a:schemeClr val="tx1"/>
        </a:solidFill>
        <a:latin typeface="Geneva" pitchFamily="31" charset="0"/>
        <a:ea typeface="+mn-ea"/>
        <a:cs typeface="+mn-cs"/>
      </a:defRPr>
    </a:lvl8pPr>
    <a:lvl9pPr marL="3657600" algn="l" defTabSz="457200" rtl="0" eaLnBrk="1" latinLnBrk="0" hangingPunct="1">
      <a:defRPr sz="2400" kern="1200">
        <a:solidFill>
          <a:schemeClr val="tx1"/>
        </a:solidFill>
        <a:latin typeface="Geneva" pitchFamily="31" charset="0"/>
        <a:ea typeface="+mn-ea"/>
        <a:cs typeface="+mn-cs"/>
      </a:defRPr>
    </a:lvl9pPr>
  </p:defaultTextStyle>
  <p:extLst>
    <p:ext uri="{EFAFB233-063F-42B5-8137-9DF3F51BA10A}">
      <p15:sldGuideLst xmlns:p15="http://schemas.microsoft.com/office/powerpoint/2012/main">
        <p15:guide id="2" pos="2880" userDrawn="1">
          <p15:clr>
            <a:srgbClr val="A4A3A4"/>
          </p15:clr>
        </p15:guide>
        <p15:guide id="3" orient="horz" pos="1620">
          <p15:clr>
            <a:srgbClr val="A4A3A4"/>
          </p15:clr>
        </p15:guide>
      </p15:sldGuideLst>
    </p:ext>
    <p:ext uri="{2D200454-40CA-4A62-9FC3-DE9A4176ACB9}">
      <p15:notesGuideLst xmlns:p15="http://schemas.microsoft.com/office/powerpoint/2012/main">
        <p15:guide id="1" orient="horz" pos="324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08500"/>
    <a:srgbClr val="66426F"/>
    <a:srgbClr val="7F7F7F"/>
    <a:srgbClr val="54737F"/>
    <a:srgbClr val="AD8200"/>
    <a:srgbClr val="DBE4E9"/>
    <a:srgbClr val="879A5B"/>
    <a:srgbClr val="3370B1"/>
    <a:srgbClr val="326496"/>
    <a:srgbClr val="003A7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893" autoAdjust="0"/>
    <p:restoredTop sz="94807" autoAdjust="0"/>
  </p:normalViewPr>
  <p:slideViewPr>
    <p:cSldViewPr snapToGrid="0" showGuides="1">
      <p:cViewPr varScale="1">
        <p:scale>
          <a:sx n="155" d="100"/>
          <a:sy n="155" d="100"/>
        </p:scale>
        <p:origin x="192" y="256"/>
      </p:cViewPr>
      <p:guideLst>
        <p:guide pos="2880"/>
        <p:guide orient="horz" pos="162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 d="1"/>
        <a:sy n="1" d="1"/>
      </p:scale>
      <p:origin x="0" y="5952"/>
    </p:cViewPr>
  </p:sorterViewPr>
  <p:notesViewPr>
    <p:cSldViewPr snapToGrid="0" showGuides="1">
      <p:cViewPr varScale="1">
        <p:scale>
          <a:sx n="136" d="100"/>
          <a:sy n="136" d="100"/>
        </p:scale>
        <p:origin x="2496" y="232"/>
      </p:cViewPr>
      <p:guideLst>
        <p:guide orient="horz" pos="324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2.xml.rels><?xml version="1.0" encoding="UTF-8" standalone="yes"?>
<Relationships xmlns="http://schemas.openxmlformats.org/package/2006/relationships"><Relationship Id="rId2" Type="http://schemas.openxmlformats.org/officeDocument/2006/relationships/package" Target="../embeddings/Microsoft_Excel_Worksheet1.xlsx"/><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package" Target="../embeddings/Microsoft_Excel_Worksheet2.xlsx"/><Relationship Id="rId1" Type="http://schemas.openxmlformats.org/officeDocument/2006/relationships/themeOverride" Target="../theme/themeOverride3.xml"/></Relationships>
</file>

<file path=ppt/charts/_rels/chart4.xml.rels><?xml version="1.0" encoding="UTF-8" standalone="yes"?>
<Relationships xmlns="http://schemas.openxmlformats.org/package/2006/relationships"><Relationship Id="rId2" Type="http://schemas.openxmlformats.org/officeDocument/2006/relationships/package" Target="../embeddings/Microsoft_Excel_Worksheet3.xlsx"/><Relationship Id="rId1" Type="http://schemas.openxmlformats.org/officeDocument/2006/relationships/themeOverride" Target="../theme/themeOverride4.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5.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6.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7.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8.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05069219288767"/>
          <c:y val="2.5848765432098766E-2"/>
          <c:w val="0.87636482939632498"/>
          <c:h val="0.89038562020025269"/>
        </c:manualLayout>
      </c:layout>
      <c:barChart>
        <c:barDir val="col"/>
        <c:grouping val="clustered"/>
        <c:varyColors val="0"/>
        <c:ser>
          <c:idx val="0"/>
          <c:order val="0"/>
          <c:tx>
            <c:strRef>
              <c:f>Sheet1!$B$1</c:f>
              <c:strCache>
                <c:ptCount val="1"/>
                <c:pt idx="0">
                  <c:v>Regimen</c:v>
                </c:pt>
              </c:strCache>
            </c:strRef>
          </c:tx>
          <c:spPr>
            <a:gradFill>
              <a:gsLst>
                <a:gs pos="0">
                  <a:srgbClr val="005796"/>
                </a:gs>
                <a:gs pos="100000">
                  <a:srgbClr val="0074C9"/>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a:gsLst>
                  <a:gs pos="0">
                    <a:srgbClr val="AF8400"/>
                  </a:gs>
                  <a:gs pos="100000">
                    <a:srgbClr val="F1B6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8423-244A-8511-59ABDB8B9594}"/>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8423-244A-8511-59ABDB8B9594}"/>
              </c:ext>
            </c:extLst>
          </c:dPt>
          <c:dPt>
            <c:idx val="2"/>
            <c:invertIfNegative val="0"/>
            <c:bubble3D val="0"/>
            <c:spPr>
              <a:gradFill>
                <a:gsLst>
                  <a:gs pos="0">
                    <a:srgbClr val="53395F"/>
                  </a:gs>
                  <a:gs pos="100000">
                    <a:srgbClr val="9767A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8423-244A-8511-59ABDB8B9594}"/>
              </c:ext>
            </c:extLst>
          </c:dPt>
          <c:dPt>
            <c:idx val="3"/>
            <c:invertIfNegative val="0"/>
            <c:bubble3D val="0"/>
            <c:extLst>
              <c:ext xmlns:c16="http://schemas.microsoft.com/office/drawing/2014/chart" uri="{C3380CC4-5D6E-409C-BE32-E72D297353CC}">
                <c16:uniqueId val="{00000005-8423-244A-8511-59ABDB8B9594}"/>
              </c:ext>
            </c:extLst>
          </c:dPt>
          <c:dLbls>
            <c:spPr>
              <a:noFill/>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Cabotegravir</c:v>
                </c:pt>
                <c:pt idx="1">
                  <c:v>Oral Tenofovir DF-Emtricitabine</c:v>
                </c:pt>
              </c:strCache>
            </c:strRef>
          </c:cat>
          <c:val>
            <c:numRef>
              <c:f>Sheet1!$B$2:$B$3</c:f>
              <c:numCache>
                <c:formatCode>0</c:formatCode>
                <c:ptCount val="2"/>
                <c:pt idx="0">
                  <c:v>13</c:v>
                </c:pt>
                <c:pt idx="1">
                  <c:v>39</c:v>
                </c:pt>
              </c:numCache>
            </c:numRef>
          </c:val>
          <c:extLst>
            <c:ext xmlns:c16="http://schemas.microsoft.com/office/drawing/2014/chart" uri="{C3380CC4-5D6E-409C-BE32-E72D297353CC}">
              <c16:uniqueId val="{00000006-8423-244A-8511-59ABDB8B9594}"/>
            </c:ext>
          </c:extLst>
        </c:ser>
        <c:dLbls>
          <c:showLegendKey val="0"/>
          <c:showVal val="1"/>
          <c:showCatName val="0"/>
          <c:showSerName val="0"/>
          <c:showPercent val="0"/>
          <c:showBubbleSize val="0"/>
        </c:dLbls>
        <c:gapWidth val="175"/>
        <c:axId val="-1992757816"/>
        <c:axId val="-1992767032"/>
      </c:barChart>
      <c:catAx>
        <c:axId val="-19927578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l">
              <a:defRPr sz="1400"/>
            </a:pPr>
            <a:endParaRPr lang="en-US"/>
          </a:p>
        </c:txPr>
        <c:crossAx val="-1992767032"/>
        <c:crosses val="autoZero"/>
        <c:auto val="1"/>
        <c:lblAlgn val="ctr"/>
        <c:lblOffset val="1"/>
        <c:tickLblSkip val="1"/>
        <c:tickMarkSkip val="1"/>
        <c:noMultiLvlLbl val="0"/>
      </c:catAx>
      <c:valAx>
        <c:axId val="-1992767032"/>
        <c:scaling>
          <c:orientation val="minMax"/>
          <c:max val="50"/>
          <c:min val="0"/>
        </c:scaling>
        <c:delete val="0"/>
        <c:axPos val="l"/>
        <c:title>
          <c:tx>
            <c:rich>
              <a:bodyPr/>
              <a:lstStyle/>
              <a:p>
                <a:pPr>
                  <a:defRPr sz="1400"/>
                </a:pPr>
                <a:r>
                  <a:rPr lang="en-US" sz="1400" dirty="0"/>
                  <a:t>Number of HIV Infections</a:t>
                </a:r>
              </a:p>
            </c:rich>
          </c:tx>
          <c:layout>
            <c:manualLayout>
              <c:xMode val="edge"/>
              <c:yMode val="edge"/>
              <c:x val="8.6493875765529301E-3"/>
              <c:y val="0.16639470230694844"/>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92757816"/>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639824535821911"/>
          <c:y val="4.1032917760279966E-2"/>
          <c:w val="0.84924212598425208"/>
          <c:h val="0.75524606299212593"/>
        </c:manualLayout>
      </c:layout>
      <c:lineChart>
        <c:grouping val="stacked"/>
        <c:varyColors val="0"/>
        <c:ser>
          <c:idx val="0"/>
          <c:order val="1"/>
          <c:tx>
            <c:strRef>
              <c:f>Sheet1!$B$1</c:f>
              <c:strCache>
                <c:ptCount val="1"/>
                <c:pt idx="0">
                  <c:v>Female</c:v>
                </c:pt>
              </c:strCache>
            </c:strRef>
          </c:tx>
          <c:spPr>
            <a:ln w="25400">
              <a:solidFill>
                <a:srgbClr val="0070C0"/>
              </a:solidFill>
            </a:ln>
          </c:spPr>
          <c:marker>
            <c:symbol val="circle"/>
            <c:size val="7"/>
            <c:spPr>
              <a:solidFill>
                <a:srgbClr val="00B0F0"/>
              </a:solidFill>
              <a:ln w="12700">
                <a:solidFill>
                  <a:srgbClr val="0070C0"/>
                </a:solidFill>
              </a:ln>
            </c:spPr>
          </c:marker>
          <c:dLbls>
            <c:dLbl>
              <c:idx val="0"/>
              <c:delete val="1"/>
              <c:extLst>
                <c:ext xmlns:c15="http://schemas.microsoft.com/office/drawing/2012/chart" uri="{CE6537A1-D6FC-4f65-9D91-7224C49458BB}"/>
                <c:ext xmlns:c16="http://schemas.microsoft.com/office/drawing/2014/chart" uri="{C3380CC4-5D6E-409C-BE32-E72D297353CC}">
                  <c16:uniqueId val="{00000000-DDB0-184D-A8A2-BFF9D95FBEA6}"/>
                </c:ext>
              </c:extLst>
            </c:dLbl>
            <c:spPr>
              <a:noFill/>
              <a:ln>
                <a:noFill/>
              </a:ln>
              <a:effectLst/>
            </c:spPr>
            <c:txPr>
              <a:bodyPr wrap="square" lIns="38100" tIns="19050" rIns="38100" bIns="19050" anchor="ctr">
                <a:spAutoFit/>
              </a:bodyPr>
              <a:lstStyle/>
              <a:p>
                <a:pPr>
                  <a:defRPr sz="105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12</c:v>
                </c:pt>
                <c:pt idx="1">
                  <c:v>24</c:v>
                </c:pt>
                <c:pt idx="2">
                  <c:v>36</c:v>
                </c:pt>
                <c:pt idx="3">
                  <c:v>48</c:v>
                </c:pt>
                <c:pt idx="4">
                  <c:v>52/60</c:v>
                </c:pt>
                <c:pt idx="5">
                  <c:v>76</c:v>
                </c:pt>
              </c:strCache>
            </c:strRef>
          </c:cat>
          <c:val>
            <c:numRef>
              <c:f>Sheet1!$B$2:$B$7</c:f>
              <c:numCache>
                <c:formatCode>General</c:formatCode>
                <c:ptCount val="6"/>
                <c:pt idx="0">
                  <c:v>100</c:v>
                </c:pt>
                <c:pt idx="1">
                  <c:v>95</c:v>
                </c:pt>
                <c:pt idx="2">
                  <c:v>87</c:v>
                </c:pt>
                <c:pt idx="3">
                  <c:v>77</c:v>
                </c:pt>
                <c:pt idx="4">
                  <c:v>63</c:v>
                </c:pt>
                <c:pt idx="5">
                  <c:v>42</c:v>
                </c:pt>
              </c:numCache>
            </c:numRef>
          </c:val>
          <c:smooth val="0"/>
          <c:extLst>
            <c:ext xmlns:c16="http://schemas.microsoft.com/office/drawing/2014/chart" uri="{C3380CC4-5D6E-409C-BE32-E72D297353CC}">
              <c16:uniqueId val="{00000001-DDB0-184D-A8A2-BFF9D95FBEA6}"/>
            </c:ext>
          </c:extLst>
        </c:ser>
        <c:dLbls>
          <c:showLegendKey val="0"/>
          <c:showVal val="0"/>
          <c:showCatName val="0"/>
          <c:showSerName val="0"/>
          <c:showPercent val="0"/>
          <c:showBubbleSize val="0"/>
        </c:dLbls>
        <c:marker val="1"/>
        <c:smooth val="0"/>
        <c:axId val="2133028904"/>
        <c:axId val="-2090726600"/>
      </c:lineChart>
      <c:lineChart>
        <c:grouping val="stacked"/>
        <c:varyColors val="0"/>
        <c:ser>
          <c:idx val="1"/>
          <c:order val="0"/>
          <c:tx>
            <c:strRef>
              <c:f>Sheet1!$C$1</c:f>
              <c:strCache>
                <c:ptCount val="1"/>
                <c:pt idx="0">
                  <c:v>Male </c:v>
                </c:pt>
              </c:strCache>
            </c:strRef>
          </c:tx>
          <c:spPr>
            <a:ln w="25400">
              <a:solidFill>
                <a:srgbClr val="A57C00"/>
              </a:solidFill>
              <a:prstDash val="solid"/>
            </a:ln>
          </c:spPr>
          <c:marker>
            <c:symbol val="circle"/>
            <c:size val="7"/>
            <c:spPr>
              <a:solidFill>
                <a:srgbClr val="FFC000"/>
              </a:solidFill>
              <a:ln w="12700">
                <a:solidFill>
                  <a:srgbClr val="A57C00"/>
                </a:solidFill>
              </a:ln>
            </c:spPr>
          </c:marker>
          <c:dPt>
            <c:idx val="0"/>
            <c:marker>
              <c:spPr>
                <a:gradFill>
                  <a:gsLst>
                    <a:gs pos="0">
                      <a:srgbClr val="00B0F0"/>
                    </a:gs>
                    <a:gs pos="100000">
                      <a:srgbClr val="FFC000"/>
                    </a:gs>
                  </a:gsLst>
                  <a:lin ang="0" scaled="0"/>
                </a:gradFill>
                <a:ln w="12700">
                  <a:solidFill>
                    <a:srgbClr val="A57C00"/>
                  </a:solidFill>
                </a:ln>
              </c:spPr>
            </c:marker>
            <c:bubble3D val="0"/>
            <c:spPr>
              <a:ln w="25400">
                <a:solidFill>
                  <a:schemeClr val="bg1">
                    <a:lumMod val="50000"/>
                  </a:schemeClr>
                </a:solidFill>
                <a:prstDash val="solid"/>
              </a:ln>
            </c:spPr>
            <c:extLst>
              <c:ext xmlns:c16="http://schemas.microsoft.com/office/drawing/2014/chart" uri="{C3380CC4-5D6E-409C-BE32-E72D297353CC}">
                <c16:uniqueId val="{00000003-DDB0-184D-A8A2-BFF9D95FBEA6}"/>
              </c:ext>
            </c:extLst>
          </c:dPt>
          <c:dLbls>
            <c:dLbl>
              <c:idx val="0"/>
              <c:delete val="1"/>
              <c:extLst>
                <c:ext xmlns:c15="http://schemas.microsoft.com/office/drawing/2012/chart" uri="{CE6537A1-D6FC-4f65-9D91-7224C49458BB}"/>
                <c:ext xmlns:c16="http://schemas.microsoft.com/office/drawing/2014/chart" uri="{C3380CC4-5D6E-409C-BE32-E72D297353CC}">
                  <c16:uniqueId val="{00000003-DDB0-184D-A8A2-BFF9D95FBEA6}"/>
                </c:ext>
              </c:extLst>
            </c:dLbl>
            <c:spPr>
              <a:noFill/>
              <a:ln>
                <a:noFill/>
              </a:ln>
              <a:effectLst/>
            </c:spPr>
            <c:txPr>
              <a:bodyPr wrap="square" lIns="38100" tIns="19050" rIns="38100" bIns="19050" anchor="ctr">
                <a:spAutoFit/>
              </a:bodyPr>
              <a:lstStyle/>
              <a:p>
                <a:pPr>
                  <a:defRPr sz="1050"/>
                </a:pPr>
                <a:endParaRPr lang="en-US"/>
              </a:p>
            </c:txPr>
            <c:dLblPos val="b"/>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Sheet1!$A$2:$A$7</c:f>
              <c:strCache>
                <c:ptCount val="6"/>
                <c:pt idx="0">
                  <c:v>12</c:v>
                </c:pt>
                <c:pt idx="1">
                  <c:v>24</c:v>
                </c:pt>
                <c:pt idx="2">
                  <c:v>36</c:v>
                </c:pt>
                <c:pt idx="3">
                  <c:v>48</c:v>
                </c:pt>
                <c:pt idx="4">
                  <c:v>52/60</c:v>
                </c:pt>
                <c:pt idx="5">
                  <c:v>76</c:v>
                </c:pt>
              </c:strCache>
            </c:strRef>
          </c:cat>
          <c:val>
            <c:numRef>
              <c:f>Sheet1!$C$2:$C$7</c:f>
              <c:numCache>
                <c:formatCode>_(* #,##0_);_(* \(#,##0\);_(* "-"??_);_(@_)</c:formatCode>
                <c:ptCount val="6"/>
                <c:pt idx="0">
                  <c:v>100</c:v>
                </c:pt>
                <c:pt idx="1">
                  <c:v>78</c:v>
                </c:pt>
                <c:pt idx="2">
                  <c:v>55</c:v>
                </c:pt>
                <c:pt idx="3">
                  <c:v>39</c:v>
                </c:pt>
                <c:pt idx="4">
                  <c:v>22</c:v>
                </c:pt>
                <c:pt idx="5">
                  <c:v>13</c:v>
                </c:pt>
              </c:numCache>
            </c:numRef>
          </c:val>
          <c:smooth val="0"/>
          <c:extLst>
            <c:ext xmlns:c16="http://schemas.microsoft.com/office/drawing/2014/chart" uri="{C3380CC4-5D6E-409C-BE32-E72D297353CC}">
              <c16:uniqueId val="{00000004-DDB0-184D-A8A2-BFF9D95FBEA6}"/>
            </c:ext>
          </c:extLst>
        </c:ser>
        <c:dLbls>
          <c:showLegendKey val="0"/>
          <c:showVal val="0"/>
          <c:showCatName val="0"/>
          <c:showSerName val="0"/>
          <c:showPercent val="0"/>
          <c:showBubbleSize val="0"/>
        </c:dLbls>
        <c:marker val="1"/>
        <c:smooth val="0"/>
        <c:axId val="-2139209288"/>
        <c:axId val="-2089900088"/>
      </c:lineChart>
      <c:catAx>
        <c:axId val="2133028904"/>
        <c:scaling>
          <c:orientation val="minMax"/>
        </c:scaling>
        <c:delete val="0"/>
        <c:axPos val="b"/>
        <c:title>
          <c:tx>
            <c:rich>
              <a:bodyPr/>
              <a:lstStyle/>
              <a:p>
                <a:pPr>
                  <a:defRPr/>
                </a:pPr>
                <a:r>
                  <a:rPr lang="en-US" dirty="0"/>
                  <a:t>Weeks after Last Cabotegravir</a:t>
                </a:r>
                <a:r>
                  <a:rPr lang="en-US" baseline="0" dirty="0"/>
                  <a:t> Injection</a:t>
                </a:r>
                <a:endParaRPr lang="en-US" dirty="0"/>
              </a:p>
            </c:rich>
          </c:tx>
          <c:layout>
            <c:manualLayout>
              <c:xMode val="edge"/>
              <c:yMode val="edge"/>
              <c:x val="0.32177542043355689"/>
              <c:y val="0.92329861111111122"/>
            </c:manualLayout>
          </c:layout>
          <c:overlay val="0"/>
        </c:title>
        <c:numFmt formatCode="General" sourceLinked="1"/>
        <c:majorTickMark val="out"/>
        <c:minorTickMark val="none"/>
        <c:tickLblPos val="nextTo"/>
        <c:spPr>
          <a:ln w="9525" cap="flat" cmpd="sng" algn="ctr">
            <a:solidFill>
              <a:srgbClr val="000000"/>
            </a:solidFill>
            <a:prstDash val="solid"/>
            <a:round/>
            <a:headEnd type="none" w="med" len="med"/>
            <a:tailEnd type="none" w="med" len="med"/>
          </a:ln>
        </c:spPr>
        <c:txPr>
          <a:bodyPr/>
          <a:lstStyle/>
          <a:p>
            <a:pPr>
              <a:defRPr sz="1200"/>
            </a:pPr>
            <a:endParaRPr lang="en-US"/>
          </a:p>
        </c:txPr>
        <c:crossAx val="-2090726600"/>
        <c:crosses val="autoZero"/>
        <c:auto val="1"/>
        <c:lblAlgn val="ctr"/>
        <c:lblOffset val="100"/>
        <c:tickLblSkip val="1"/>
        <c:tickMarkSkip val="1"/>
        <c:noMultiLvlLbl val="0"/>
      </c:catAx>
      <c:valAx>
        <c:axId val="-2090726600"/>
        <c:scaling>
          <c:orientation val="minMax"/>
          <c:max val="100"/>
          <c:min val="0"/>
        </c:scaling>
        <c:delete val="0"/>
        <c:axPos val="l"/>
        <c:majorGridlines>
          <c:spPr>
            <a:ln>
              <a:noFill/>
            </a:ln>
          </c:spPr>
        </c:majorGridlines>
        <c:title>
          <c:tx>
            <c:rich>
              <a:bodyPr/>
              <a:lstStyle/>
              <a:p>
                <a:pPr>
                  <a:defRPr/>
                </a:pPr>
                <a:r>
                  <a:rPr lang="en-US" dirty="0"/>
                  <a:t>Patients with Detectable </a:t>
                </a:r>
                <a:br>
                  <a:rPr lang="en-US" dirty="0"/>
                </a:br>
                <a:r>
                  <a:rPr lang="en-US" dirty="0"/>
                  <a:t>Plasma Cabotegravir (%)</a:t>
                </a:r>
              </a:p>
            </c:rich>
          </c:tx>
          <c:layout>
            <c:manualLayout>
              <c:xMode val="edge"/>
              <c:yMode val="edge"/>
              <c:x val="3.8677456984543597E-4"/>
              <c:y val="0.12055692257217848"/>
            </c:manualLayout>
          </c:layout>
          <c:overlay val="0"/>
        </c:title>
        <c:numFmt formatCode="#,##0" sourceLinked="0"/>
        <c:majorTickMark val="out"/>
        <c:minorTickMark val="none"/>
        <c:tickLblPos val="nextTo"/>
        <c:spPr>
          <a:ln w="9525" cap="flat" cmpd="sng" algn="ctr">
            <a:solidFill>
              <a:srgbClr val="000000"/>
            </a:solidFill>
            <a:prstDash val="solid"/>
            <a:round/>
            <a:headEnd type="none" w="med" len="med"/>
            <a:tailEnd type="none" w="med" len="med"/>
          </a:ln>
        </c:spPr>
        <c:txPr>
          <a:bodyPr/>
          <a:lstStyle/>
          <a:p>
            <a:pPr>
              <a:defRPr sz="1200"/>
            </a:pPr>
            <a:endParaRPr lang="en-US"/>
          </a:p>
        </c:txPr>
        <c:crossAx val="2133028904"/>
        <c:crosses val="autoZero"/>
        <c:crossBetween val="midCat"/>
        <c:majorUnit val="20"/>
      </c:valAx>
      <c:valAx>
        <c:axId val="-2089900088"/>
        <c:scaling>
          <c:orientation val="minMax"/>
          <c:max val="100000"/>
          <c:min val="10"/>
        </c:scaling>
        <c:delete val="1"/>
        <c:axPos val="r"/>
        <c:numFmt formatCode="_(* #,##0_);_(* \(#,##0\);_(* &quot;-&quot;??_);_(@_)" sourceLinked="1"/>
        <c:majorTickMark val="out"/>
        <c:minorTickMark val="none"/>
        <c:tickLblPos val="nextTo"/>
        <c:crossAx val="-2139209288"/>
        <c:crosses val="max"/>
        <c:crossBetween val="between"/>
        <c:minorUnit val="10"/>
      </c:valAx>
      <c:catAx>
        <c:axId val="-2139209288"/>
        <c:scaling>
          <c:orientation val="minMax"/>
        </c:scaling>
        <c:delete val="1"/>
        <c:axPos val="b"/>
        <c:numFmt formatCode="General" sourceLinked="1"/>
        <c:majorTickMark val="out"/>
        <c:minorTickMark val="none"/>
        <c:tickLblPos val="nextTo"/>
        <c:crossAx val="-2089900088"/>
        <c:crosses val="autoZero"/>
        <c:auto val="1"/>
        <c:lblAlgn val="ctr"/>
        <c:lblOffset val="100"/>
        <c:noMultiLvlLbl val="0"/>
      </c:catAx>
      <c:spPr>
        <a:solidFill>
          <a:srgbClr val="F2F2F2"/>
        </a:solidFill>
        <a:ln w="9525" cap="flat" cmpd="sng" algn="ctr">
          <a:solidFill>
            <a:srgbClr val="000000"/>
          </a:solidFill>
          <a:prstDash val="solid"/>
          <a:round/>
          <a:headEnd type="none" w="med" len="med"/>
          <a:tailEnd type="none" w="med" len="med"/>
        </a:ln>
      </c:spPr>
    </c:plotArea>
    <c:legend>
      <c:legendPos val="r"/>
      <c:layout>
        <c:manualLayout>
          <c:xMode val="edge"/>
          <c:yMode val="edge"/>
          <c:x val="0.78445197822494406"/>
          <c:y val="5.2083333333333336E-2"/>
          <c:w val="0.18159740449110526"/>
          <c:h val="0.20471237970253719"/>
        </c:manualLayout>
      </c:layout>
      <c:overlay val="0"/>
      <c:spPr>
        <a:solidFill>
          <a:schemeClr val="bg1"/>
        </a:solidFill>
        <a:ln>
          <a:solidFill>
            <a:schemeClr val="bg1">
              <a:lumMod val="50000"/>
            </a:schemeClr>
          </a:solidFill>
        </a:ln>
      </c:spPr>
    </c:legend>
    <c:plotVisOnly val="1"/>
    <c:dispBlanksAs val="zero"/>
    <c:showDLblsOverMax val="0"/>
  </c:chart>
  <c:txPr>
    <a:bodyPr/>
    <a:lstStyle/>
    <a:p>
      <a:pPr>
        <a:defRPr sz="1400">
          <a:latin typeface="Arial" panose="020B0604020202020204" pitchFamily="34" charset="0"/>
          <a:cs typeface="Arial" panose="020B0604020202020204" pitchFamily="34" charset="0"/>
        </a:defRPr>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05069219288767"/>
          <c:y val="2.5848765432098766E-2"/>
          <c:w val="0.87636482939632498"/>
          <c:h val="0.88529454651501893"/>
        </c:manualLayout>
      </c:layout>
      <c:barChart>
        <c:barDir val="col"/>
        <c:grouping val="clustered"/>
        <c:varyColors val="0"/>
        <c:ser>
          <c:idx val="0"/>
          <c:order val="0"/>
          <c:tx>
            <c:strRef>
              <c:f>Sheet1!$B$1</c:f>
              <c:strCache>
                <c:ptCount val="1"/>
                <c:pt idx="0">
                  <c:v>Regimen</c:v>
                </c:pt>
              </c:strCache>
            </c:strRef>
          </c:tx>
          <c:spPr>
            <a:gradFill>
              <a:gsLst>
                <a:gs pos="0">
                  <a:srgbClr val="005796"/>
                </a:gs>
                <a:gs pos="100000">
                  <a:srgbClr val="0074C9"/>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a:gsLst>
                  <a:gs pos="0">
                    <a:srgbClr val="AF8400"/>
                  </a:gs>
                  <a:gs pos="100000">
                    <a:srgbClr val="F1B6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8423-244A-8511-59ABDB8B9594}"/>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8423-244A-8511-59ABDB8B9594}"/>
              </c:ext>
            </c:extLst>
          </c:dPt>
          <c:dPt>
            <c:idx val="2"/>
            <c:invertIfNegative val="0"/>
            <c:bubble3D val="0"/>
            <c:spPr>
              <a:gradFill>
                <a:gsLst>
                  <a:gs pos="0">
                    <a:srgbClr val="53395F"/>
                  </a:gs>
                  <a:gs pos="100000">
                    <a:srgbClr val="9767A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8423-244A-8511-59ABDB8B9594}"/>
              </c:ext>
            </c:extLst>
          </c:dPt>
          <c:dPt>
            <c:idx val="3"/>
            <c:invertIfNegative val="0"/>
            <c:bubble3D val="0"/>
            <c:extLst>
              <c:ext xmlns:c16="http://schemas.microsoft.com/office/drawing/2014/chart" uri="{C3380CC4-5D6E-409C-BE32-E72D297353CC}">
                <c16:uniqueId val="{00000005-8423-244A-8511-59ABDB8B9594}"/>
              </c:ext>
            </c:extLst>
          </c:dPt>
          <c:dLbls>
            <c:spPr>
              <a:noFill/>
            </c:spPr>
            <c:txPr>
              <a:bodyPr wrap="square" lIns="38100" tIns="19050" rIns="38100" bIns="19050" anchor="ctr">
                <a:spAutoFit/>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Cabotegravir</c:v>
                </c:pt>
                <c:pt idx="1">
                  <c:v>Oral Tenofovir DF-Emtricitabine</c:v>
                </c:pt>
              </c:strCache>
            </c:strRef>
          </c:cat>
          <c:val>
            <c:numRef>
              <c:f>Sheet1!$B$2:$B$3</c:f>
              <c:numCache>
                <c:formatCode>0</c:formatCode>
                <c:ptCount val="2"/>
                <c:pt idx="0">
                  <c:v>13</c:v>
                </c:pt>
                <c:pt idx="1">
                  <c:v>39</c:v>
                </c:pt>
              </c:numCache>
            </c:numRef>
          </c:val>
          <c:extLst>
            <c:ext xmlns:c16="http://schemas.microsoft.com/office/drawing/2014/chart" uri="{C3380CC4-5D6E-409C-BE32-E72D297353CC}">
              <c16:uniqueId val="{00000006-8423-244A-8511-59ABDB8B9594}"/>
            </c:ext>
          </c:extLst>
        </c:ser>
        <c:dLbls>
          <c:showLegendKey val="0"/>
          <c:showVal val="1"/>
          <c:showCatName val="0"/>
          <c:showSerName val="0"/>
          <c:showPercent val="0"/>
          <c:showBubbleSize val="0"/>
        </c:dLbls>
        <c:gapWidth val="175"/>
        <c:axId val="-1992757816"/>
        <c:axId val="-1992767032"/>
      </c:barChart>
      <c:catAx>
        <c:axId val="-19927578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l">
              <a:defRPr sz="1400"/>
            </a:pPr>
            <a:endParaRPr lang="en-US"/>
          </a:p>
        </c:txPr>
        <c:crossAx val="-1992767032"/>
        <c:crosses val="autoZero"/>
        <c:auto val="1"/>
        <c:lblAlgn val="ctr"/>
        <c:lblOffset val="1"/>
        <c:tickLblSkip val="1"/>
        <c:tickMarkSkip val="1"/>
        <c:noMultiLvlLbl val="0"/>
      </c:catAx>
      <c:valAx>
        <c:axId val="-1992767032"/>
        <c:scaling>
          <c:orientation val="minMax"/>
          <c:max val="50"/>
          <c:min val="0"/>
        </c:scaling>
        <c:delete val="0"/>
        <c:axPos val="l"/>
        <c:title>
          <c:tx>
            <c:rich>
              <a:bodyPr/>
              <a:lstStyle/>
              <a:p>
                <a:pPr>
                  <a:defRPr sz="1400"/>
                </a:pPr>
                <a:r>
                  <a:rPr lang="en-US" sz="1400" dirty="0"/>
                  <a:t>Number of HIV Infections</a:t>
                </a:r>
              </a:p>
            </c:rich>
          </c:tx>
          <c:layout>
            <c:manualLayout>
              <c:xMode val="edge"/>
              <c:yMode val="edge"/>
              <c:x val="1.0192597453096142E-2"/>
              <c:y val="0.1432466341012929"/>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92757816"/>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6261991148165303"/>
          <c:y val="2.5848765432098766E-2"/>
          <c:w val="0.82681243888631573"/>
          <c:h val="0.81910269028871396"/>
        </c:manualLayout>
      </c:layout>
      <c:barChart>
        <c:barDir val="col"/>
        <c:grouping val="clustered"/>
        <c:varyColors val="0"/>
        <c:ser>
          <c:idx val="0"/>
          <c:order val="0"/>
          <c:tx>
            <c:strRef>
              <c:f>Sheet1!$B$1</c:f>
              <c:strCache>
                <c:ptCount val="1"/>
                <c:pt idx="0">
                  <c:v>Regimen</c:v>
                </c:pt>
              </c:strCache>
            </c:strRef>
          </c:tx>
          <c:spPr>
            <a:gradFill>
              <a:gsLst>
                <a:gs pos="0">
                  <a:srgbClr val="005796"/>
                </a:gs>
                <a:gs pos="100000">
                  <a:srgbClr val="0074C9"/>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a:gsLst>
                  <a:gs pos="0">
                    <a:srgbClr val="AF8400"/>
                  </a:gs>
                  <a:gs pos="100000">
                    <a:srgbClr val="F1B6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8423-244A-8511-59ABDB8B9594}"/>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8423-244A-8511-59ABDB8B9594}"/>
              </c:ext>
            </c:extLst>
          </c:dPt>
          <c:dPt>
            <c:idx val="2"/>
            <c:invertIfNegative val="0"/>
            <c:bubble3D val="0"/>
            <c:spPr>
              <a:gradFill>
                <a:gsLst>
                  <a:gs pos="0">
                    <a:srgbClr val="53395F"/>
                  </a:gs>
                  <a:gs pos="100000">
                    <a:srgbClr val="9767A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8423-244A-8511-59ABDB8B9594}"/>
              </c:ext>
            </c:extLst>
          </c:dPt>
          <c:dPt>
            <c:idx val="3"/>
            <c:invertIfNegative val="0"/>
            <c:bubble3D val="0"/>
            <c:extLst>
              <c:ext xmlns:c16="http://schemas.microsoft.com/office/drawing/2014/chart" uri="{C3380CC4-5D6E-409C-BE32-E72D297353CC}">
                <c16:uniqueId val="{00000005-8423-244A-8511-59ABDB8B9594}"/>
              </c:ext>
            </c:extLst>
          </c:dPt>
          <c:dLbls>
            <c:spPr>
              <a:noFill/>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Cabotegravir
   (n = 2,244)</c:v>
                </c:pt>
                <c:pt idx="1">
                  <c:v>Oral Tenofovir DF-Emtricitabine
             (n = 2,250)</c:v>
                </c:pt>
              </c:strCache>
            </c:strRef>
          </c:cat>
          <c:val>
            <c:numRef>
              <c:f>Sheet1!$B$2:$B$3</c:f>
              <c:numCache>
                <c:formatCode>0.00</c:formatCode>
                <c:ptCount val="2"/>
                <c:pt idx="0">
                  <c:v>0.41</c:v>
                </c:pt>
                <c:pt idx="1">
                  <c:v>1.22</c:v>
                </c:pt>
              </c:numCache>
            </c:numRef>
          </c:val>
          <c:extLst>
            <c:ext xmlns:c16="http://schemas.microsoft.com/office/drawing/2014/chart" uri="{C3380CC4-5D6E-409C-BE32-E72D297353CC}">
              <c16:uniqueId val="{00000006-8423-244A-8511-59ABDB8B9594}"/>
            </c:ext>
          </c:extLst>
        </c:ser>
        <c:dLbls>
          <c:showLegendKey val="0"/>
          <c:showVal val="1"/>
          <c:showCatName val="0"/>
          <c:showSerName val="0"/>
          <c:showPercent val="0"/>
          <c:showBubbleSize val="0"/>
        </c:dLbls>
        <c:gapWidth val="175"/>
        <c:axId val="-1992757816"/>
        <c:axId val="-1992767032"/>
      </c:barChart>
      <c:catAx>
        <c:axId val="-19927578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l">
              <a:defRPr sz="1400"/>
            </a:pPr>
            <a:endParaRPr lang="en-US"/>
          </a:p>
        </c:txPr>
        <c:crossAx val="-1992767032"/>
        <c:crosses val="autoZero"/>
        <c:auto val="1"/>
        <c:lblAlgn val="ctr"/>
        <c:lblOffset val="1"/>
        <c:tickLblSkip val="1"/>
        <c:tickMarkSkip val="1"/>
        <c:noMultiLvlLbl val="0"/>
      </c:catAx>
      <c:valAx>
        <c:axId val="-1992767032"/>
        <c:scaling>
          <c:orientation val="minMax"/>
          <c:max val="1.7500000000000002"/>
          <c:min val="0"/>
        </c:scaling>
        <c:delete val="0"/>
        <c:axPos val="l"/>
        <c:title>
          <c:tx>
            <c:rich>
              <a:bodyPr/>
              <a:lstStyle/>
              <a:p>
                <a:pPr>
                  <a:defRPr sz="1400" b="1"/>
                </a:pPr>
                <a:r>
                  <a:rPr lang="en-US" sz="1400" b="1" dirty="0"/>
                  <a:t>Cumulative HIV Incidence</a:t>
                </a:r>
                <a:r>
                  <a:rPr lang="en-US" sz="1400" b="1" baseline="0" dirty="0"/>
                  <a:t> </a:t>
                </a:r>
                <a:br>
                  <a:rPr lang="en-US" sz="1400" b="1" baseline="0" dirty="0"/>
                </a:br>
                <a:r>
                  <a:rPr lang="en-US" sz="1200" b="1" baseline="0" dirty="0"/>
                  <a:t>(per </a:t>
                </a:r>
                <a:r>
                  <a:rPr lang="en-US" sz="1200" b="1" dirty="0"/>
                  <a:t>100 Person Years)</a:t>
                </a:r>
              </a:p>
            </c:rich>
          </c:tx>
          <c:layout>
            <c:manualLayout>
              <c:xMode val="edge"/>
              <c:yMode val="edge"/>
              <c:x val="1.1429960143870904E-2"/>
              <c:y val="0.11055610236220473"/>
            </c:manualLayout>
          </c:layout>
          <c:overlay val="0"/>
        </c:title>
        <c:numFmt formatCode="0.00" sourceLinked="0"/>
        <c:majorTickMark val="out"/>
        <c:minorTickMark val="none"/>
        <c:tickLblPos val="nextTo"/>
        <c:spPr>
          <a:ln w="6350">
            <a:solidFill>
              <a:srgbClr val="000000"/>
            </a:solidFill>
          </a:ln>
        </c:spPr>
        <c:txPr>
          <a:bodyPr/>
          <a:lstStyle/>
          <a:p>
            <a:pPr>
              <a:defRPr sz="1200" b="0"/>
            </a:pPr>
            <a:endParaRPr lang="en-US"/>
          </a:p>
        </c:txPr>
        <c:crossAx val="-1992757816"/>
        <c:crosses val="autoZero"/>
        <c:crossBetween val="between"/>
        <c:majorUnit val="0.25"/>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116080975989114"/>
          <c:y val="3.123795618071E-2"/>
          <c:w val="0.87067475940507422"/>
          <c:h val="0.78780238407699033"/>
        </c:manualLayout>
      </c:layout>
      <c:lineChart>
        <c:grouping val="standard"/>
        <c:varyColors val="0"/>
        <c:ser>
          <c:idx val="0"/>
          <c:order val="0"/>
          <c:tx>
            <c:v>All</c:v>
          </c:tx>
          <c:spPr>
            <a:ln w="15875">
              <a:solidFill>
                <a:srgbClr val="7F0002"/>
              </a:solidFill>
            </a:ln>
            <a:effectLst/>
          </c:spPr>
          <c:marker>
            <c:symbol val="circle"/>
            <c:size val="5"/>
            <c:spPr>
              <a:solidFill>
                <a:srgbClr val="E8C5C6"/>
              </a:solidFill>
              <a:ln>
                <a:solidFill>
                  <a:srgbClr val="7F0002"/>
                </a:solidFill>
              </a:ln>
              <a:effectLst/>
            </c:spPr>
          </c:marker>
          <c:dLbls>
            <c:delete val="1"/>
          </c:dLbls>
          <c:cat>
            <c:numRef>
              <c:f>Sheet1!$A$2:$A$20</c:f>
              <c:numCache>
                <c:formatCode>General</c:formatCode>
                <c:ptCount val="19"/>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numCache>
            </c:numRef>
          </c:cat>
          <c:val>
            <c:numRef>
              <c:f>Sheet1!$B$2:$B$20</c:f>
              <c:numCache>
                <c:formatCode>_(* #,##0.0_);_(* \(#,##0.0\);_(* "-"??_);_(@_)</c:formatCode>
                <c:ptCount val="19"/>
                <c:pt idx="0">
                  <c:v>58.1</c:v>
                </c:pt>
                <c:pt idx="1">
                  <c:v>48.7</c:v>
                </c:pt>
                <c:pt idx="2">
                  <c:v>38.5</c:v>
                </c:pt>
                <c:pt idx="3">
                  <c:v>35.700000000000003</c:v>
                </c:pt>
                <c:pt idx="4">
                  <c:v>35.299999999999997</c:v>
                </c:pt>
                <c:pt idx="5">
                  <c:v>33.799999999999997</c:v>
                </c:pt>
                <c:pt idx="6">
                  <c:v>33.200000000000003</c:v>
                </c:pt>
                <c:pt idx="7">
                  <c:v>30.9</c:v>
                </c:pt>
                <c:pt idx="8">
                  <c:v>28.8</c:v>
                </c:pt>
                <c:pt idx="9">
                  <c:v>28.4</c:v>
                </c:pt>
                <c:pt idx="10">
                  <c:v>26.9</c:v>
                </c:pt>
                <c:pt idx="11">
                  <c:v>30.1</c:v>
                </c:pt>
                <c:pt idx="12">
                  <c:v>28.1</c:v>
                </c:pt>
                <c:pt idx="13">
                  <c:v>25.3</c:v>
                </c:pt>
                <c:pt idx="14">
                  <c:v>27.3</c:v>
                </c:pt>
                <c:pt idx="15">
                  <c:v>23.2</c:v>
                </c:pt>
                <c:pt idx="16">
                  <c:v>19.7</c:v>
                </c:pt>
                <c:pt idx="17">
                  <c:v>20.2</c:v>
                </c:pt>
                <c:pt idx="18">
                  <c:v>22.5</c:v>
                </c:pt>
              </c:numCache>
            </c:numRef>
          </c:val>
          <c:smooth val="0"/>
          <c:extLst>
            <c:ext xmlns:c16="http://schemas.microsoft.com/office/drawing/2014/chart" uri="{C3380CC4-5D6E-409C-BE32-E72D297353CC}">
              <c16:uniqueId val="{00000000-D5EB-004D-8878-E0C6989C3438}"/>
            </c:ext>
          </c:extLst>
        </c:ser>
        <c:dLbls>
          <c:showLegendKey val="0"/>
          <c:showVal val="1"/>
          <c:showCatName val="0"/>
          <c:showSerName val="0"/>
          <c:showPercent val="0"/>
          <c:showBubbleSize val="0"/>
        </c:dLbls>
        <c:marker val="1"/>
        <c:smooth val="0"/>
        <c:axId val="-2041113448"/>
        <c:axId val="-2041101768"/>
      </c:lineChart>
      <c:catAx>
        <c:axId val="-2041113448"/>
        <c:scaling>
          <c:orientation val="minMax"/>
        </c:scaling>
        <c:delete val="0"/>
        <c:axPos val="b"/>
        <c:title>
          <c:tx>
            <c:rich>
              <a:bodyPr/>
              <a:lstStyle/>
              <a:p>
                <a:pPr>
                  <a:defRPr sz="1400"/>
                </a:pPr>
                <a:r>
                  <a:rPr lang="en-US" sz="1400" dirty="0"/>
                  <a:t>Cabotegravir Injections</a:t>
                </a:r>
              </a:p>
            </c:rich>
          </c:tx>
          <c:layout>
            <c:manualLayout>
              <c:xMode val="edge"/>
              <c:yMode val="edge"/>
              <c:x val="0.39931807135219216"/>
              <c:y val="0.90818443367655965"/>
            </c:manualLayout>
          </c:layout>
          <c:overlay val="0"/>
        </c:title>
        <c:numFmt formatCode="General" sourceLinked="1"/>
        <c:majorTickMark val="out"/>
        <c:minorTickMark val="none"/>
        <c:tickLblPos val="nextTo"/>
        <c:spPr>
          <a:ln w="6350" cap="flat" cmpd="sng" algn="ctr">
            <a:solidFill>
              <a:prstClr val="black"/>
            </a:solidFill>
            <a:prstDash val="solid"/>
            <a:round/>
            <a:headEnd type="none" w="med" len="med"/>
            <a:tailEnd type="none" w="med" len="med"/>
          </a:ln>
        </c:spPr>
        <c:txPr>
          <a:bodyPr/>
          <a:lstStyle/>
          <a:p>
            <a:pPr>
              <a:defRPr sz="1100"/>
            </a:pPr>
            <a:endParaRPr lang="en-US"/>
          </a:p>
        </c:txPr>
        <c:crossAx val="-2041101768"/>
        <c:crosses val="autoZero"/>
        <c:auto val="1"/>
        <c:lblAlgn val="ctr"/>
        <c:lblOffset val="0"/>
        <c:tickLblSkip val="1"/>
        <c:tickMarkSkip val="1"/>
        <c:noMultiLvlLbl val="0"/>
      </c:catAx>
      <c:valAx>
        <c:axId val="-2041101768"/>
        <c:scaling>
          <c:orientation val="minMax"/>
          <c:max val="100"/>
          <c:min val="0"/>
        </c:scaling>
        <c:delete val="0"/>
        <c:axPos val="l"/>
        <c:title>
          <c:tx>
            <c:rich>
              <a:bodyPr/>
              <a:lstStyle/>
              <a:p>
                <a:pPr>
                  <a:defRPr sz="1400"/>
                </a:pPr>
                <a:r>
                  <a:rPr lang="en-US" sz="1400" dirty="0"/>
                  <a:t>Participants with ISRs (%)</a:t>
                </a:r>
              </a:p>
            </c:rich>
          </c:tx>
          <c:layout>
            <c:manualLayout>
              <c:xMode val="edge"/>
              <c:yMode val="edge"/>
              <c:x val="5.7051375522504119E-3"/>
              <c:y val="0.10071028781658703"/>
            </c:manualLayout>
          </c:layout>
          <c:overlay val="0"/>
          <c:spPr>
            <a:noFill/>
            <a:ln w="25400">
              <a:noFill/>
            </a:ln>
          </c:spPr>
        </c:title>
        <c:numFmt formatCode="#,##0" sourceLinked="0"/>
        <c:majorTickMark val="out"/>
        <c:minorTickMark val="none"/>
        <c:tickLblPos val="nextTo"/>
        <c:spPr>
          <a:ln w="6350" cmpd="sng">
            <a:solidFill>
              <a:srgbClr val="000000"/>
            </a:solidFill>
          </a:ln>
        </c:spPr>
        <c:txPr>
          <a:bodyPr/>
          <a:lstStyle/>
          <a:p>
            <a:pPr>
              <a:defRPr sz="1200"/>
            </a:pPr>
            <a:endParaRPr lang="en-US"/>
          </a:p>
        </c:txPr>
        <c:crossAx val="-2041113448"/>
        <c:crosses val="autoZero"/>
        <c:crossBetween val="between"/>
        <c:majorUnit val="2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38100" cap="flat" cmpd="sng" algn="ctr">
      <a:noFill/>
      <a:prstDash val="solid"/>
      <a:round/>
      <a:headEnd type="none" w="med" len="med"/>
      <a:tailEnd type="none" w="med" len="med"/>
    </a:ln>
    <a:effectLst/>
  </c:spPr>
  <c:txPr>
    <a:bodyPr/>
    <a:lstStyle/>
    <a:p>
      <a:pPr>
        <a:defRPr sz="1400">
          <a:latin typeface="Arial" panose="020B0604020202020204" pitchFamily="34" charset="0"/>
          <a:cs typeface="Arial" panose="020B0604020202020204" pitchFamily="34" charset="0"/>
        </a:defRPr>
      </a:pPr>
      <a:endParaRPr lang="en-US"/>
    </a:p>
  </c:txPr>
  <c:externalData r:id="rId2">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4774594147953701"/>
          <c:y val="0.12150632613231038"/>
          <c:w val="0.82601761556664899"/>
          <c:h val="0.78868488794669889"/>
        </c:manualLayout>
      </c:layout>
      <c:barChart>
        <c:barDir val="col"/>
        <c:grouping val="clustered"/>
        <c:varyColors val="0"/>
        <c:ser>
          <c:idx val="0"/>
          <c:order val="0"/>
          <c:tx>
            <c:strRef>
              <c:f>Sheet1!$B$1</c:f>
              <c:strCache>
                <c:ptCount val="1"/>
                <c:pt idx="0">
                  <c:v>IM Cabotegravir</c:v>
                </c:pt>
              </c:strCache>
            </c:strRef>
          </c:tx>
          <c:spPr>
            <a:gradFill>
              <a:gsLst>
                <a:gs pos="0">
                  <a:srgbClr val="AF8400"/>
                </a:gs>
                <a:gs pos="100000">
                  <a:srgbClr val="F1B600"/>
                </a:gs>
              </a:gsLst>
              <a:lin ang="0" scaled="1"/>
            </a:gradFill>
            <a:ln w="12700">
              <a:noFill/>
            </a:ln>
            <a:effectLst/>
            <a:scene3d>
              <a:camera prst="orthographicFront"/>
              <a:lightRig rig="threePt" dir="t"/>
            </a:scene3d>
            <a:sp3d>
              <a:bevelT w="44450" h="38100"/>
            </a:sp3d>
          </c:spPr>
          <c:invertIfNegative val="0"/>
          <c:dLbls>
            <c:numFmt formatCode="0.00" sourceLinked="0"/>
            <c:spPr>
              <a:noFill/>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Weeks 0-105</c:v>
                </c:pt>
                <c:pt idx="1">
                  <c:v>Weeks 0-40</c:v>
                </c:pt>
                <c:pt idx="2">
                  <c:v>Weeks 40-105</c:v>
                </c:pt>
              </c:strCache>
            </c:strRef>
          </c:cat>
          <c:val>
            <c:numRef>
              <c:f>Sheet1!$B$2:$B$4</c:f>
              <c:numCache>
                <c:formatCode>0.00</c:formatCode>
                <c:ptCount val="3"/>
                <c:pt idx="0">
                  <c:v>1.23</c:v>
                </c:pt>
                <c:pt idx="1">
                  <c:v>1.26</c:v>
                </c:pt>
                <c:pt idx="2">
                  <c:v>1.1100000000000001</c:v>
                </c:pt>
              </c:numCache>
            </c:numRef>
          </c:val>
          <c:extLst>
            <c:ext xmlns:c16="http://schemas.microsoft.com/office/drawing/2014/chart" uri="{C3380CC4-5D6E-409C-BE32-E72D297353CC}">
              <c16:uniqueId val="{00000000-1731-D14A-A182-A607F82128AD}"/>
            </c:ext>
          </c:extLst>
        </c:ser>
        <c:ser>
          <c:idx val="1"/>
          <c:order val="1"/>
          <c:tx>
            <c:strRef>
              <c:f>Sheet1!$C$1</c:f>
              <c:strCache>
                <c:ptCount val="1"/>
                <c:pt idx="0">
                  <c:v>Oral Tenofovir DF-Emtricitabine</c:v>
                </c:pt>
              </c:strCache>
            </c:strRef>
          </c:tx>
          <c:spPr>
            <a:gradFill>
              <a:gsLst>
                <a:gs pos="0">
                  <a:srgbClr val="326496"/>
                </a:gs>
                <a:gs pos="100000">
                  <a:srgbClr val="0083E4"/>
                </a:gs>
              </a:gsLst>
              <a:lin ang="0" scaled="1"/>
            </a:gradFill>
            <a:ln w="12700">
              <a:noFill/>
            </a:ln>
            <a:effectLst/>
            <a:scene3d>
              <a:camera prst="orthographicFront"/>
              <a:lightRig rig="threePt" dir="t"/>
            </a:scene3d>
            <a:sp3d>
              <a:bevelT w="38100" h="38100"/>
            </a:sp3d>
          </c:spPr>
          <c:invertIfNegative val="0"/>
          <c:dPt>
            <c:idx val="0"/>
            <c:invertIfNegative val="0"/>
            <c:bubble3D val="0"/>
            <c:extLst>
              <c:ext xmlns:c16="http://schemas.microsoft.com/office/drawing/2014/chart" uri="{C3380CC4-5D6E-409C-BE32-E72D297353CC}">
                <c16:uniqueId val="{00000001-1731-D14A-A182-A607F82128AD}"/>
              </c:ext>
            </c:extLst>
          </c:dPt>
          <c:dLbls>
            <c:spPr>
              <a:noFill/>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Weeks 0-105</c:v>
                </c:pt>
                <c:pt idx="1">
                  <c:v>Weeks 0-40</c:v>
                </c:pt>
                <c:pt idx="2">
                  <c:v>Weeks 40-105</c:v>
                </c:pt>
              </c:strCache>
            </c:strRef>
          </c:cat>
          <c:val>
            <c:numRef>
              <c:f>Sheet1!$C$2:$C$4</c:f>
              <c:numCache>
                <c:formatCode>0.00</c:formatCode>
                <c:ptCount val="3"/>
                <c:pt idx="0">
                  <c:v>0.37</c:v>
                </c:pt>
                <c:pt idx="1">
                  <c:v>-0.5</c:v>
                </c:pt>
                <c:pt idx="2">
                  <c:v>1.19</c:v>
                </c:pt>
              </c:numCache>
            </c:numRef>
          </c:val>
          <c:extLst>
            <c:ext xmlns:c16="http://schemas.microsoft.com/office/drawing/2014/chart" uri="{C3380CC4-5D6E-409C-BE32-E72D297353CC}">
              <c16:uniqueId val="{00000002-1731-D14A-A182-A607F82128AD}"/>
            </c:ext>
          </c:extLst>
        </c:ser>
        <c:dLbls>
          <c:showLegendKey val="0"/>
          <c:showVal val="1"/>
          <c:showCatName val="0"/>
          <c:showSerName val="0"/>
          <c:showPercent val="0"/>
          <c:showBubbleSize val="0"/>
        </c:dLbls>
        <c:gapWidth val="110"/>
        <c:axId val="2046323000"/>
        <c:axId val="2046320248"/>
      </c:barChart>
      <c:catAx>
        <c:axId val="2046323000"/>
        <c:scaling>
          <c:orientation val="minMax"/>
        </c:scaling>
        <c:delete val="0"/>
        <c:axPos val="b"/>
        <c:numFmt formatCode="General" sourceLinked="1"/>
        <c:majorTickMark val="out"/>
        <c:minorTickMark val="none"/>
        <c:tickLblPos val="low"/>
        <c:spPr>
          <a:ln w="6350" cmpd="sng">
            <a:solidFill>
              <a:srgbClr val="000000"/>
            </a:solidFill>
          </a:ln>
        </c:spPr>
        <c:txPr>
          <a:bodyPr rot="0" vert="horz"/>
          <a:lstStyle/>
          <a:p>
            <a:pPr>
              <a:defRPr sz="1400"/>
            </a:pPr>
            <a:endParaRPr lang="en-US"/>
          </a:p>
        </c:txPr>
        <c:crossAx val="2046320248"/>
        <c:crosses val="autoZero"/>
        <c:auto val="1"/>
        <c:lblAlgn val="ctr"/>
        <c:lblOffset val="1"/>
        <c:tickLblSkip val="1"/>
        <c:tickMarkSkip val="1"/>
        <c:noMultiLvlLbl val="0"/>
      </c:catAx>
      <c:valAx>
        <c:axId val="2046320248"/>
        <c:scaling>
          <c:orientation val="minMax"/>
          <c:max val="2.5"/>
          <c:min val="-1"/>
        </c:scaling>
        <c:delete val="0"/>
        <c:axPos val="l"/>
        <c:title>
          <c:tx>
            <c:rich>
              <a:bodyPr/>
              <a:lstStyle/>
              <a:p>
                <a:pPr>
                  <a:defRPr sz="1400"/>
                </a:pPr>
                <a:r>
                  <a:rPr lang="en-US" sz="1400"/>
                  <a:t>Change in Weight (kg/year)</a:t>
                </a:r>
              </a:p>
            </c:rich>
          </c:tx>
          <c:layout>
            <c:manualLayout>
              <c:xMode val="edge"/>
              <c:yMode val="edge"/>
              <c:x val="1.2345679012345678E-2"/>
              <c:y val="0.14313124510751946"/>
            </c:manualLayout>
          </c:layout>
          <c:overlay val="0"/>
        </c:title>
        <c:numFmt formatCode="0.0" sourceLinked="0"/>
        <c:majorTickMark val="out"/>
        <c:minorTickMark val="none"/>
        <c:tickLblPos val="nextTo"/>
        <c:spPr>
          <a:ln w="6350" cmpd="sng">
            <a:solidFill>
              <a:srgbClr val="000000"/>
            </a:solidFill>
          </a:ln>
        </c:spPr>
        <c:txPr>
          <a:bodyPr/>
          <a:lstStyle/>
          <a:p>
            <a:pPr>
              <a:defRPr sz="1200"/>
            </a:pPr>
            <a:endParaRPr lang="en-US"/>
          </a:p>
        </c:txPr>
        <c:crossAx val="2046323000"/>
        <c:crosses val="autoZero"/>
        <c:crossBetween val="between"/>
        <c:majorUnit val="0.5"/>
      </c:valAx>
      <c:spPr>
        <a:solidFill>
          <a:srgbClr val="E6EBF2"/>
        </a:solidFill>
        <a:ln w="6350" cap="flat" cmpd="sng" algn="ctr">
          <a:solidFill>
            <a:srgbClr val="000000"/>
          </a:solidFill>
          <a:prstDash val="solid"/>
          <a:round/>
          <a:headEnd type="none" w="med" len="med"/>
          <a:tailEnd type="none" w="med" len="med"/>
        </a:ln>
        <a:effectLst/>
      </c:spPr>
    </c:plotArea>
    <c:legend>
      <c:legendPos val="t"/>
      <c:layout>
        <c:manualLayout>
          <c:xMode val="edge"/>
          <c:yMode val="edge"/>
          <c:x val="0.3545626761932536"/>
          <c:y val="0"/>
          <c:w val="0.61630504520268303"/>
          <c:h val="0.10558663719666622"/>
        </c:manualLayout>
      </c:layout>
      <c:overlay val="0"/>
      <c:spPr>
        <a:noFill/>
      </c:spPr>
      <c:txPr>
        <a:bodyPr/>
        <a:lstStyle/>
        <a:p>
          <a:pPr>
            <a:defRPr sz="1600"/>
          </a:pPr>
          <a:endParaRPr lang="en-US"/>
        </a:p>
      </c:txPr>
    </c:legend>
    <c:plotVisOnly val="1"/>
    <c:dispBlanksAs val="gap"/>
    <c:showDLblsOverMax val="0"/>
  </c:chart>
  <c:spPr>
    <a:noFill/>
    <a:ln w="25400" cap="flat" cmpd="sng" algn="ctr">
      <a:noFill/>
      <a:prstDash val="solid"/>
      <a:round/>
      <a:headEnd type="none" w="med" len="med"/>
      <a:tailEnd type="none" w="med" len="med"/>
    </a:ln>
    <a:effectLst/>
  </c:spPr>
  <c:txPr>
    <a:bodyPr/>
    <a:lstStyle/>
    <a:p>
      <a:pPr>
        <a:defRPr sz="1800">
          <a:solidFill>
            <a:srgbClr val="000000"/>
          </a:solidFill>
          <a:latin typeface="Arial" panose="020B0604020202020204" pitchFamily="34" charset="0"/>
          <a:cs typeface="Arial" panose="020B060402020202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12365744476062"/>
          <c:y val="5.148159584627085E-2"/>
          <c:w val="0.86022861152650543"/>
          <c:h val="0.85057243391710746"/>
        </c:manualLayout>
      </c:layout>
      <c:barChart>
        <c:barDir val="col"/>
        <c:grouping val="clustered"/>
        <c:varyColors val="0"/>
        <c:ser>
          <c:idx val="0"/>
          <c:order val="0"/>
          <c:tx>
            <c:strRef>
              <c:f>Sheet1!$B$1</c:f>
              <c:strCache>
                <c:ptCount val="1"/>
                <c:pt idx="0">
                  <c:v>Regimen</c:v>
                </c:pt>
              </c:strCache>
            </c:strRef>
          </c:tx>
          <c:spPr>
            <a:gradFill>
              <a:gsLst>
                <a:gs pos="0">
                  <a:srgbClr val="005796"/>
                </a:gs>
                <a:gs pos="100000">
                  <a:srgbClr val="0074C9"/>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a:gsLst>
                  <a:gs pos="0">
                    <a:srgbClr val="AF8400"/>
                  </a:gs>
                  <a:gs pos="100000">
                    <a:srgbClr val="F1B6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8423-244A-8511-59ABDB8B9594}"/>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8423-244A-8511-59ABDB8B9594}"/>
              </c:ext>
            </c:extLst>
          </c:dPt>
          <c:dPt>
            <c:idx val="2"/>
            <c:invertIfNegative val="0"/>
            <c:bubble3D val="0"/>
            <c:spPr>
              <a:gradFill>
                <a:gsLst>
                  <a:gs pos="0">
                    <a:srgbClr val="53395F"/>
                  </a:gs>
                  <a:gs pos="100000">
                    <a:srgbClr val="9767A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8423-244A-8511-59ABDB8B9594}"/>
              </c:ext>
            </c:extLst>
          </c:dPt>
          <c:dPt>
            <c:idx val="3"/>
            <c:invertIfNegative val="0"/>
            <c:bubble3D val="0"/>
            <c:extLst>
              <c:ext xmlns:c16="http://schemas.microsoft.com/office/drawing/2014/chart" uri="{C3380CC4-5D6E-409C-BE32-E72D297353CC}">
                <c16:uniqueId val="{00000005-8423-244A-8511-59ABDB8B9594}"/>
              </c:ext>
            </c:extLst>
          </c:dPt>
          <c:dLbls>
            <c:spPr>
              <a:noFill/>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Cabotegravir</c:v>
                </c:pt>
                <c:pt idx="1">
                  <c:v>Oral Tenofovir DF-Emtricitabine</c:v>
                </c:pt>
              </c:strCache>
            </c:strRef>
          </c:cat>
          <c:val>
            <c:numRef>
              <c:f>Sheet1!$B$2:$B$3</c:f>
              <c:numCache>
                <c:formatCode>0</c:formatCode>
                <c:ptCount val="2"/>
                <c:pt idx="0">
                  <c:v>4</c:v>
                </c:pt>
                <c:pt idx="1">
                  <c:v>36</c:v>
                </c:pt>
              </c:numCache>
            </c:numRef>
          </c:val>
          <c:extLst>
            <c:ext xmlns:c16="http://schemas.microsoft.com/office/drawing/2014/chart" uri="{C3380CC4-5D6E-409C-BE32-E72D297353CC}">
              <c16:uniqueId val="{00000006-8423-244A-8511-59ABDB8B9594}"/>
            </c:ext>
          </c:extLst>
        </c:ser>
        <c:dLbls>
          <c:showLegendKey val="0"/>
          <c:showVal val="1"/>
          <c:showCatName val="0"/>
          <c:showSerName val="0"/>
          <c:showPercent val="0"/>
          <c:showBubbleSize val="0"/>
        </c:dLbls>
        <c:gapWidth val="175"/>
        <c:axId val="-1992757816"/>
        <c:axId val="-1992767032"/>
      </c:barChart>
      <c:catAx>
        <c:axId val="-19927578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l">
              <a:defRPr sz="1400"/>
            </a:pPr>
            <a:endParaRPr lang="en-US"/>
          </a:p>
        </c:txPr>
        <c:crossAx val="-1992767032"/>
        <c:crosses val="autoZero"/>
        <c:auto val="1"/>
        <c:lblAlgn val="ctr"/>
        <c:lblOffset val="1"/>
        <c:tickLblSkip val="1"/>
        <c:tickMarkSkip val="1"/>
        <c:noMultiLvlLbl val="0"/>
      </c:catAx>
      <c:valAx>
        <c:axId val="-1992767032"/>
        <c:scaling>
          <c:orientation val="minMax"/>
          <c:max val="50"/>
          <c:min val="0"/>
        </c:scaling>
        <c:delete val="0"/>
        <c:axPos val="l"/>
        <c:title>
          <c:tx>
            <c:rich>
              <a:bodyPr/>
              <a:lstStyle/>
              <a:p>
                <a:pPr>
                  <a:defRPr sz="1400"/>
                </a:pPr>
                <a:r>
                  <a:rPr lang="en-US" sz="1400" dirty="0"/>
                  <a:t>Number of HIV Infections</a:t>
                </a:r>
              </a:p>
            </c:rich>
          </c:tx>
          <c:layout>
            <c:manualLayout>
              <c:xMode val="edge"/>
              <c:yMode val="edge"/>
              <c:x val="4.9019614150019831E-3"/>
              <c:y val="0.1196205737440714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92757816"/>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12365744476062"/>
          <c:y val="5.148159584627085E-2"/>
          <c:w val="0.86022861152650543"/>
          <c:h val="0.85057243391710746"/>
        </c:manualLayout>
      </c:layout>
      <c:barChart>
        <c:barDir val="col"/>
        <c:grouping val="clustered"/>
        <c:varyColors val="0"/>
        <c:ser>
          <c:idx val="0"/>
          <c:order val="0"/>
          <c:tx>
            <c:strRef>
              <c:f>Sheet1!$B$1</c:f>
              <c:strCache>
                <c:ptCount val="1"/>
                <c:pt idx="0">
                  <c:v>Regimen</c:v>
                </c:pt>
              </c:strCache>
            </c:strRef>
          </c:tx>
          <c:spPr>
            <a:gradFill>
              <a:gsLst>
                <a:gs pos="0">
                  <a:srgbClr val="005796"/>
                </a:gs>
                <a:gs pos="100000">
                  <a:srgbClr val="0074C9"/>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a:gsLst>
                  <a:gs pos="0">
                    <a:srgbClr val="AF8400"/>
                  </a:gs>
                  <a:gs pos="100000">
                    <a:srgbClr val="F1B6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8423-244A-8511-59ABDB8B9594}"/>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8423-244A-8511-59ABDB8B9594}"/>
              </c:ext>
            </c:extLst>
          </c:dPt>
          <c:dPt>
            <c:idx val="2"/>
            <c:invertIfNegative val="0"/>
            <c:bubble3D val="0"/>
            <c:spPr>
              <a:gradFill>
                <a:gsLst>
                  <a:gs pos="0">
                    <a:srgbClr val="53395F"/>
                  </a:gs>
                  <a:gs pos="100000">
                    <a:srgbClr val="9767A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8423-244A-8511-59ABDB8B9594}"/>
              </c:ext>
            </c:extLst>
          </c:dPt>
          <c:dPt>
            <c:idx val="3"/>
            <c:invertIfNegative val="0"/>
            <c:bubble3D val="0"/>
            <c:extLst>
              <c:ext xmlns:c16="http://schemas.microsoft.com/office/drawing/2014/chart" uri="{C3380CC4-5D6E-409C-BE32-E72D297353CC}">
                <c16:uniqueId val="{00000005-8423-244A-8511-59ABDB8B9594}"/>
              </c:ext>
            </c:extLst>
          </c:dPt>
          <c:dLbls>
            <c:spPr>
              <a:noFill/>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Cabotegravir</c:v>
                </c:pt>
                <c:pt idx="1">
                  <c:v>Oral Tenofovir DF-Emtricitabine</c:v>
                </c:pt>
              </c:strCache>
            </c:strRef>
          </c:cat>
          <c:val>
            <c:numRef>
              <c:f>Sheet1!$B$2:$B$3</c:f>
              <c:numCache>
                <c:formatCode>0</c:formatCode>
                <c:ptCount val="2"/>
                <c:pt idx="0">
                  <c:v>4</c:v>
                </c:pt>
                <c:pt idx="1">
                  <c:v>36</c:v>
                </c:pt>
              </c:numCache>
            </c:numRef>
          </c:val>
          <c:extLst>
            <c:ext xmlns:c16="http://schemas.microsoft.com/office/drawing/2014/chart" uri="{C3380CC4-5D6E-409C-BE32-E72D297353CC}">
              <c16:uniqueId val="{00000006-8423-244A-8511-59ABDB8B9594}"/>
            </c:ext>
          </c:extLst>
        </c:ser>
        <c:dLbls>
          <c:showLegendKey val="0"/>
          <c:showVal val="1"/>
          <c:showCatName val="0"/>
          <c:showSerName val="0"/>
          <c:showPercent val="0"/>
          <c:showBubbleSize val="0"/>
        </c:dLbls>
        <c:gapWidth val="175"/>
        <c:axId val="-1992757816"/>
        <c:axId val="-1992767032"/>
      </c:barChart>
      <c:catAx>
        <c:axId val="-19927578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l">
              <a:defRPr sz="1400"/>
            </a:pPr>
            <a:endParaRPr lang="en-US"/>
          </a:p>
        </c:txPr>
        <c:crossAx val="-1992767032"/>
        <c:crosses val="autoZero"/>
        <c:auto val="1"/>
        <c:lblAlgn val="ctr"/>
        <c:lblOffset val="1"/>
        <c:tickLblSkip val="1"/>
        <c:tickMarkSkip val="1"/>
        <c:noMultiLvlLbl val="0"/>
      </c:catAx>
      <c:valAx>
        <c:axId val="-1992767032"/>
        <c:scaling>
          <c:orientation val="minMax"/>
          <c:max val="50"/>
          <c:min val="0"/>
        </c:scaling>
        <c:delete val="0"/>
        <c:axPos val="l"/>
        <c:title>
          <c:tx>
            <c:rich>
              <a:bodyPr/>
              <a:lstStyle/>
              <a:p>
                <a:pPr>
                  <a:defRPr sz="1400"/>
                </a:pPr>
                <a:r>
                  <a:rPr lang="en-US" sz="1400" dirty="0"/>
                  <a:t>Number of HIV Infections</a:t>
                </a:r>
              </a:p>
            </c:rich>
          </c:tx>
          <c:layout>
            <c:manualLayout>
              <c:xMode val="edge"/>
              <c:yMode val="edge"/>
              <c:x val="4.9019614150019831E-3"/>
              <c:y val="0.1196205737440714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92757816"/>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512365744476062"/>
          <c:y val="5.148159584627085E-2"/>
          <c:w val="0.86022861152650543"/>
          <c:h val="0.85057243391710746"/>
        </c:manualLayout>
      </c:layout>
      <c:barChart>
        <c:barDir val="col"/>
        <c:grouping val="clustered"/>
        <c:varyColors val="0"/>
        <c:ser>
          <c:idx val="0"/>
          <c:order val="0"/>
          <c:tx>
            <c:strRef>
              <c:f>Sheet1!$B$1</c:f>
              <c:strCache>
                <c:ptCount val="1"/>
                <c:pt idx="0">
                  <c:v>Regimen</c:v>
                </c:pt>
              </c:strCache>
            </c:strRef>
          </c:tx>
          <c:spPr>
            <a:gradFill>
              <a:gsLst>
                <a:gs pos="0">
                  <a:srgbClr val="005796"/>
                </a:gs>
                <a:gs pos="100000">
                  <a:srgbClr val="0074C9"/>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a:gsLst>
                  <a:gs pos="0">
                    <a:srgbClr val="AF8400"/>
                  </a:gs>
                  <a:gs pos="100000">
                    <a:srgbClr val="F1B6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8423-244A-8511-59ABDB8B9594}"/>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8423-244A-8511-59ABDB8B9594}"/>
              </c:ext>
            </c:extLst>
          </c:dPt>
          <c:dPt>
            <c:idx val="2"/>
            <c:invertIfNegative val="0"/>
            <c:bubble3D val="0"/>
            <c:spPr>
              <a:gradFill>
                <a:gsLst>
                  <a:gs pos="0">
                    <a:srgbClr val="53395F"/>
                  </a:gs>
                  <a:gs pos="100000">
                    <a:srgbClr val="9767A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8423-244A-8511-59ABDB8B9594}"/>
              </c:ext>
            </c:extLst>
          </c:dPt>
          <c:dPt>
            <c:idx val="3"/>
            <c:invertIfNegative val="0"/>
            <c:bubble3D val="0"/>
            <c:extLst>
              <c:ext xmlns:c16="http://schemas.microsoft.com/office/drawing/2014/chart" uri="{C3380CC4-5D6E-409C-BE32-E72D297353CC}">
                <c16:uniqueId val="{00000005-8423-244A-8511-59ABDB8B9594}"/>
              </c:ext>
            </c:extLst>
          </c:dPt>
          <c:dLbls>
            <c:spPr>
              <a:noFill/>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Cabotegravir</c:v>
                </c:pt>
                <c:pt idx="1">
                  <c:v>Oral Tenofovir DF-Emtricitabine</c:v>
                </c:pt>
              </c:strCache>
            </c:strRef>
          </c:cat>
          <c:val>
            <c:numRef>
              <c:f>Sheet1!$B$2:$B$3</c:f>
              <c:numCache>
                <c:formatCode>0</c:formatCode>
                <c:ptCount val="2"/>
                <c:pt idx="0">
                  <c:v>4</c:v>
                </c:pt>
                <c:pt idx="1">
                  <c:v>36</c:v>
                </c:pt>
              </c:numCache>
            </c:numRef>
          </c:val>
          <c:extLst>
            <c:ext xmlns:c16="http://schemas.microsoft.com/office/drawing/2014/chart" uri="{C3380CC4-5D6E-409C-BE32-E72D297353CC}">
              <c16:uniqueId val="{00000006-8423-244A-8511-59ABDB8B9594}"/>
            </c:ext>
          </c:extLst>
        </c:ser>
        <c:dLbls>
          <c:showLegendKey val="0"/>
          <c:showVal val="1"/>
          <c:showCatName val="0"/>
          <c:showSerName val="0"/>
          <c:showPercent val="0"/>
          <c:showBubbleSize val="0"/>
        </c:dLbls>
        <c:gapWidth val="175"/>
        <c:axId val="-1992757816"/>
        <c:axId val="-1992767032"/>
      </c:barChart>
      <c:catAx>
        <c:axId val="-19927578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l">
              <a:defRPr sz="1400"/>
            </a:pPr>
            <a:endParaRPr lang="en-US"/>
          </a:p>
        </c:txPr>
        <c:crossAx val="-1992767032"/>
        <c:crosses val="autoZero"/>
        <c:auto val="1"/>
        <c:lblAlgn val="ctr"/>
        <c:lblOffset val="1"/>
        <c:tickLblSkip val="1"/>
        <c:tickMarkSkip val="1"/>
        <c:noMultiLvlLbl val="0"/>
      </c:catAx>
      <c:valAx>
        <c:axId val="-1992767032"/>
        <c:scaling>
          <c:orientation val="minMax"/>
          <c:max val="50"/>
          <c:min val="0"/>
        </c:scaling>
        <c:delete val="0"/>
        <c:axPos val="l"/>
        <c:title>
          <c:tx>
            <c:rich>
              <a:bodyPr/>
              <a:lstStyle/>
              <a:p>
                <a:pPr>
                  <a:defRPr sz="1400"/>
                </a:pPr>
                <a:r>
                  <a:rPr lang="en-US" sz="1400" dirty="0"/>
                  <a:t>Number of HIV Infections</a:t>
                </a:r>
              </a:p>
            </c:rich>
          </c:tx>
          <c:layout>
            <c:manualLayout>
              <c:xMode val="edge"/>
              <c:yMode val="edge"/>
              <c:x val="4.9019614150019831E-3"/>
              <c:y val="0.11962057374407145"/>
            </c:manualLayout>
          </c:layout>
          <c:overlay val="0"/>
        </c:title>
        <c:numFmt formatCode="0" sourceLinked="0"/>
        <c:majorTickMark val="out"/>
        <c:minorTickMark val="none"/>
        <c:tickLblPos val="nextTo"/>
        <c:spPr>
          <a:ln w="6350">
            <a:solidFill>
              <a:srgbClr val="000000"/>
            </a:solidFill>
          </a:ln>
        </c:spPr>
        <c:txPr>
          <a:bodyPr/>
          <a:lstStyle/>
          <a:p>
            <a:pPr>
              <a:defRPr sz="1200"/>
            </a:pPr>
            <a:endParaRPr lang="en-US"/>
          </a:p>
        </c:txPr>
        <c:crossAx val="-1992757816"/>
        <c:crosses val="autoZero"/>
        <c:crossBetween val="between"/>
        <c:majorUnit val="10"/>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1"/>
  <c:lang val="en-US"/>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959716432504759"/>
          <c:y val="5.9651530486793725E-2"/>
          <c:w val="0.84591631928361888"/>
          <c:h val="0.82134679811365041"/>
        </c:manualLayout>
      </c:layout>
      <c:barChart>
        <c:barDir val="col"/>
        <c:grouping val="clustered"/>
        <c:varyColors val="0"/>
        <c:ser>
          <c:idx val="0"/>
          <c:order val="0"/>
          <c:tx>
            <c:strRef>
              <c:f>Sheet1!$B$1</c:f>
              <c:strCache>
                <c:ptCount val="1"/>
                <c:pt idx="0">
                  <c:v>Regimen</c:v>
                </c:pt>
              </c:strCache>
            </c:strRef>
          </c:tx>
          <c:spPr>
            <a:gradFill>
              <a:gsLst>
                <a:gs pos="0">
                  <a:srgbClr val="005796"/>
                </a:gs>
                <a:gs pos="100000">
                  <a:srgbClr val="0074C9"/>
                </a:gs>
              </a:gsLst>
              <a:lin ang="0" scaled="1"/>
            </a:gradFill>
            <a:ln w="12700">
              <a:noFill/>
            </a:ln>
            <a:effectLst/>
            <a:scene3d>
              <a:camera prst="orthographicFront"/>
              <a:lightRig rig="threePt" dir="t"/>
            </a:scene3d>
            <a:sp3d>
              <a:bevelT w="38100" h="38100"/>
            </a:sp3d>
          </c:spPr>
          <c:invertIfNegative val="0"/>
          <c:dPt>
            <c:idx val="0"/>
            <c:invertIfNegative val="0"/>
            <c:bubble3D val="0"/>
            <c:spPr>
              <a:gradFill>
                <a:gsLst>
                  <a:gs pos="9000">
                    <a:srgbClr val="AF8400"/>
                  </a:gs>
                  <a:gs pos="100000">
                    <a:srgbClr val="F1B600"/>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0-8423-244A-8511-59ABDB8B9594}"/>
              </c:ext>
            </c:extLst>
          </c:dPt>
          <c:dPt>
            <c:idx val="1"/>
            <c:invertIfNegative val="0"/>
            <c:bubble3D val="0"/>
            <c:spPr>
              <a:gradFill>
                <a:gsLst>
                  <a:gs pos="0">
                    <a:srgbClr val="326496"/>
                  </a:gs>
                  <a:gs pos="99000">
                    <a:srgbClr val="0082E3"/>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2-8423-244A-8511-59ABDB8B9594}"/>
              </c:ext>
            </c:extLst>
          </c:dPt>
          <c:dPt>
            <c:idx val="2"/>
            <c:invertIfNegative val="0"/>
            <c:bubble3D val="0"/>
            <c:spPr>
              <a:gradFill>
                <a:gsLst>
                  <a:gs pos="0">
                    <a:srgbClr val="53395F"/>
                  </a:gs>
                  <a:gs pos="100000">
                    <a:srgbClr val="9767AD"/>
                  </a:gs>
                </a:gsLst>
                <a:lin ang="0" scaled="1"/>
              </a:gradFill>
              <a:ln w="12700">
                <a:noFill/>
              </a:ln>
              <a:effectLst/>
              <a:scene3d>
                <a:camera prst="orthographicFront"/>
                <a:lightRig rig="threePt" dir="t"/>
              </a:scene3d>
              <a:sp3d>
                <a:bevelT w="38100" h="38100"/>
              </a:sp3d>
            </c:spPr>
            <c:extLst>
              <c:ext xmlns:c16="http://schemas.microsoft.com/office/drawing/2014/chart" uri="{C3380CC4-5D6E-409C-BE32-E72D297353CC}">
                <c16:uniqueId val="{00000004-8423-244A-8511-59ABDB8B9594}"/>
              </c:ext>
            </c:extLst>
          </c:dPt>
          <c:dPt>
            <c:idx val="3"/>
            <c:invertIfNegative val="0"/>
            <c:bubble3D val="0"/>
            <c:extLst>
              <c:ext xmlns:c16="http://schemas.microsoft.com/office/drawing/2014/chart" uri="{C3380CC4-5D6E-409C-BE32-E72D297353CC}">
                <c16:uniqueId val="{00000005-8423-244A-8511-59ABDB8B9594}"/>
              </c:ext>
            </c:extLst>
          </c:dPt>
          <c:dLbls>
            <c:dLbl>
              <c:idx val="1"/>
              <c:layout>
                <c:manualLayout>
                  <c:x val="-1.1982432384018818E-16"/>
                  <c:y val="1.0162601626016253E-2"/>
                </c:manualLayout>
              </c:layout>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423-244A-8511-59ABDB8B9594}"/>
                </c:ext>
              </c:extLst>
            </c:dLbl>
            <c:spPr>
              <a:noFill/>
            </c:spPr>
            <c:txPr>
              <a:bodyPr/>
              <a:lstStyle/>
              <a:p>
                <a:pPr>
                  <a:defRPr sz="1400"/>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IM Cabotegravir</c:v>
                </c:pt>
                <c:pt idx="1">
                  <c:v>Oral Tenofovir DF-Emtricitabine</c:v>
                </c:pt>
              </c:strCache>
            </c:strRef>
          </c:cat>
          <c:val>
            <c:numRef>
              <c:f>Sheet1!$B$2:$B$3</c:f>
              <c:numCache>
                <c:formatCode>0.00</c:formatCode>
                <c:ptCount val="2"/>
                <c:pt idx="0">
                  <c:v>0.2</c:v>
                </c:pt>
                <c:pt idx="1">
                  <c:v>1.85</c:v>
                </c:pt>
              </c:numCache>
            </c:numRef>
          </c:val>
          <c:extLst>
            <c:ext xmlns:c16="http://schemas.microsoft.com/office/drawing/2014/chart" uri="{C3380CC4-5D6E-409C-BE32-E72D297353CC}">
              <c16:uniqueId val="{00000006-8423-244A-8511-59ABDB8B9594}"/>
            </c:ext>
          </c:extLst>
        </c:ser>
        <c:dLbls>
          <c:showLegendKey val="0"/>
          <c:showVal val="1"/>
          <c:showCatName val="0"/>
          <c:showSerName val="0"/>
          <c:showPercent val="0"/>
          <c:showBubbleSize val="0"/>
        </c:dLbls>
        <c:gapWidth val="175"/>
        <c:axId val="-1992757816"/>
        <c:axId val="-1992767032"/>
      </c:barChart>
      <c:catAx>
        <c:axId val="-1992757816"/>
        <c:scaling>
          <c:orientation val="minMax"/>
        </c:scaling>
        <c:delete val="0"/>
        <c:axPos val="b"/>
        <c:numFmt formatCode="General" sourceLinked="0"/>
        <c:majorTickMark val="out"/>
        <c:minorTickMark val="none"/>
        <c:tickLblPos val="nextTo"/>
        <c:spPr>
          <a:ln w="6350" cap="flat" cmpd="sng" algn="ctr">
            <a:solidFill>
              <a:prstClr val="black"/>
            </a:solidFill>
            <a:prstDash val="solid"/>
            <a:round/>
            <a:headEnd type="none" w="med" len="med"/>
            <a:tailEnd type="none" w="med" len="med"/>
          </a:ln>
        </c:spPr>
        <c:txPr>
          <a:bodyPr/>
          <a:lstStyle/>
          <a:p>
            <a:pPr algn="l">
              <a:defRPr sz="1400"/>
            </a:pPr>
            <a:endParaRPr lang="en-US"/>
          </a:p>
        </c:txPr>
        <c:crossAx val="-1992767032"/>
        <c:crosses val="autoZero"/>
        <c:auto val="1"/>
        <c:lblAlgn val="ctr"/>
        <c:lblOffset val="1"/>
        <c:tickLblSkip val="1"/>
        <c:tickMarkSkip val="1"/>
        <c:noMultiLvlLbl val="0"/>
      </c:catAx>
      <c:valAx>
        <c:axId val="-1992767032"/>
        <c:scaling>
          <c:orientation val="minMax"/>
          <c:max val="2.5"/>
          <c:min val="0"/>
        </c:scaling>
        <c:delete val="0"/>
        <c:axPos val="l"/>
        <c:title>
          <c:tx>
            <c:rich>
              <a:bodyPr/>
              <a:lstStyle/>
              <a:p>
                <a:pPr>
                  <a:defRPr sz="1400"/>
                </a:pPr>
                <a:r>
                  <a:rPr lang="en-US" sz="1400" dirty="0"/>
                  <a:t>HIV Incidence </a:t>
                </a:r>
                <a:br>
                  <a:rPr lang="en-US" sz="1400" dirty="0"/>
                </a:br>
                <a:r>
                  <a:rPr lang="en-US" sz="1400" dirty="0"/>
                  <a:t>(per</a:t>
                </a:r>
                <a:r>
                  <a:rPr lang="en-US" sz="1400" baseline="0" dirty="0"/>
                  <a:t> 100 person years</a:t>
                </a:r>
                <a:r>
                  <a:rPr lang="en-US" sz="1400" dirty="0"/>
                  <a:t>)</a:t>
                </a:r>
              </a:p>
            </c:rich>
          </c:tx>
          <c:layout>
            <c:manualLayout>
              <c:xMode val="edge"/>
              <c:yMode val="edge"/>
              <c:x val="1.5490710719983532E-3"/>
              <c:y val="0.12734731943229319"/>
            </c:manualLayout>
          </c:layout>
          <c:overlay val="0"/>
        </c:title>
        <c:numFmt formatCode="0.0" sourceLinked="0"/>
        <c:majorTickMark val="out"/>
        <c:minorTickMark val="none"/>
        <c:tickLblPos val="nextTo"/>
        <c:spPr>
          <a:ln w="6350">
            <a:solidFill>
              <a:srgbClr val="000000"/>
            </a:solidFill>
          </a:ln>
        </c:spPr>
        <c:txPr>
          <a:bodyPr/>
          <a:lstStyle/>
          <a:p>
            <a:pPr>
              <a:defRPr sz="1200"/>
            </a:pPr>
            <a:endParaRPr lang="en-US"/>
          </a:p>
        </c:txPr>
        <c:crossAx val="-1992757816"/>
        <c:crosses val="autoZero"/>
        <c:crossBetween val="between"/>
        <c:majorUnit val="0.5"/>
      </c:valAx>
      <c:spPr>
        <a:solidFill>
          <a:srgbClr val="E6EBF2"/>
        </a:solidFill>
        <a:ln w="6350" cap="flat" cmpd="sng" algn="ctr">
          <a:solidFill>
            <a:srgbClr val="000000"/>
          </a:solidFill>
          <a:prstDash val="solid"/>
          <a:round/>
          <a:headEnd type="none" w="med" len="med"/>
          <a:tailEnd type="none" w="med" len="med"/>
        </a:ln>
        <a:effectLst/>
      </c:spPr>
    </c:plotArea>
    <c:plotVisOnly val="1"/>
    <c:dispBlanksAs val="gap"/>
    <c:showDLblsOverMax val="0"/>
  </c:chart>
  <c:spPr>
    <a:solidFill>
      <a:srgbClr val="FFFFFF"/>
    </a:solidFill>
    <a:ln w="25400" cap="flat" cmpd="sng" algn="ctr">
      <a:noFill/>
      <a:prstDash val="solid"/>
      <a:round/>
      <a:headEnd type="none" w="med" len="med"/>
      <a:tailEnd type="none" w="med" len="med"/>
    </a:ln>
    <a:effectLst/>
  </c:spPr>
  <c:txPr>
    <a:bodyPr/>
    <a:lstStyle/>
    <a:p>
      <a:pPr>
        <a:defRPr sz="1800">
          <a:latin typeface="Arial" panose="020B0604020202020204" pitchFamily="34" charset="0"/>
          <a:cs typeface="Arial" panose="020B0604020202020204" pitchFamily="34" charset="0"/>
        </a:defRPr>
      </a:pPr>
      <a:endParaRPr lang="en-US"/>
    </a:p>
  </c:txPr>
  <c:externalData r:id="rId2">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ChangeArrowheads="1"/>
          </p:cNvSpPr>
          <p:nvPr/>
        </p:nvSpPr>
        <p:spPr bwMode="auto">
          <a:xfrm>
            <a:off x="5715000" y="533400"/>
            <a:ext cx="375104" cy="274434"/>
          </a:xfrm>
          <a:prstGeom prst="rect">
            <a:avLst/>
          </a:prstGeom>
          <a:noFill/>
          <a:ln w="12700">
            <a:noFill/>
            <a:miter lim="800000"/>
            <a:headEnd/>
            <a:tailEnd/>
          </a:ln>
          <a:effectLst/>
        </p:spPr>
        <p:txBody>
          <a:bodyPr wrap="none" lIns="90488" tIns="44450" rIns="90488" bIns="44450">
            <a:prstTxWarp prst="textNoShape">
              <a:avLst/>
            </a:prstTxWarp>
            <a:spAutoFit/>
          </a:bodyPr>
          <a:lstStyle/>
          <a:p>
            <a:pPr>
              <a:defRPr/>
            </a:pPr>
            <a:fld id="{AFADDE07-A3B2-714E-914F-4081EC661B9E}" type="slidenum">
              <a:rPr lang="en-US" sz="1200">
                <a:latin typeface="Arial"/>
                <a:cs typeface="Arial"/>
              </a:rPr>
              <a:pPr>
                <a:defRPr/>
              </a:pPr>
              <a:t>‹#›</a:t>
            </a:fld>
            <a:endParaRPr lang="en-US" sz="1200" dirty="0">
              <a:latin typeface="Arial"/>
              <a:cs typeface="Arial"/>
            </a:endParaRPr>
          </a:p>
        </p:txBody>
      </p:sp>
      <p:sp>
        <p:nvSpPr>
          <p:cNvPr id="3083" name="Rectangle 11"/>
          <p:cNvSpPr>
            <a:spLocks noChangeArrowheads="1"/>
          </p:cNvSpPr>
          <p:nvPr/>
        </p:nvSpPr>
        <p:spPr bwMode="auto">
          <a:xfrm>
            <a:off x="390525" y="282575"/>
            <a:ext cx="915988" cy="307975"/>
          </a:xfrm>
          <a:prstGeom prst="rect">
            <a:avLst/>
          </a:prstGeom>
          <a:noFill/>
          <a:ln w="12700">
            <a:noFill/>
            <a:miter lim="800000"/>
            <a:headEnd/>
            <a:tailEnd/>
          </a:ln>
          <a:effectLst/>
        </p:spPr>
        <p:txBody>
          <a:bodyPr>
            <a:prstTxWarp prst="textNoShape">
              <a:avLst/>
            </a:prstTxWarp>
          </a:bodyPr>
          <a:lstStyle/>
          <a:p>
            <a:pPr>
              <a:defRPr/>
            </a:pPr>
            <a:endParaRPr lang="en-US" dirty="0">
              <a:latin typeface="Arial"/>
            </a:endParaRPr>
          </a:p>
        </p:txBody>
      </p:sp>
    </p:spTree>
    <p:extLst>
      <p:ext uri="{BB962C8B-B14F-4D97-AF65-F5344CB8AC3E}">
        <p14:creationId xmlns:p14="http://schemas.microsoft.com/office/powerpoint/2010/main" val="161187305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Rot="1" noChangeAspect="1" noChangeArrowheads="1" noTextEdit="1"/>
          </p:cNvSpPr>
          <p:nvPr>
            <p:ph type="sldImg" idx="2"/>
          </p:nvPr>
        </p:nvSpPr>
        <p:spPr bwMode="auto">
          <a:xfrm>
            <a:off x="80963" y="857250"/>
            <a:ext cx="6697662" cy="3768725"/>
          </a:xfrm>
          <a:prstGeom prst="rect">
            <a:avLst/>
          </a:prstGeom>
          <a:noFill/>
          <a:ln w="12700">
            <a:solidFill>
              <a:srgbClr val="000000"/>
            </a:solidFill>
            <a:miter lim="800000"/>
            <a:headEnd/>
            <a:tailEnd/>
          </a:ln>
        </p:spPr>
      </p:sp>
      <p:sp>
        <p:nvSpPr>
          <p:cNvPr id="2051" name="Rectangle 3"/>
          <p:cNvSpPr>
            <a:spLocks noGrp="1" noChangeArrowheads="1"/>
          </p:cNvSpPr>
          <p:nvPr>
            <p:ph type="body" sz="quarter" idx="3"/>
          </p:nvPr>
        </p:nvSpPr>
        <p:spPr bwMode="auto">
          <a:xfrm>
            <a:off x="966788" y="4897438"/>
            <a:ext cx="5013325" cy="4645025"/>
          </a:xfrm>
          <a:prstGeom prst="rect">
            <a:avLst/>
          </a:prstGeom>
          <a:noFill/>
          <a:ln w="12700">
            <a:noFill/>
            <a:miter lim="800000"/>
            <a:headEnd/>
            <a:tailEnd/>
          </a:ln>
          <a:effectLst/>
        </p:spPr>
        <p:txBody>
          <a:bodyPr vert="horz" wrap="square" lIns="90488" tIns="44450" rIns="90488" bIns="4445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Tree>
    <p:extLst>
      <p:ext uri="{BB962C8B-B14F-4D97-AF65-F5344CB8AC3E}">
        <p14:creationId xmlns:p14="http://schemas.microsoft.com/office/powerpoint/2010/main" val="117980781"/>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Times New Roman" pitchFamily="-108" charset="0"/>
        <a:ea typeface="ＭＳ Ｐゴシック" pitchFamily="-105" charset="-128"/>
        <a:cs typeface="ＭＳ Ｐゴシック" pitchFamily="-105" charset="-128"/>
      </a:defRPr>
    </a:lvl1pPr>
    <a:lvl2pPr marL="4572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2pPr>
    <a:lvl3pPr marL="9144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3pPr>
    <a:lvl4pPr marL="13716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4pPr>
    <a:lvl5pPr marL="1828800" algn="l" rtl="0" eaLnBrk="0" fontAlgn="base" hangingPunct="0">
      <a:spcBef>
        <a:spcPct val="30000"/>
      </a:spcBef>
      <a:spcAft>
        <a:spcPct val="0"/>
      </a:spcAft>
      <a:defRPr sz="1200" kern="1200">
        <a:solidFill>
          <a:schemeClr val="tx1"/>
        </a:solidFill>
        <a:latin typeface="Times New Roman" pitchFamily="-108" charset="0"/>
        <a:ea typeface="ＭＳ Ｐゴシック" pitchFamily="-108"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4188137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0748651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98883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796926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945320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1745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40723822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41745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37897535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726177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5290380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3350333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97545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0643225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1509101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6056758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18231694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8252757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jpeg"/><Relationship Id="rId1" Type="http://schemas.openxmlformats.org/officeDocument/2006/relationships/slideMaster" Target="../slideMasters/slideMaster1.xml"/><Relationship Id="rId5" Type="http://schemas.openxmlformats.org/officeDocument/2006/relationships/image" Target="../media/image11.png"/><Relationship Id="rId4" Type="http://schemas.openxmlformats.org/officeDocument/2006/relationships/image" Target="../media/image10.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855732"/>
            <a:ext cx="9154751" cy="3474720"/>
          </a:xfrm>
          <a:prstGeom prst="rect">
            <a:avLst/>
          </a:prstGeom>
          <a:noFill/>
          <a:ln>
            <a:noFill/>
          </a:ln>
          <a:effectLst/>
        </p:spPr>
      </p:pic>
      <p:sp>
        <p:nvSpPr>
          <p:cNvPr id="282" name="Title 1"/>
          <p:cNvSpPr>
            <a:spLocks noGrp="1"/>
          </p:cNvSpPr>
          <p:nvPr>
            <p:ph type="ctrTitle" hasCustomPrompt="1"/>
          </p:nvPr>
        </p:nvSpPr>
        <p:spPr>
          <a:xfrm>
            <a:off x="438219" y="931641"/>
            <a:ext cx="8229600"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7" y="3967450"/>
            <a:ext cx="8229600"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96219"/>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8229600" cy="1463040"/>
          </a:xfrm>
          <a:prstGeom prst="rect">
            <a:avLst/>
          </a:prstGeom>
        </p:spPr>
        <p:txBody>
          <a:bodyPr lIns="91440" tIns="91440" rIns="91440" bIns="91440" anchor="ctr" anchorCtr="0">
            <a:noAutofit/>
          </a:bodyPr>
          <a:lstStyle>
            <a:lvl1pPr marL="0" indent="0" algn="l">
              <a:lnSpc>
                <a:spcPct val="100000"/>
              </a:lnSpc>
              <a:spcBef>
                <a:spcPts val="0"/>
              </a:spcBef>
              <a:spcAft>
                <a:spcPts val="0"/>
              </a:spcAft>
              <a:buNone/>
              <a:defRPr sz="17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pic>
        <p:nvPicPr>
          <p:cNvPr id="36" name="Picture 35" descr="AETC_Program-color-outline-01.png">
            <a:extLst>
              <a:ext uri="{FF2B5EF4-FFF2-40B4-BE49-F238E27FC236}">
                <a16:creationId xmlns:a16="http://schemas.microsoft.com/office/drawing/2014/main" id="{A03B4C79-6BA2-1844-BA38-7B00F609DFE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7598547" y="4535473"/>
            <a:ext cx="1092764" cy="419187"/>
          </a:xfrm>
          <a:prstGeom prst="rect">
            <a:avLst/>
          </a:prstGeom>
        </p:spPr>
      </p:pic>
      <p:sp>
        <p:nvSpPr>
          <p:cNvPr id="37" name="TextBox 36">
            <a:extLst>
              <a:ext uri="{FF2B5EF4-FFF2-40B4-BE49-F238E27FC236}">
                <a16:creationId xmlns:a16="http://schemas.microsoft.com/office/drawing/2014/main" id="{477ED0BA-CD2E-4D48-9675-BF88D51DAD74}"/>
              </a:ext>
            </a:extLst>
          </p:cNvPr>
          <p:cNvSpPr txBox="1"/>
          <p:nvPr userDrawn="1"/>
        </p:nvSpPr>
        <p:spPr>
          <a:xfrm>
            <a:off x="453927" y="4493910"/>
            <a:ext cx="2280879" cy="446276"/>
          </a:xfrm>
          <a:prstGeom prst="rect">
            <a:avLst/>
          </a:prstGeom>
          <a:noFill/>
        </p:spPr>
        <p:txBody>
          <a:bodyPr wrap="square" rtlCol="0">
            <a:spAutoFit/>
          </a:bodyPr>
          <a:lstStyle/>
          <a:p>
            <a:r>
              <a:rPr lang="en-US" sz="1200" dirty="0">
                <a:solidFill>
                  <a:srgbClr val="002060"/>
                </a:solidFill>
                <a:latin typeface="Corbel" panose="020B0503020204020204" pitchFamily="34" charset="0"/>
              </a:rPr>
              <a:t>National </a:t>
            </a:r>
            <a:r>
              <a:rPr lang="en-US" sz="1200" dirty="0">
                <a:solidFill>
                  <a:srgbClr val="C00000"/>
                </a:solidFill>
                <a:latin typeface="Corbel" panose="020B0503020204020204" pitchFamily="34" charset="0"/>
              </a:rPr>
              <a:t>HIV</a:t>
            </a:r>
            <a:r>
              <a:rPr lang="en-US" sz="1200" dirty="0">
                <a:solidFill>
                  <a:srgbClr val="002060"/>
                </a:solidFill>
                <a:latin typeface="Corbel" panose="020B0503020204020204" pitchFamily="34" charset="0"/>
              </a:rPr>
              <a:t> Curriculum</a:t>
            </a:r>
            <a:br>
              <a:rPr lang="en-US" sz="1400" dirty="0">
                <a:solidFill>
                  <a:srgbClr val="002060"/>
                </a:solidFill>
                <a:latin typeface="Arial"/>
              </a:rPr>
            </a:br>
            <a:r>
              <a:rPr lang="en-US" sz="1100" dirty="0" err="1">
                <a:solidFill>
                  <a:srgbClr val="002060"/>
                </a:solidFill>
                <a:latin typeface="Arial"/>
              </a:rPr>
              <a:t>www.hiv.uw.edu</a:t>
            </a:r>
            <a:endParaRPr lang="en-US" sz="1100" dirty="0">
              <a:solidFill>
                <a:srgbClr val="002060"/>
              </a:solidFill>
              <a:latin typeface="Arial"/>
            </a:endParaRPr>
          </a:p>
        </p:txBody>
      </p:sp>
      <p:cxnSp>
        <p:nvCxnSpPr>
          <p:cNvPr id="30" name="Straight Connector 29"/>
          <p:cNvCxnSpPr>
            <a:cxnSpLocks/>
          </p:cNvCxnSpPr>
          <p:nvPr userDrawn="1"/>
        </p:nvCxnSpPr>
        <p:spPr>
          <a:xfrm>
            <a:off x="-14989" y="858320"/>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a:cxnSpLocks/>
          </p:cNvCxnSpPr>
          <p:nvPr userDrawn="1"/>
        </p:nvCxnSpPr>
        <p:spPr>
          <a:xfrm>
            <a:off x="-14989" y="4330452"/>
            <a:ext cx="9162862" cy="0"/>
          </a:xfrm>
          <a:prstGeom prst="line">
            <a:avLst/>
          </a:prstGeom>
          <a:ln w="254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45" name="Straight Connector 44">
            <a:extLst>
              <a:ext uri="{FF2B5EF4-FFF2-40B4-BE49-F238E27FC236}">
                <a16:creationId xmlns:a16="http://schemas.microsoft.com/office/drawing/2014/main" id="{C3ADE2D6-1B69-A94D-B8B0-AF0AFEBE20E8}"/>
              </a:ext>
            </a:extLst>
          </p:cNvPr>
          <p:cNvCxnSpPr/>
          <p:nvPr userDrawn="1"/>
        </p:nvCxnSpPr>
        <p:spPr>
          <a:xfrm>
            <a:off x="531020" y="4724855"/>
            <a:ext cx="1536192" cy="0"/>
          </a:xfrm>
          <a:prstGeom prst="line">
            <a:avLst/>
          </a:prstGeom>
          <a:ln w="9525">
            <a:solidFill>
              <a:srgbClr val="00B0F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31869889"/>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ext-Medium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0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endParaRPr lang="en-US" dirty="0"/>
          </a:p>
          <a:p>
            <a:pPr lvl="1"/>
            <a:endParaRPr lang="en-US" dirty="0"/>
          </a:p>
        </p:txBody>
      </p:sp>
      <p:cxnSp>
        <p:nvCxnSpPr>
          <p:cNvPr id="32" name="Straight Connector 31"/>
          <p:cNvCxnSpPr/>
          <p:nvPr/>
        </p:nvCxnSpPr>
        <p:spPr>
          <a:xfrm>
            <a:off x="-5643"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3552119046"/>
      </p:ext>
    </p:extLst>
  </p:cSld>
  <p:clrMapOvr>
    <a:masterClrMapping/>
  </p:clrMapOvr>
  <p:transition spd="slow"/>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ext-Small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8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7" name="Straight Connector 56">
            <a:extLst>
              <a:ext uri="{FF2B5EF4-FFF2-40B4-BE49-F238E27FC236}">
                <a16:creationId xmlns:a16="http://schemas.microsoft.com/office/drawing/2014/main" id="{917F5B24-4D4A-E542-ABEE-FD2D7AA9F5FC}"/>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32771947"/>
      </p:ext>
    </p:extLst>
  </p:cSld>
  <p:clrMapOvr>
    <a:masterClrMapping/>
  </p:clrMapOvr>
  <p:transition spd="slow"/>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ext + Figure">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323850"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4BB7240E-DE5E-3849-BEB9-99D67EADE565}"/>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67622040"/>
      </p:ext>
    </p:extLst>
  </p:cSld>
  <p:clrMapOvr>
    <a:masterClrMapping/>
  </p:clrMapOvr>
  <p:transition spd="slow"/>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tudy-Slide-Fulll">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5C846B29-A238-BF4D-880A-E5BB982C3DC0}"/>
              </a:ext>
            </a:extLst>
          </p:cNvPr>
          <p:cNvSpPr>
            <a:spLocks noGrp="1"/>
          </p:cNvSpPr>
          <p:nvPr>
            <p:ph sz="half" idx="2" hasCustomPrompt="1"/>
          </p:nvPr>
        </p:nvSpPr>
        <p:spPr>
          <a:xfrm>
            <a:off x="323850" y="1184224"/>
            <a:ext cx="8515350" cy="3504315"/>
          </a:xfrm>
          <a:prstGeom prst="rect">
            <a:avLst/>
          </a:prstGeom>
          <a:solidFill>
            <a:schemeClr val="bg1">
              <a:lumMod val="95000"/>
            </a:schemeClr>
          </a:solidFill>
          <a:ln>
            <a:solidFill>
              <a:schemeClr val="tx1"/>
            </a:solidFill>
          </a:ln>
        </p:spPr>
        <p:txBody>
          <a:bodyPr tIns="91440" rIns="18288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776353640"/>
      </p:ext>
    </p:extLst>
  </p:cSld>
  <p:clrMapOvr>
    <a:masterClrMapping/>
  </p:clrMapOvr>
  <p:transition spd="slow"/>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tudy-Slide-Half">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1" name="Content Placeholder 3">
            <a:extLst>
              <a:ext uri="{FF2B5EF4-FFF2-40B4-BE49-F238E27FC236}">
                <a16:creationId xmlns:a16="http://schemas.microsoft.com/office/drawing/2014/main" id="{E20ACA9C-07B0-5E4B-BB50-DA2C0E065772}"/>
              </a:ext>
            </a:extLst>
          </p:cNvPr>
          <p:cNvSpPr>
            <a:spLocks noGrp="1"/>
          </p:cNvSpPr>
          <p:nvPr>
            <p:ph sz="half" idx="2" hasCustomPrompt="1"/>
          </p:nvPr>
        </p:nvSpPr>
        <p:spPr>
          <a:xfrm>
            <a:off x="323851" y="1184224"/>
            <a:ext cx="4622222" cy="350431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Tree>
    <p:extLst>
      <p:ext uri="{BB962C8B-B14F-4D97-AF65-F5344CB8AC3E}">
        <p14:creationId xmlns:p14="http://schemas.microsoft.com/office/powerpoint/2010/main" val="2120636246"/>
      </p:ext>
    </p:extLst>
  </p:cSld>
  <p:clrMapOvr>
    <a:masterClrMapping/>
  </p:clrMapOvr>
  <p:transition spd="slow"/>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tudy-Slide-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32" name="Content Placeholder 3">
            <a:extLst>
              <a:ext uri="{FF2B5EF4-FFF2-40B4-BE49-F238E27FC236}">
                <a16:creationId xmlns:a16="http://schemas.microsoft.com/office/drawing/2014/main" id="{0C76EBAF-5143-D347-BB19-ADDF227686FB}"/>
              </a:ext>
            </a:extLst>
          </p:cNvPr>
          <p:cNvSpPr>
            <a:spLocks noGrp="1"/>
          </p:cNvSpPr>
          <p:nvPr>
            <p:ph sz="half" idx="2" hasCustomPrompt="1"/>
          </p:nvPr>
        </p:nvSpPr>
        <p:spPr>
          <a:xfrm>
            <a:off x="323850" y="1428596"/>
            <a:ext cx="4206240" cy="3277875"/>
          </a:xfrm>
          <a:prstGeom prst="rect">
            <a:avLst/>
          </a:prstGeom>
          <a:solidFill>
            <a:schemeClr val="bg1">
              <a:lumMod val="95000"/>
            </a:schemeClr>
          </a:solidFill>
          <a:ln>
            <a:solidFill>
              <a:schemeClr val="tx1"/>
            </a:solidFill>
          </a:ln>
        </p:spPr>
        <p:txBody>
          <a:bodyPr tIns="91440" anchor="t" anchorCtr="0">
            <a:normAutofit/>
          </a:bodyPr>
          <a:lstStyle>
            <a:lvl1pPr marL="205740" marR="0" indent="-171450" algn="l" defTabSz="685800" rtl="0" eaLnBrk="1" fontAlgn="auto" latinLnBrk="0" hangingPunct="1">
              <a:lnSpc>
                <a:spcPct val="100000"/>
              </a:lnSpc>
              <a:spcBef>
                <a:spcPts val="1200"/>
              </a:spcBef>
              <a:spcAft>
                <a:spcPts val="0"/>
              </a:spcAft>
              <a:buClr>
                <a:srgbClr val="0070C0"/>
              </a:buClr>
              <a:buSzPct val="100000"/>
              <a:buFont typeface="Arial"/>
              <a:buChar char="•"/>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a:p>
            <a:pPr lvl="0"/>
            <a:endParaRPr lang="en-US" dirty="0"/>
          </a:p>
        </p:txBody>
      </p:sp>
      <p:sp>
        <p:nvSpPr>
          <p:cNvPr id="34" name="Rectangle 3">
            <a:extLst>
              <a:ext uri="{FF2B5EF4-FFF2-40B4-BE49-F238E27FC236}">
                <a16:creationId xmlns:a16="http://schemas.microsoft.com/office/drawing/2014/main" id="{FB407CE3-2672-BB49-8D79-3A14BE4F7EDF}"/>
              </a:ext>
            </a:extLst>
          </p:cNvPr>
          <p:cNvSpPr>
            <a:spLocks noChangeArrowheads="1"/>
          </p:cNvSpPr>
          <p:nvPr userDrawn="1"/>
        </p:nvSpPr>
        <p:spPr bwMode="invGray">
          <a:xfrm>
            <a:off x="323850" y="1035386"/>
            <a:ext cx="4206240" cy="365760"/>
          </a:xfrm>
          <a:prstGeom prst="rect">
            <a:avLst/>
          </a:prstGeom>
          <a:solidFill>
            <a:srgbClr val="5A646E"/>
          </a:solidFill>
          <a:ln>
            <a:solidFill>
              <a:schemeClr val="tx1"/>
            </a:solidFill>
            <a:headEnd/>
            <a:tailEnd/>
          </a:ln>
          <a:effectLst/>
        </p:spPr>
        <p:style>
          <a:lnRef idx="1">
            <a:schemeClr val="accent2"/>
          </a:lnRef>
          <a:fillRef idx="2">
            <a:schemeClr val="accent2"/>
          </a:fillRef>
          <a:effectRef idx="1">
            <a:schemeClr val="accent2"/>
          </a:effectRef>
          <a:fontRef idx="minor">
            <a:schemeClr val="dk1"/>
          </a:fontRef>
        </p:style>
        <p:txBody>
          <a:bodyPr wrap="none" anchor="ctr">
            <a:prstTxWarp prst="textNoShape">
              <a:avLst/>
            </a:prstTxWarp>
          </a:bodyPr>
          <a:lstStyle/>
          <a:p>
            <a:pPr algn="ctr" defTabSz="342900">
              <a:lnSpc>
                <a:spcPct val="85000"/>
              </a:lnSpc>
            </a:pPr>
            <a:endParaRPr lang="en-US" sz="1500" dirty="0">
              <a:solidFill>
                <a:schemeClr val="bg1"/>
              </a:solidFill>
              <a:latin typeface="Arial" pitchFamily="-110" charset="0"/>
              <a:ea typeface="ＭＳ Ｐゴシック" pitchFamily="-110" charset="-128"/>
              <a:cs typeface="ＭＳ Ｐゴシック" pitchFamily="-110" charset="-128"/>
            </a:endParaRPr>
          </a:p>
        </p:txBody>
      </p:sp>
      <p:sp>
        <p:nvSpPr>
          <p:cNvPr id="60" name="Text Placeholder 2">
            <a:extLst>
              <a:ext uri="{FF2B5EF4-FFF2-40B4-BE49-F238E27FC236}">
                <a16:creationId xmlns:a16="http://schemas.microsoft.com/office/drawing/2014/main" id="{A8045330-6BFE-EC46-81C0-E05AD7F57EBC}"/>
              </a:ext>
            </a:extLst>
          </p:cNvPr>
          <p:cNvSpPr>
            <a:spLocks noGrp="1"/>
          </p:cNvSpPr>
          <p:nvPr>
            <p:ph type="body" idx="10" hasCustomPrompt="1"/>
          </p:nvPr>
        </p:nvSpPr>
        <p:spPr>
          <a:xfrm>
            <a:off x="358693" y="1046741"/>
            <a:ext cx="4092536" cy="342900"/>
          </a:xfrm>
          <a:prstGeom prst="rect">
            <a:avLst/>
          </a:prstGeom>
        </p:spPr>
        <p:txBody>
          <a:bodyPr anchor="b">
            <a:noAutofit/>
          </a:bodyPr>
          <a:lstStyle>
            <a:lvl1pPr marL="0" indent="0" algn="l">
              <a:buNone/>
              <a:defRPr sz="1600" b="0">
                <a:solidFill>
                  <a:srgbClr val="FFFFFF"/>
                </a:solidFill>
                <a:latin typeface="Arial" panose="020B0604020202020204" pitchFamily="34" charset="0"/>
                <a:cs typeface="Arial" panose="020B0604020202020204" pitchFamily="34" charset="0"/>
              </a:defRPr>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dirty="0"/>
              <a:t>Click to edit text</a:t>
            </a:r>
          </a:p>
        </p:txBody>
      </p:sp>
    </p:spTree>
    <p:extLst>
      <p:ext uri="{BB962C8B-B14F-4D97-AF65-F5344CB8AC3E}">
        <p14:creationId xmlns:p14="http://schemas.microsoft.com/office/powerpoint/2010/main" val="1661800473"/>
      </p:ext>
    </p:extLst>
  </p:cSld>
  <p:clrMapOvr>
    <a:masterClrMapping/>
  </p:clrMapOvr>
  <p:transition spd="slow"/>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udy-Conclusion">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
        <p:nvSpPr>
          <p:cNvPr id="61" name="Content Placeholder 3">
            <a:extLst>
              <a:ext uri="{FF2B5EF4-FFF2-40B4-BE49-F238E27FC236}">
                <a16:creationId xmlns:a16="http://schemas.microsoft.com/office/drawing/2014/main" id="{A978C15C-6FB2-4448-ABEF-9C47E22C5469}"/>
              </a:ext>
            </a:extLst>
          </p:cNvPr>
          <p:cNvSpPr>
            <a:spLocks noGrp="1"/>
          </p:cNvSpPr>
          <p:nvPr>
            <p:ph sz="half" idx="2" hasCustomPrompt="1"/>
          </p:nvPr>
        </p:nvSpPr>
        <p:spPr>
          <a:xfrm>
            <a:off x="-18168" y="1786409"/>
            <a:ext cx="9180576" cy="1574460"/>
          </a:xfrm>
          <a:prstGeom prst="rect">
            <a:avLst/>
          </a:prstGeom>
          <a:solidFill>
            <a:schemeClr val="bg1">
              <a:lumMod val="95000"/>
            </a:schemeClr>
          </a:solidFill>
          <a:ln w="19050">
            <a:solidFill>
              <a:srgbClr val="0070C0"/>
            </a:solidFill>
          </a:ln>
        </p:spPr>
        <p:txBody>
          <a:bodyPr lIns="457200" tIns="91440" rIns="457200" bIns="182880" anchor="ctr" anchorCtr="0">
            <a:normAutofit/>
          </a:bodyPr>
          <a:lstStyle>
            <a:lvl1pPr marL="0" marR="0" indent="0" algn="l" defTabSz="685800" rtl="0" eaLnBrk="1" fontAlgn="auto" latinLnBrk="0" hangingPunct="1">
              <a:lnSpc>
                <a:spcPts val="2200"/>
              </a:lnSpc>
              <a:spcBef>
                <a:spcPts val="0"/>
              </a:spcBef>
              <a:spcAft>
                <a:spcPts val="0"/>
              </a:spcAft>
              <a:buClr>
                <a:srgbClr val="0070C0"/>
              </a:buClr>
              <a:buSzPct val="100000"/>
              <a:buFont typeface="Arial"/>
              <a:buNone/>
              <a:tabLst/>
              <a:defRPr sz="1600" baseline="0">
                <a:solidFill>
                  <a:srgbClr val="000000"/>
                </a:solidFill>
                <a:latin typeface="Arial" panose="020B0604020202020204" pitchFamily="34" charset="0"/>
                <a:cs typeface="Arial" panose="020B0604020202020204" pitchFamily="34" charset="0"/>
              </a:defRPr>
            </a:lvl1pPr>
            <a:lvl2pPr marL="371475" marR="0" indent="-171450" algn="l" defTabSz="685800" rtl="0" eaLnBrk="1" fontAlgn="auto" latinLnBrk="0" hangingPunct="1">
              <a:lnSpc>
                <a:spcPct val="100000"/>
              </a:lnSpc>
              <a:spcBef>
                <a:spcPts val="0"/>
              </a:spcBef>
              <a:spcAft>
                <a:spcPts val="0"/>
              </a:spcAft>
              <a:buClr>
                <a:srgbClr val="0070C0"/>
              </a:buClr>
              <a:buSzPct val="100000"/>
              <a:buFont typeface="Lucida Grande"/>
              <a:buChar char="-"/>
              <a:tabLst/>
              <a:defRPr sz="16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0"/>
            <a:endParaRPr lang="en-US" dirty="0"/>
          </a:p>
        </p:txBody>
      </p:sp>
    </p:spTree>
    <p:extLst>
      <p:ext uri="{BB962C8B-B14F-4D97-AF65-F5344CB8AC3E}">
        <p14:creationId xmlns:p14="http://schemas.microsoft.com/office/powerpoint/2010/main" val="876442254"/>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Figure + Text ">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and Figure Slide: click to enter title</a:t>
            </a:r>
          </a:p>
        </p:txBody>
      </p:sp>
      <p:sp>
        <p:nvSpPr>
          <p:cNvPr id="31" name="Content Placeholder 3"/>
          <p:cNvSpPr>
            <a:spLocks noGrp="1"/>
          </p:cNvSpPr>
          <p:nvPr>
            <p:ph sz="half" idx="2" hasCustomPrompt="1"/>
          </p:nvPr>
        </p:nvSpPr>
        <p:spPr>
          <a:xfrm>
            <a:off x="4607983" y="1135604"/>
            <a:ext cx="4244975"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18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300"/>
              </a:spcBef>
              <a:spcAft>
                <a:spcPts val="0"/>
              </a:spcAft>
              <a:buClr>
                <a:srgbClr val="0070C0"/>
              </a:buClr>
              <a:buSzPct val="100000"/>
              <a:buFont typeface="Lucida Grande"/>
              <a:buChar char="-"/>
              <a:tabLst/>
              <a:defRPr sz="165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a:t>
            </a:r>
          </a:p>
          <a:p>
            <a:pPr lvl="1"/>
            <a:r>
              <a:rPr lang="en-US" dirty="0"/>
              <a:t>Line 2</a:t>
            </a:r>
          </a:p>
        </p:txBody>
      </p:sp>
      <p:sp>
        <p:nvSpPr>
          <p:cNvPr id="3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4" name="Logo Stacked V2">
            <a:extLst>
              <a:ext uri="{FF2B5EF4-FFF2-40B4-BE49-F238E27FC236}">
                <a16:creationId xmlns:a16="http://schemas.microsoft.com/office/drawing/2014/main" id="{99806F9A-3099-E44B-B5E1-9CC817885274}"/>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5FEFCFF5-B3B9-AB4B-AA5A-A6567BE3E7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8D7907D6-9EAF-4742-ABE1-71E3250D1CB4}"/>
                </a:ext>
              </a:extLst>
            </p:cNvPr>
            <p:cNvGrpSpPr>
              <a:grpSpLocks noChangeAspect="1"/>
            </p:cNvGrpSpPr>
            <p:nvPr/>
          </p:nvGrpSpPr>
          <p:grpSpPr bwMode="auto">
            <a:xfrm>
              <a:off x="1898650" y="3455065"/>
              <a:ext cx="3468688" cy="1036638"/>
              <a:chOff x="1196" y="1585"/>
              <a:chExt cx="2185" cy="653"/>
            </a:xfrm>
          </p:grpSpPr>
          <p:sp>
            <p:nvSpPr>
              <p:cNvPr id="37" name="Freeform 5">
                <a:extLst>
                  <a:ext uri="{FF2B5EF4-FFF2-40B4-BE49-F238E27FC236}">
                    <a16:creationId xmlns:a16="http://schemas.microsoft.com/office/drawing/2014/main" id="{8869294B-A957-AE4A-A364-2ECB9C4E4D2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6">
                <a:extLst>
                  <a:ext uri="{FF2B5EF4-FFF2-40B4-BE49-F238E27FC236}">
                    <a16:creationId xmlns:a16="http://schemas.microsoft.com/office/drawing/2014/main" id="{8827C336-DC47-BF4C-B669-3F5D0072D3F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7">
                <a:extLst>
                  <a:ext uri="{FF2B5EF4-FFF2-40B4-BE49-F238E27FC236}">
                    <a16:creationId xmlns:a16="http://schemas.microsoft.com/office/drawing/2014/main" id="{39EDB336-0AA0-394B-A8BC-D0DBDA7034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8">
                <a:extLst>
                  <a:ext uri="{FF2B5EF4-FFF2-40B4-BE49-F238E27FC236}">
                    <a16:creationId xmlns:a16="http://schemas.microsoft.com/office/drawing/2014/main" id="{0E75D586-3E06-3C47-8711-9A0AD7BFCFF7}"/>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9">
                <a:extLst>
                  <a:ext uri="{FF2B5EF4-FFF2-40B4-BE49-F238E27FC236}">
                    <a16:creationId xmlns:a16="http://schemas.microsoft.com/office/drawing/2014/main" id="{F6D704A5-84A1-B84D-8C81-0CB9D30DF1A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0">
                <a:extLst>
                  <a:ext uri="{FF2B5EF4-FFF2-40B4-BE49-F238E27FC236}">
                    <a16:creationId xmlns:a16="http://schemas.microsoft.com/office/drawing/2014/main" id="{354D9A10-0A86-0548-9546-463B92D47C8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1">
                <a:extLst>
                  <a:ext uri="{FF2B5EF4-FFF2-40B4-BE49-F238E27FC236}">
                    <a16:creationId xmlns:a16="http://schemas.microsoft.com/office/drawing/2014/main" id="{89781809-20FF-A445-9963-910A4C7A3496}"/>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2">
                <a:extLst>
                  <a:ext uri="{FF2B5EF4-FFF2-40B4-BE49-F238E27FC236}">
                    <a16:creationId xmlns:a16="http://schemas.microsoft.com/office/drawing/2014/main" id="{58B4434D-156F-104C-8BFD-06D3D37E6690}"/>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3">
                <a:extLst>
                  <a:ext uri="{FF2B5EF4-FFF2-40B4-BE49-F238E27FC236}">
                    <a16:creationId xmlns:a16="http://schemas.microsoft.com/office/drawing/2014/main" id="{C60AE9BD-9EA1-3646-BF3D-5D9FF3AD106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4">
                <a:extLst>
                  <a:ext uri="{FF2B5EF4-FFF2-40B4-BE49-F238E27FC236}">
                    <a16:creationId xmlns:a16="http://schemas.microsoft.com/office/drawing/2014/main" id="{A6508F65-5795-1841-BBAB-E2F67C7AC873}"/>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5">
                <a:extLst>
                  <a:ext uri="{FF2B5EF4-FFF2-40B4-BE49-F238E27FC236}">
                    <a16:creationId xmlns:a16="http://schemas.microsoft.com/office/drawing/2014/main" id="{BC409E71-C274-ED4D-B117-E8EE6F213D61}"/>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6">
                <a:extLst>
                  <a:ext uri="{FF2B5EF4-FFF2-40B4-BE49-F238E27FC236}">
                    <a16:creationId xmlns:a16="http://schemas.microsoft.com/office/drawing/2014/main" id="{EB144D33-F22A-BA4E-9E64-49255653FAAA}"/>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7">
                <a:extLst>
                  <a:ext uri="{FF2B5EF4-FFF2-40B4-BE49-F238E27FC236}">
                    <a16:creationId xmlns:a16="http://schemas.microsoft.com/office/drawing/2014/main" id="{8758EEF2-B044-124A-A423-1C543CBAF6CF}"/>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8">
                <a:extLst>
                  <a:ext uri="{FF2B5EF4-FFF2-40B4-BE49-F238E27FC236}">
                    <a16:creationId xmlns:a16="http://schemas.microsoft.com/office/drawing/2014/main" id="{19A970B1-199E-5746-82F5-6490797D62C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9">
                <a:extLst>
                  <a:ext uri="{FF2B5EF4-FFF2-40B4-BE49-F238E27FC236}">
                    <a16:creationId xmlns:a16="http://schemas.microsoft.com/office/drawing/2014/main" id="{87CD27E2-094B-2F4C-B352-A2463AEF6E9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0">
                <a:extLst>
                  <a:ext uri="{FF2B5EF4-FFF2-40B4-BE49-F238E27FC236}">
                    <a16:creationId xmlns:a16="http://schemas.microsoft.com/office/drawing/2014/main" id="{F0398AF9-8E89-8849-A6D0-73CDBDF9FB4F}"/>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1">
                <a:extLst>
                  <a:ext uri="{FF2B5EF4-FFF2-40B4-BE49-F238E27FC236}">
                    <a16:creationId xmlns:a16="http://schemas.microsoft.com/office/drawing/2014/main" id="{81DEED87-958A-704F-95FD-DE07D38FBA9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2">
                <a:extLst>
                  <a:ext uri="{FF2B5EF4-FFF2-40B4-BE49-F238E27FC236}">
                    <a16:creationId xmlns:a16="http://schemas.microsoft.com/office/drawing/2014/main" id="{A1C0E19A-5997-2F47-89BB-F05C62CEF3F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3">
                <a:extLst>
                  <a:ext uri="{FF2B5EF4-FFF2-40B4-BE49-F238E27FC236}">
                    <a16:creationId xmlns:a16="http://schemas.microsoft.com/office/drawing/2014/main" id="{0A94D715-8C50-F84F-BC87-5A6E1C43E2EE}"/>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4">
                <a:extLst>
                  <a:ext uri="{FF2B5EF4-FFF2-40B4-BE49-F238E27FC236}">
                    <a16:creationId xmlns:a16="http://schemas.microsoft.com/office/drawing/2014/main" id="{60728EA6-9643-FD40-AB48-30D1AAF69E01}"/>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5">
                <a:extLst>
                  <a:ext uri="{FF2B5EF4-FFF2-40B4-BE49-F238E27FC236}">
                    <a16:creationId xmlns:a16="http://schemas.microsoft.com/office/drawing/2014/main" id="{14E590CD-8EC9-8F40-ADA9-B7632D4B2EAD}"/>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8" name="Straight Connector 57">
            <a:extLst>
              <a:ext uri="{FF2B5EF4-FFF2-40B4-BE49-F238E27FC236}">
                <a16:creationId xmlns:a16="http://schemas.microsoft.com/office/drawing/2014/main" id="{92563A08-5D7F-254B-89A7-CE76C5F8AD1B}"/>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8143918"/>
      </p:ext>
    </p:extLst>
  </p:cSld>
  <p:clrMapOvr>
    <a:masterClrMapping/>
  </p:clrMapOvr>
  <p:transition spd="slow"/>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Figures-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0DDE3BB8-71A2-3C40-AAE9-17A142B71D44}"/>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12" name="Picture 11" descr="NatHIVcurriculum_logo_white_thik.png">
            <a:extLst>
              <a:ext uri="{FF2B5EF4-FFF2-40B4-BE49-F238E27FC236}">
                <a16:creationId xmlns:a16="http://schemas.microsoft.com/office/drawing/2014/main" id="{89B6C09C-845C-D240-91CE-9C8D5DA35978}"/>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4" name="Straight Connector 13">
            <a:extLst>
              <a:ext uri="{FF2B5EF4-FFF2-40B4-BE49-F238E27FC236}">
                <a16:creationId xmlns:a16="http://schemas.microsoft.com/office/drawing/2014/main" id="{81D5ED23-FFA0-C948-9A90-9A5A636E47F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06548074"/>
      </p:ext>
    </p:extLst>
  </p:cSld>
  <p:clrMapOvr>
    <a:masterClrMapping/>
  </p:clrMapOvr>
  <p:transition spd="slow"/>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Figures-Black">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Graph/Image/Table/Blue: click to add title</a:t>
            </a:r>
          </a:p>
        </p:txBody>
      </p:sp>
      <p:sp>
        <p:nvSpPr>
          <p:cNvPr id="66" name="Rectangle 65"/>
          <p:cNvSpPr/>
          <p:nvPr/>
        </p:nvSpPr>
        <p:spPr>
          <a:xfrm>
            <a:off x="-7495" y="914399"/>
            <a:ext cx="9162288" cy="4251960"/>
          </a:xfrm>
          <a:prstGeom prst="rect">
            <a:avLst/>
          </a:prstGeom>
          <a:solidFill>
            <a:schemeClr val="tx1"/>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
        <p:nvSpPr>
          <p:cNvPr id="11"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chemeClr val="bg1"/>
                </a:solidFill>
                <a:latin typeface="Arial"/>
                <a:cs typeface="Arial"/>
              </a:defRPr>
            </a:lvl1pPr>
          </a:lstStyle>
          <a:p>
            <a:pPr lvl="0"/>
            <a:r>
              <a:rPr lang="en-US" dirty="0"/>
              <a:t>Click to Add Source</a:t>
            </a:r>
          </a:p>
        </p:txBody>
      </p:sp>
      <p:pic>
        <p:nvPicPr>
          <p:cNvPr id="9" name="Picture 8" descr="NatHIVcurriculum_logo_white_thik.png">
            <a:extLst>
              <a:ext uri="{FF2B5EF4-FFF2-40B4-BE49-F238E27FC236}">
                <a16:creationId xmlns:a16="http://schemas.microsoft.com/office/drawing/2014/main" id="{ECE1B190-E5DF-014E-8922-6D165E21D3A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cxnSp>
        <p:nvCxnSpPr>
          <p:cNvPr id="12" name="Straight Connector 11">
            <a:extLst>
              <a:ext uri="{FF2B5EF4-FFF2-40B4-BE49-F238E27FC236}">
                <a16:creationId xmlns:a16="http://schemas.microsoft.com/office/drawing/2014/main" id="{C163A70B-7482-9F46-9D97-89D7085688F2}"/>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14152430"/>
      </p:ext>
    </p:extLst>
  </p:cSld>
  <p:clrMapOvr>
    <a:masterClrMapping/>
  </p:clrMapOvr>
  <p:transition spd="slow"/>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_Slide-Old">
    <p:spTree>
      <p:nvGrpSpPr>
        <p:cNvPr id="1" name=""/>
        <p:cNvGrpSpPr/>
        <p:nvPr/>
      </p:nvGrpSpPr>
      <p:grpSpPr>
        <a:xfrm>
          <a:off x="0" y="0"/>
          <a:ext cx="0" cy="0"/>
          <a:chOff x="0" y="0"/>
          <a:chExt cx="0" cy="0"/>
        </a:xfrm>
      </p:grpSpPr>
      <p:pic>
        <p:nvPicPr>
          <p:cNvPr id="280" name="Picture 27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0751" y="699239"/>
            <a:ext cx="9154751" cy="3736555"/>
          </a:xfrm>
          <a:prstGeom prst="rect">
            <a:avLst/>
          </a:prstGeom>
          <a:noFill/>
          <a:ln>
            <a:noFill/>
          </a:ln>
          <a:effectLst/>
        </p:spPr>
      </p:pic>
      <p:sp>
        <p:nvSpPr>
          <p:cNvPr id="282" name="Title 1"/>
          <p:cNvSpPr>
            <a:spLocks noGrp="1"/>
          </p:cNvSpPr>
          <p:nvPr>
            <p:ph type="ctrTitle" hasCustomPrompt="1"/>
          </p:nvPr>
        </p:nvSpPr>
        <p:spPr>
          <a:xfrm>
            <a:off x="438219" y="931641"/>
            <a:ext cx="8222726" cy="1280160"/>
          </a:xfrm>
          <a:prstGeom prst="rect">
            <a:avLst/>
          </a:prstGeom>
        </p:spPr>
        <p:txBody>
          <a:bodyPr lIns="91440" anchor="ctr" anchorCtr="0">
            <a:normAutofit/>
          </a:bodyPr>
          <a:lstStyle>
            <a:lvl1pPr algn="l">
              <a:lnSpc>
                <a:spcPts val="3000"/>
              </a:lnSpc>
              <a:defRPr sz="2800" b="0">
                <a:solidFill>
                  <a:schemeClr val="bg1"/>
                </a:solidFill>
                <a:latin typeface="Arial" panose="020B0604020202020204" pitchFamily="34" charset="0"/>
                <a:cs typeface="Arial" panose="020B0604020202020204" pitchFamily="34" charset="0"/>
              </a:defRPr>
            </a:lvl1pPr>
          </a:lstStyle>
          <a:p>
            <a:r>
              <a:rPr lang="en-US" dirty="0"/>
              <a:t>Click and Add Title of Talk</a:t>
            </a:r>
          </a:p>
        </p:txBody>
      </p:sp>
      <p:sp>
        <p:nvSpPr>
          <p:cNvPr id="273" name="Date"/>
          <p:cNvSpPr>
            <a:spLocks noGrp="1"/>
          </p:cNvSpPr>
          <p:nvPr>
            <p:ph type="body" sz="quarter" idx="14" hasCustomPrompt="1"/>
          </p:nvPr>
        </p:nvSpPr>
        <p:spPr>
          <a:xfrm>
            <a:off x="438219" y="4011411"/>
            <a:ext cx="7115526" cy="219455"/>
          </a:xfrm>
          <a:prstGeom prst="rect">
            <a:avLst/>
          </a:prstGeom>
        </p:spPr>
        <p:txBody>
          <a:bodyPr anchor="ctr">
            <a:noAutofit/>
          </a:bodyPr>
          <a:lstStyle>
            <a:lvl1pPr marL="0" indent="0" algn="l">
              <a:lnSpc>
                <a:spcPts val="1200"/>
              </a:lnSpc>
              <a:buNone/>
              <a:defRPr sz="1050" b="0" baseline="0">
                <a:solidFill>
                  <a:srgbClr val="6FC5FF"/>
                </a:solidFill>
                <a:latin typeface="Arial"/>
              </a:defRPr>
            </a:lvl1pPr>
          </a:lstStyle>
          <a:p>
            <a:pPr lvl="0"/>
            <a:r>
              <a:rPr lang="en-US" dirty="0"/>
              <a:t>Click and Add Last Updated Info</a:t>
            </a:r>
          </a:p>
        </p:txBody>
      </p:sp>
      <p:cxnSp>
        <p:nvCxnSpPr>
          <p:cNvPr id="30" name="Straight Connector 29"/>
          <p:cNvCxnSpPr/>
          <p:nvPr userDrawn="1"/>
        </p:nvCxnSpPr>
        <p:spPr>
          <a:xfrm>
            <a:off x="-14989" y="693842"/>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31" name="Straight Connector 30"/>
          <p:cNvCxnSpPr/>
          <p:nvPr userDrawn="1"/>
        </p:nvCxnSpPr>
        <p:spPr>
          <a:xfrm>
            <a:off x="-14989" y="4428995"/>
            <a:ext cx="9162862" cy="0"/>
          </a:xfrm>
          <a:prstGeom prst="line">
            <a:avLst/>
          </a:prstGeom>
          <a:ln w="1270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4" name="Logo Horizontal V2">
            <a:extLst>
              <a:ext uri="{FF2B5EF4-FFF2-40B4-BE49-F238E27FC236}">
                <a16:creationId xmlns:a16="http://schemas.microsoft.com/office/drawing/2014/main" id="{36276770-D6C1-3340-A54F-851A6FEB1936}"/>
              </a:ext>
            </a:extLst>
          </p:cNvPr>
          <p:cNvGrpSpPr>
            <a:grpSpLocks noChangeAspect="1"/>
          </p:cNvGrpSpPr>
          <p:nvPr userDrawn="1"/>
        </p:nvGrpSpPr>
        <p:grpSpPr>
          <a:xfrm>
            <a:off x="534702" y="223067"/>
            <a:ext cx="3372064" cy="320040"/>
            <a:chOff x="960861" y="1655928"/>
            <a:chExt cx="4437220" cy="420624"/>
          </a:xfrm>
        </p:grpSpPr>
        <p:pic>
          <p:nvPicPr>
            <p:cNvPr id="35" name="Logomark V2">
              <a:extLst>
                <a:ext uri="{FF2B5EF4-FFF2-40B4-BE49-F238E27FC236}">
                  <a16:creationId xmlns:a16="http://schemas.microsoft.com/office/drawing/2014/main" id="{81839592-238C-D84C-B9A8-F93EC9CAD75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60861" y="1655928"/>
              <a:ext cx="428518" cy="420624"/>
            </a:xfrm>
            <a:prstGeom prst="rect">
              <a:avLst/>
            </a:prstGeom>
          </p:spPr>
        </p:pic>
        <p:grpSp>
          <p:nvGrpSpPr>
            <p:cNvPr id="60" name="Nat HIV Cur logo type horiz">
              <a:extLst>
                <a:ext uri="{FF2B5EF4-FFF2-40B4-BE49-F238E27FC236}">
                  <a16:creationId xmlns:a16="http://schemas.microsoft.com/office/drawing/2014/main" id="{C1E2FEF3-56D7-1447-AE74-4A8D4C99EB96}"/>
                </a:ext>
              </a:extLst>
            </p:cNvPr>
            <p:cNvGrpSpPr>
              <a:grpSpLocks noChangeAspect="1"/>
            </p:cNvGrpSpPr>
            <p:nvPr/>
          </p:nvGrpSpPr>
          <p:grpSpPr bwMode="auto">
            <a:xfrm>
              <a:off x="1476074" y="1719322"/>
              <a:ext cx="3922007" cy="292608"/>
              <a:chOff x="918" y="1071"/>
              <a:chExt cx="2989" cy="223"/>
            </a:xfrm>
          </p:grpSpPr>
          <p:sp>
            <p:nvSpPr>
              <p:cNvPr id="61" name="Freeform 29">
                <a:extLst>
                  <a:ext uri="{FF2B5EF4-FFF2-40B4-BE49-F238E27FC236}">
                    <a16:creationId xmlns:a16="http://schemas.microsoft.com/office/drawing/2014/main" id="{2D82EC55-D9F3-334B-ABD1-4980F106712A}"/>
                  </a:ext>
                </a:extLst>
              </p:cNvPr>
              <p:cNvSpPr>
                <a:spLocks/>
              </p:cNvSpPr>
              <p:nvPr/>
            </p:nvSpPr>
            <p:spPr bwMode="auto">
              <a:xfrm>
                <a:off x="918" y="1076"/>
                <a:ext cx="173" cy="212"/>
              </a:xfrm>
              <a:custGeom>
                <a:avLst/>
                <a:gdLst>
                  <a:gd name="T0" fmla="*/ 248 w 288"/>
                  <a:gd name="T1" fmla="*/ 0 h 340"/>
                  <a:gd name="T2" fmla="*/ 248 w 288"/>
                  <a:gd name="T3" fmla="*/ 0 h 340"/>
                  <a:gd name="T4" fmla="*/ 248 w 288"/>
                  <a:gd name="T5" fmla="*/ 282 h 340"/>
                  <a:gd name="T6" fmla="*/ 247 w 288"/>
                  <a:gd name="T7" fmla="*/ 282 h 340"/>
                  <a:gd name="T8" fmla="*/ 50 w 288"/>
                  <a:gd name="T9" fmla="*/ 0 h 340"/>
                  <a:gd name="T10" fmla="*/ 0 w 288"/>
                  <a:gd name="T11" fmla="*/ 0 h 340"/>
                  <a:gd name="T12" fmla="*/ 0 w 288"/>
                  <a:gd name="T13" fmla="*/ 340 h 340"/>
                  <a:gd name="T14" fmla="*/ 40 w 288"/>
                  <a:gd name="T15" fmla="*/ 340 h 340"/>
                  <a:gd name="T16" fmla="*/ 40 w 288"/>
                  <a:gd name="T17" fmla="*/ 58 h 340"/>
                  <a:gd name="T18" fmla="*/ 41 w 288"/>
                  <a:gd name="T19" fmla="*/ 58 h 340"/>
                  <a:gd name="T20" fmla="*/ 238 w 288"/>
                  <a:gd name="T21" fmla="*/ 340 h 340"/>
                  <a:gd name="T22" fmla="*/ 288 w 288"/>
                  <a:gd name="T23" fmla="*/ 340 h 340"/>
                  <a:gd name="T24" fmla="*/ 288 w 288"/>
                  <a:gd name="T25" fmla="*/ 0 h 340"/>
                  <a:gd name="T26" fmla="*/ 248 w 288"/>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88" h="340">
                    <a:moveTo>
                      <a:pt x="248" y="0"/>
                    </a:moveTo>
                    <a:lnTo>
                      <a:pt x="248" y="0"/>
                    </a:lnTo>
                    <a:lnTo>
                      <a:pt x="248" y="282"/>
                    </a:lnTo>
                    <a:lnTo>
                      <a:pt x="247" y="282"/>
                    </a:lnTo>
                    <a:lnTo>
                      <a:pt x="50" y="0"/>
                    </a:lnTo>
                    <a:lnTo>
                      <a:pt x="0" y="0"/>
                    </a:lnTo>
                    <a:lnTo>
                      <a:pt x="0" y="340"/>
                    </a:lnTo>
                    <a:lnTo>
                      <a:pt x="40" y="340"/>
                    </a:lnTo>
                    <a:lnTo>
                      <a:pt x="40" y="58"/>
                    </a:lnTo>
                    <a:lnTo>
                      <a:pt x="41" y="58"/>
                    </a:lnTo>
                    <a:lnTo>
                      <a:pt x="238" y="340"/>
                    </a:lnTo>
                    <a:lnTo>
                      <a:pt x="288" y="340"/>
                    </a:lnTo>
                    <a:lnTo>
                      <a:pt x="288" y="0"/>
                    </a:lnTo>
                    <a:lnTo>
                      <a:pt x="248"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2" name="Freeform 30">
                <a:extLst>
                  <a:ext uri="{FF2B5EF4-FFF2-40B4-BE49-F238E27FC236}">
                    <a16:creationId xmlns:a16="http://schemas.microsoft.com/office/drawing/2014/main" id="{15A116DC-1D93-A94B-997A-1F8C8D806212}"/>
                  </a:ext>
                </a:extLst>
              </p:cNvPr>
              <p:cNvSpPr>
                <a:spLocks noEditPoints="1"/>
              </p:cNvSpPr>
              <p:nvPr/>
            </p:nvSpPr>
            <p:spPr bwMode="auto">
              <a:xfrm>
                <a:off x="1127" y="1144"/>
                <a:ext cx="119" cy="148"/>
              </a:xfrm>
              <a:custGeom>
                <a:avLst/>
                <a:gdLst>
                  <a:gd name="T0" fmla="*/ 11 w 197"/>
                  <a:gd name="T1" fmla="*/ 35 h 237"/>
                  <a:gd name="T2" fmla="*/ 11 w 197"/>
                  <a:gd name="T3" fmla="*/ 35 h 237"/>
                  <a:gd name="T4" fmla="*/ 100 w 197"/>
                  <a:gd name="T5" fmla="*/ 0 h 237"/>
                  <a:gd name="T6" fmla="*/ 194 w 197"/>
                  <a:gd name="T7" fmla="*/ 96 h 237"/>
                  <a:gd name="T8" fmla="*/ 194 w 197"/>
                  <a:gd name="T9" fmla="*/ 192 h 237"/>
                  <a:gd name="T10" fmla="*/ 197 w 197"/>
                  <a:gd name="T11" fmla="*/ 231 h 237"/>
                  <a:gd name="T12" fmla="*/ 161 w 197"/>
                  <a:gd name="T13" fmla="*/ 231 h 237"/>
                  <a:gd name="T14" fmla="*/ 159 w 197"/>
                  <a:gd name="T15" fmla="*/ 197 h 237"/>
                  <a:gd name="T16" fmla="*/ 158 w 197"/>
                  <a:gd name="T17" fmla="*/ 197 h 237"/>
                  <a:gd name="T18" fmla="*/ 84 w 197"/>
                  <a:gd name="T19" fmla="*/ 237 h 237"/>
                  <a:gd name="T20" fmla="*/ 0 w 197"/>
                  <a:gd name="T21" fmla="*/ 170 h 237"/>
                  <a:gd name="T22" fmla="*/ 142 w 197"/>
                  <a:gd name="T23" fmla="*/ 91 h 237"/>
                  <a:gd name="T24" fmla="*/ 156 w 197"/>
                  <a:gd name="T25" fmla="*/ 91 h 237"/>
                  <a:gd name="T26" fmla="*/ 156 w 197"/>
                  <a:gd name="T27" fmla="*/ 84 h 237"/>
                  <a:gd name="T28" fmla="*/ 101 w 197"/>
                  <a:gd name="T29" fmla="*/ 35 h 237"/>
                  <a:gd name="T30" fmla="*/ 34 w 197"/>
                  <a:gd name="T31" fmla="*/ 60 h 237"/>
                  <a:gd name="T32" fmla="*/ 11 w 197"/>
                  <a:gd name="T33" fmla="*/ 35 h 237"/>
                  <a:gd name="T34" fmla="*/ 119 w 197"/>
                  <a:gd name="T35" fmla="*/ 123 h 237"/>
                  <a:gd name="T36" fmla="*/ 119 w 197"/>
                  <a:gd name="T37" fmla="*/ 123 h 237"/>
                  <a:gd name="T38" fmla="*/ 41 w 197"/>
                  <a:gd name="T39" fmla="*/ 166 h 237"/>
                  <a:gd name="T40" fmla="*/ 90 w 197"/>
                  <a:gd name="T41" fmla="*/ 205 h 237"/>
                  <a:gd name="T42" fmla="*/ 156 w 197"/>
                  <a:gd name="T43" fmla="*/ 137 h 237"/>
                  <a:gd name="T44" fmla="*/ 156 w 197"/>
                  <a:gd name="T45" fmla="*/ 123 h 237"/>
                  <a:gd name="T46" fmla="*/ 119 w 197"/>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7" h="237">
                    <a:moveTo>
                      <a:pt x="11" y="35"/>
                    </a:moveTo>
                    <a:lnTo>
                      <a:pt x="11" y="35"/>
                    </a:lnTo>
                    <a:cubicBezTo>
                      <a:pt x="34" y="12"/>
                      <a:pt x="67" y="0"/>
                      <a:pt x="100" y="0"/>
                    </a:cubicBezTo>
                    <a:cubicBezTo>
                      <a:pt x="166" y="0"/>
                      <a:pt x="194" y="32"/>
                      <a:pt x="194" y="96"/>
                    </a:cubicBezTo>
                    <a:lnTo>
                      <a:pt x="194" y="192"/>
                    </a:lnTo>
                    <a:cubicBezTo>
                      <a:pt x="194" y="205"/>
                      <a:pt x="195" y="219"/>
                      <a:pt x="197" y="231"/>
                    </a:cubicBezTo>
                    <a:lnTo>
                      <a:pt x="161" y="231"/>
                    </a:lnTo>
                    <a:cubicBezTo>
                      <a:pt x="159" y="221"/>
                      <a:pt x="159" y="207"/>
                      <a:pt x="159" y="197"/>
                    </a:cubicBezTo>
                    <a:lnTo>
                      <a:pt x="158" y="197"/>
                    </a:lnTo>
                    <a:cubicBezTo>
                      <a:pt x="143" y="220"/>
                      <a:pt x="118" y="237"/>
                      <a:pt x="84" y="237"/>
                    </a:cubicBezTo>
                    <a:cubicBezTo>
                      <a:pt x="38" y="237"/>
                      <a:pt x="0" y="214"/>
                      <a:pt x="0" y="170"/>
                    </a:cubicBezTo>
                    <a:cubicBezTo>
                      <a:pt x="0" y="96"/>
                      <a:pt x="87" y="91"/>
                      <a:pt x="142" y="91"/>
                    </a:cubicBezTo>
                    <a:lnTo>
                      <a:pt x="156" y="91"/>
                    </a:lnTo>
                    <a:lnTo>
                      <a:pt x="156" y="84"/>
                    </a:lnTo>
                    <a:cubicBezTo>
                      <a:pt x="156" y="52"/>
                      <a:pt x="136" y="35"/>
                      <a:pt x="101" y="35"/>
                    </a:cubicBezTo>
                    <a:cubicBezTo>
                      <a:pt x="77" y="35"/>
                      <a:pt x="52" y="43"/>
                      <a:pt x="34" y="60"/>
                    </a:cubicBezTo>
                    <a:lnTo>
                      <a:pt x="11" y="35"/>
                    </a:lnTo>
                    <a:close/>
                    <a:moveTo>
                      <a:pt x="119" y="123"/>
                    </a:moveTo>
                    <a:lnTo>
                      <a:pt x="119" y="123"/>
                    </a:lnTo>
                    <a:cubicBezTo>
                      <a:pt x="71" y="123"/>
                      <a:pt x="41" y="136"/>
                      <a:pt x="41" y="166"/>
                    </a:cubicBezTo>
                    <a:cubicBezTo>
                      <a:pt x="41" y="194"/>
                      <a:pt x="62" y="205"/>
                      <a:pt x="90" y="205"/>
                    </a:cubicBezTo>
                    <a:cubicBezTo>
                      <a:pt x="133" y="205"/>
                      <a:pt x="155" y="174"/>
                      <a:pt x="156" y="137"/>
                    </a:cubicBezTo>
                    <a:lnTo>
                      <a:pt x="156" y="123"/>
                    </a:lnTo>
                    <a:lnTo>
                      <a:pt x="119"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3" name="Freeform 31">
                <a:extLst>
                  <a:ext uri="{FF2B5EF4-FFF2-40B4-BE49-F238E27FC236}">
                    <a16:creationId xmlns:a16="http://schemas.microsoft.com/office/drawing/2014/main" id="{8E6BFF9A-AE41-4C4B-98E4-D732660B99BA}"/>
                  </a:ext>
                </a:extLst>
              </p:cNvPr>
              <p:cNvSpPr>
                <a:spLocks/>
              </p:cNvSpPr>
              <p:nvPr/>
            </p:nvSpPr>
            <p:spPr bwMode="auto">
              <a:xfrm>
                <a:off x="1264" y="1108"/>
                <a:ext cx="93" cy="184"/>
              </a:xfrm>
              <a:custGeom>
                <a:avLst/>
                <a:gdLst>
                  <a:gd name="T0" fmla="*/ 152 w 154"/>
                  <a:gd name="T1" fmla="*/ 96 h 295"/>
                  <a:gd name="T2" fmla="*/ 152 w 154"/>
                  <a:gd name="T3" fmla="*/ 96 h 295"/>
                  <a:gd name="T4" fmla="*/ 86 w 154"/>
                  <a:gd name="T5" fmla="*/ 96 h 295"/>
                  <a:gd name="T6" fmla="*/ 86 w 154"/>
                  <a:gd name="T7" fmla="*/ 208 h 295"/>
                  <a:gd name="T8" fmla="*/ 120 w 154"/>
                  <a:gd name="T9" fmla="*/ 260 h 295"/>
                  <a:gd name="T10" fmla="*/ 153 w 154"/>
                  <a:gd name="T11" fmla="*/ 252 h 295"/>
                  <a:gd name="T12" fmla="*/ 154 w 154"/>
                  <a:gd name="T13" fmla="*/ 286 h 295"/>
                  <a:gd name="T14" fmla="*/ 111 w 154"/>
                  <a:gd name="T15" fmla="*/ 295 h 295"/>
                  <a:gd name="T16" fmla="*/ 49 w 154"/>
                  <a:gd name="T17" fmla="*/ 219 h 295"/>
                  <a:gd name="T18" fmla="*/ 49 w 154"/>
                  <a:gd name="T19" fmla="*/ 96 h 295"/>
                  <a:gd name="T20" fmla="*/ 0 w 154"/>
                  <a:gd name="T21" fmla="*/ 96 h 295"/>
                  <a:gd name="T22" fmla="*/ 0 w 154"/>
                  <a:gd name="T23" fmla="*/ 64 h 295"/>
                  <a:gd name="T24" fmla="*/ 49 w 154"/>
                  <a:gd name="T25" fmla="*/ 64 h 295"/>
                  <a:gd name="T26" fmla="*/ 49 w 154"/>
                  <a:gd name="T27" fmla="*/ 0 h 295"/>
                  <a:gd name="T28" fmla="*/ 86 w 154"/>
                  <a:gd name="T29" fmla="*/ 0 h 295"/>
                  <a:gd name="T30" fmla="*/ 86 w 154"/>
                  <a:gd name="T31" fmla="*/ 64 h 295"/>
                  <a:gd name="T32" fmla="*/ 152 w 154"/>
                  <a:gd name="T33" fmla="*/ 64 h 295"/>
                  <a:gd name="T34" fmla="*/ 152 w 154"/>
                  <a:gd name="T35" fmla="*/ 96 h 2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54" h="295">
                    <a:moveTo>
                      <a:pt x="152" y="96"/>
                    </a:moveTo>
                    <a:lnTo>
                      <a:pt x="152" y="96"/>
                    </a:lnTo>
                    <a:lnTo>
                      <a:pt x="86" y="96"/>
                    </a:lnTo>
                    <a:lnTo>
                      <a:pt x="86" y="208"/>
                    </a:lnTo>
                    <a:cubicBezTo>
                      <a:pt x="86" y="237"/>
                      <a:pt x="87" y="260"/>
                      <a:pt x="120" y="260"/>
                    </a:cubicBezTo>
                    <a:cubicBezTo>
                      <a:pt x="131" y="260"/>
                      <a:pt x="143" y="258"/>
                      <a:pt x="153" y="252"/>
                    </a:cubicBezTo>
                    <a:lnTo>
                      <a:pt x="154" y="286"/>
                    </a:lnTo>
                    <a:cubicBezTo>
                      <a:pt x="141" y="292"/>
                      <a:pt x="125" y="295"/>
                      <a:pt x="111" y="295"/>
                    </a:cubicBezTo>
                    <a:cubicBezTo>
                      <a:pt x="57" y="295"/>
                      <a:pt x="49" y="266"/>
                      <a:pt x="49" y="219"/>
                    </a:cubicBezTo>
                    <a:lnTo>
                      <a:pt x="49" y="96"/>
                    </a:lnTo>
                    <a:lnTo>
                      <a:pt x="0" y="96"/>
                    </a:lnTo>
                    <a:lnTo>
                      <a:pt x="0" y="64"/>
                    </a:lnTo>
                    <a:lnTo>
                      <a:pt x="49" y="64"/>
                    </a:lnTo>
                    <a:lnTo>
                      <a:pt x="49" y="0"/>
                    </a:lnTo>
                    <a:lnTo>
                      <a:pt x="86" y="0"/>
                    </a:lnTo>
                    <a:lnTo>
                      <a:pt x="86" y="64"/>
                    </a:lnTo>
                    <a:lnTo>
                      <a:pt x="152" y="64"/>
                    </a:lnTo>
                    <a:lnTo>
                      <a:pt x="152" y="96"/>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4" name="Freeform 32">
                <a:extLst>
                  <a:ext uri="{FF2B5EF4-FFF2-40B4-BE49-F238E27FC236}">
                    <a16:creationId xmlns:a16="http://schemas.microsoft.com/office/drawing/2014/main" id="{C6CA712E-CDC3-CB4E-A87C-D4084B6303AB}"/>
                  </a:ext>
                </a:extLst>
              </p:cNvPr>
              <p:cNvSpPr>
                <a:spLocks noEditPoints="1"/>
              </p:cNvSpPr>
              <p:nvPr/>
            </p:nvSpPr>
            <p:spPr bwMode="auto">
              <a:xfrm>
                <a:off x="1377" y="1076"/>
                <a:ext cx="34"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1"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5" name="Freeform 33">
                <a:extLst>
                  <a:ext uri="{FF2B5EF4-FFF2-40B4-BE49-F238E27FC236}">
                    <a16:creationId xmlns:a16="http://schemas.microsoft.com/office/drawing/2014/main" id="{F4E1210F-D833-3649-AD46-8162D23C3F8A}"/>
                  </a:ext>
                </a:extLst>
              </p:cNvPr>
              <p:cNvSpPr>
                <a:spLocks noEditPoints="1"/>
              </p:cNvSpPr>
              <p:nvPr/>
            </p:nvSpPr>
            <p:spPr bwMode="auto">
              <a:xfrm>
                <a:off x="1438" y="1144"/>
                <a:ext cx="144" cy="148"/>
              </a:xfrm>
              <a:custGeom>
                <a:avLst/>
                <a:gdLst>
                  <a:gd name="T0" fmla="*/ 120 w 240"/>
                  <a:gd name="T1" fmla="*/ 0 h 237"/>
                  <a:gd name="T2" fmla="*/ 120 w 240"/>
                  <a:gd name="T3" fmla="*/ 0 h 237"/>
                  <a:gd name="T4" fmla="*/ 240 w 240"/>
                  <a:gd name="T5" fmla="*/ 119 h 237"/>
                  <a:gd name="T6" fmla="*/ 120 w 240"/>
                  <a:gd name="T7" fmla="*/ 237 h 237"/>
                  <a:gd name="T8" fmla="*/ 0 w 240"/>
                  <a:gd name="T9" fmla="*/ 119 h 237"/>
                  <a:gd name="T10" fmla="*/ 120 w 240"/>
                  <a:gd name="T11" fmla="*/ 0 h 237"/>
                  <a:gd name="T12" fmla="*/ 120 w 240"/>
                  <a:gd name="T13" fmla="*/ 202 h 237"/>
                  <a:gd name="T14" fmla="*/ 120 w 240"/>
                  <a:gd name="T15" fmla="*/ 202 h 237"/>
                  <a:gd name="T16" fmla="*/ 200 w 240"/>
                  <a:gd name="T17" fmla="*/ 119 h 237"/>
                  <a:gd name="T18" fmla="*/ 120 w 240"/>
                  <a:gd name="T19" fmla="*/ 35 h 237"/>
                  <a:gd name="T20" fmla="*/ 41 w 240"/>
                  <a:gd name="T21" fmla="*/ 119 h 237"/>
                  <a:gd name="T22" fmla="*/ 120 w 240"/>
                  <a:gd name="T23" fmla="*/ 20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40" h="237">
                    <a:moveTo>
                      <a:pt x="120" y="0"/>
                    </a:moveTo>
                    <a:lnTo>
                      <a:pt x="120" y="0"/>
                    </a:lnTo>
                    <a:cubicBezTo>
                      <a:pt x="189" y="0"/>
                      <a:pt x="240" y="48"/>
                      <a:pt x="240" y="119"/>
                    </a:cubicBezTo>
                    <a:cubicBezTo>
                      <a:pt x="240" y="189"/>
                      <a:pt x="189" y="237"/>
                      <a:pt x="120" y="237"/>
                    </a:cubicBezTo>
                    <a:cubicBezTo>
                      <a:pt x="51" y="237"/>
                      <a:pt x="0" y="189"/>
                      <a:pt x="0" y="119"/>
                    </a:cubicBezTo>
                    <a:cubicBezTo>
                      <a:pt x="0" y="48"/>
                      <a:pt x="51" y="0"/>
                      <a:pt x="120" y="0"/>
                    </a:cubicBezTo>
                    <a:close/>
                    <a:moveTo>
                      <a:pt x="120" y="202"/>
                    </a:moveTo>
                    <a:lnTo>
                      <a:pt x="120" y="202"/>
                    </a:lnTo>
                    <a:cubicBezTo>
                      <a:pt x="169" y="202"/>
                      <a:pt x="200" y="166"/>
                      <a:pt x="200" y="119"/>
                    </a:cubicBezTo>
                    <a:cubicBezTo>
                      <a:pt x="200" y="72"/>
                      <a:pt x="169" y="35"/>
                      <a:pt x="120" y="35"/>
                    </a:cubicBezTo>
                    <a:cubicBezTo>
                      <a:pt x="72" y="35"/>
                      <a:pt x="41" y="72"/>
                      <a:pt x="41" y="119"/>
                    </a:cubicBezTo>
                    <a:cubicBezTo>
                      <a:pt x="41" y="166"/>
                      <a:pt x="72" y="202"/>
                      <a:pt x="120" y="202"/>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6" name="Freeform 34">
                <a:extLst>
                  <a:ext uri="{FF2B5EF4-FFF2-40B4-BE49-F238E27FC236}">
                    <a16:creationId xmlns:a16="http://schemas.microsoft.com/office/drawing/2014/main" id="{0BA393B1-A90E-954A-9D8D-2FBFF2234421}"/>
                  </a:ext>
                </a:extLst>
              </p:cNvPr>
              <p:cNvSpPr>
                <a:spLocks/>
              </p:cNvSpPr>
              <p:nvPr/>
            </p:nvSpPr>
            <p:spPr bwMode="auto">
              <a:xfrm>
                <a:off x="1613" y="1144"/>
                <a:ext cx="119" cy="144"/>
              </a:xfrm>
              <a:custGeom>
                <a:avLst/>
                <a:gdLst>
                  <a:gd name="T0" fmla="*/ 2 w 198"/>
                  <a:gd name="T1" fmla="*/ 60 h 231"/>
                  <a:gd name="T2" fmla="*/ 2 w 198"/>
                  <a:gd name="T3" fmla="*/ 60 h 231"/>
                  <a:gd name="T4" fmla="*/ 0 w 198"/>
                  <a:gd name="T5" fmla="*/ 6 h 231"/>
                  <a:gd name="T6" fmla="*/ 36 w 198"/>
                  <a:gd name="T7" fmla="*/ 6 h 231"/>
                  <a:gd name="T8" fmla="*/ 37 w 198"/>
                  <a:gd name="T9" fmla="*/ 43 h 231"/>
                  <a:gd name="T10" fmla="*/ 38 w 198"/>
                  <a:gd name="T11" fmla="*/ 43 h 231"/>
                  <a:gd name="T12" fmla="*/ 112 w 198"/>
                  <a:gd name="T13" fmla="*/ 0 h 231"/>
                  <a:gd name="T14" fmla="*/ 198 w 198"/>
                  <a:gd name="T15" fmla="*/ 92 h 231"/>
                  <a:gd name="T16" fmla="*/ 198 w 198"/>
                  <a:gd name="T17" fmla="*/ 231 h 231"/>
                  <a:gd name="T18" fmla="*/ 160 w 198"/>
                  <a:gd name="T19" fmla="*/ 231 h 231"/>
                  <a:gd name="T20" fmla="*/ 160 w 198"/>
                  <a:gd name="T21" fmla="*/ 96 h 231"/>
                  <a:gd name="T22" fmla="*/ 109 w 198"/>
                  <a:gd name="T23" fmla="*/ 35 h 231"/>
                  <a:gd name="T24" fmla="*/ 39 w 198"/>
                  <a:gd name="T25" fmla="*/ 121 h 231"/>
                  <a:gd name="T26" fmla="*/ 39 w 198"/>
                  <a:gd name="T27" fmla="*/ 231 h 231"/>
                  <a:gd name="T28" fmla="*/ 2 w 198"/>
                  <a:gd name="T29" fmla="*/ 231 h 231"/>
                  <a:gd name="T30" fmla="*/ 2 w 198"/>
                  <a:gd name="T31"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2" y="60"/>
                    </a:moveTo>
                    <a:lnTo>
                      <a:pt x="2" y="60"/>
                    </a:lnTo>
                    <a:cubicBezTo>
                      <a:pt x="2" y="39"/>
                      <a:pt x="0" y="21"/>
                      <a:pt x="0" y="6"/>
                    </a:cubicBezTo>
                    <a:lnTo>
                      <a:pt x="36" y="6"/>
                    </a:lnTo>
                    <a:cubicBezTo>
                      <a:pt x="36" y="18"/>
                      <a:pt x="37" y="31"/>
                      <a:pt x="37" y="43"/>
                    </a:cubicBezTo>
                    <a:lnTo>
                      <a:pt x="38" y="43"/>
                    </a:lnTo>
                    <a:cubicBezTo>
                      <a:pt x="48" y="21"/>
                      <a:pt x="75" y="0"/>
                      <a:pt x="112" y="0"/>
                    </a:cubicBezTo>
                    <a:cubicBezTo>
                      <a:pt x="171" y="0"/>
                      <a:pt x="198" y="38"/>
                      <a:pt x="198" y="92"/>
                    </a:cubicBezTo>
                    <a:lnTo>
                      <a:pt x="198" y="231"/>
                    </a:lnTo>
                    <a:lnTo>
                      <a:pt x="160" y="231"/>
                    </a:lnTo>
                    <a:lnTo>
                      <a:pt x="160" y="96"/>
                    </a:lnTo>
                    <a:cubicBezTo>
                      <a:pt x="160" y="59"/>
                      <a:pt x="144"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7" name="Freeform 35">
                <a:extLst>
                  <a:ext uri="{FF2B5EF4-FFF2-40B4-BE49-F238E27FC236}">
                    <a16:creationId xmlns:a16="http://schemas.microsoft.com/office/drawing/2014/main" id="{0275D4C4-B425-9A47-820C-FF178CC7F90C}"/>
                  </a:ext>
                </a:extLst>
              </p:cNvPr>
              <p:cNvSpPr>
                <a:spLocks noEditPoints="1"/>
              </p:cNvSpPr>
              <p:nvPr/>
            </p:nvSpPr>
            <p:spPr bwMode="auto">
              <a:xfrm>
                <a:off x="1764" y="1144"/>
                <a:ext cx="117" cy="148"/>
              </a:xfrm>
              <a:custGeom>
                <a:avLst/>
                <a:gdLst>
                  <a:gd name="T0" fmla="*/ 10 w 196"/>
                  <a:gd name="T1" fmla="*/ 35 h 237"/>
                  <a:gd name="T2" fmla="*/ 10 w 196"/>
                  <a:gd name="T3" fmla="*/ 35 h 237"/>
                  <a:gd name="T4" fmla="*/ 99 w 196"/>
                  <a:gd name="T5" fmla="*/ 0 h 237"/>
                  <a:gd name="T6" fmla="*/ 193 w 196"/>
                  <a:gd name="T7" fmla="*/ 96 h 237"/>
                  <a:gd name="T8" fmla="*/ 193 w 196"/>
                  <a:gd name="T9" fmla="*/ 192 h 237"/>
                  <a:gd name="T10" fmla="*/ 196 w 196"/>
                  <a:gd name="T11" fmla="*/ 231 h 237"/>
                  <a:gd name="T12" fmla="*/ 160 w 196"/>
                  <a:gd name="T13" fmla="*/ 231 h 237"/>
                  <a:gd name="T14" fmla="*/ 158 w 196"/>
                  <a:gd name="T15" fmla="*/ 197 h 237"/>
                  <a:gd name="T16" fmla="*/ 157 w 196"/>
                  <a:gd name="T17" fmla="*/ 197 h 237"/>
                  <a:gd name="T18" fmla="*/ 83 w 196"/>
                  <a:gd name="T19" fmla="*/ 237 h 237"/>
                  <a:gd name="T20" fmla="*/ 0 w 196"/>
                  <a:gd name="T21" fmla="*/ 170 h 237"/>
                  <a:gd name="T22" fmla="*/ 141 w 196"/>
                  <a:gd name="T23" fmla="*/ 91 h 237"/>
                  <a:gd name="T24" fmla="*/ 156 w 196"/>
                  <a:gd name="T25" fmla="*/ 91 h 237"/>
                  <a:gd name="T26" fmla="*/ 156 w 196"/>
                  <a:gd name="T27" fmla="*/ 84 h 237"/>
                  <a:gd name="T28" fmla="*/ 100 w 196"/>
                  <a:gd name="T29" fmla="*/ 35 h 237"/>
                  <a:gd name="T30" fmla="*/ 33 w 196"/>
                  <a:gd name="T31" fmla="*/ 60 h 237"/>
                  <a:gd name="T32" fmla="*/ 10 w 196"/>
                  <a:gd name="T33" fmla="*/ 35 h 237"/>
                  <a:gd name="T34" fmla="*/ 118 w 196"/>
                  <a:gd name="T35" fmla="*/ 123 h 237"/>
                  <a:gd name="T36" fmla="*/ 118 w 196"/>
                  <a:gd name="T37" fmla="*/ 123 h 237"/>
                  <a:gd name="T38" fmla="*/ 40 w 196"/>
                  <a:gd name="T39" fmla="*/ 166 h 237"/>
                  <a:gd name="T40" fmla="*/ 89 w 196"/>
                  <a:gd name="T41" fmla="*/ 205 h 237"/>
                  <a:gd name="T42" fmla="*/ 156 w 196"/>
                  <a:gd name="T43" fmla="*/ 137 h 237"/>
                  <a:gd name="T44" fmla="*/ 156 w 196"/>
                  <a:gd name="T45" fmla="*/ 123 h 237"/>
                  <a:gd name="T46" fmla="*/ 118 w 196"/>
                  <a:gd name="T47" fmla="*/ 123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6" h="237">
                    <a:moveTo>
                      <a:pt x="10" y="35"/>
                    </a:moveTo>
                    <a:lnTo>
                      <a:pt x="10" y="35"/>
                    </a:lnTo>
                    <a:cubicBezTo>
                      <a:pt x="33" y="12"/>
                      <a:pt x="66" y="0"/>
                      <a:pt x="99" y="0"/>
                    </a:cubicBezTo>
                    <a:cubicBezTo>
                      <a:pt x="165" y="0"/>
                      <a:pt x="193" y="32"/>
                      <a:pt x="193" y="96"/>
                    </a:cubicBezTo>
                    <a:lnTo>
                      <a:pt x="193" y="192"/>
                    </a:lnTo>
                    <a:cubicBezTo>
                      <a:pt x="193" y="205"/>
                      <a:pt x="194" y="219"/>
                      <a:pt x="196" y="231"/>
                    </a:cubicBezTo>
                    <a:lnTo>
                      <a:pt x="160" y="231"/>
                    </a:lnTo>
                    <a:cubicBezTo>
                      <a:pt x="158" y="221"/>
                      <a:pt x="158" y="207"/>
                      <a:pt x="158" y="197"/>
                    </a:cubicBezTo>
                    <a:lnTo>
                      <a:pt x="157" y="197"/>
                    </a:lnTo>
                    <a:cubicBezTo>
                      <a:pt x="142" y="220"/>
                      <a:pt x="117" y="237"/>
                      <a:pt x="83" y="237"/>
                    </a:cubicBezTo>
                    <a:cubicBezTo>
                      <a:pt x="38" y="237"/>
                      <a:pt x="0" y="214"/>
                      <a:pt x="0" y="170"/>
                    </a:cubicBezTo>
                    <a:cubicBezTo>
                      <a:pt x="0" y="96"/>
                      <a:pt x="86" y="91"/>
                      <a:pt x="141" y="91"/>
                    </a:cubicBezTo>
                    <a:lnTo>
                      <a:pt x="156" y="91"/>
                    </a:lnTo>
                    <a:lnTo>
                      <a:pt x="156" y="84"/>
                    </a:lnTo>
                    <a:cubicBezTo>
                      <a:pt x="156" y="52"/>
                      <a:pt x="135" y="35"/>
                      <a:pt x="100" y="35"/>
                    </a:cubicBezTo>
                    <a:cubicBezTo>
                      <a:pt x="76" y="35"/>
                      <a:pt x="51" y="43"/>
                      <a:pt x="33" y="60"/>
                    </a:cubicBezTo>
                    <a:lnTo>
                      <a:pt x="10" y="35"/>
                    </a:lnTo>
                    <a:close/>
                    <a:moveTo>
                      <a:pt x="118" y="123"/>
                    </a:moveTo>
                    <a:lnTo>
                      <a:pt x="118" y="123"/>
                    </a:lnTo>
                    <a:cubicBezTo>
                      <a:pt x="71" y="123"/>
                      <a:pt x="40" y="136"/>
                      <a:pt x="40" y="166"/>
                    </a:cubicBezTo>
                    <a:cubicBezTo>
                      <a:pt x="40" y="194"/>
                      <a:pt x="61" y="205"/>
                      <a:pt x="89" y="205"/>
                    </a:cubicBezTo>
                    <a:cubicBezTo>
                      <a:pt x="133" y="205"/>
                      <a:pt x="155" y="174"/>
                      <a:pt x="156" y="137"/>
                    </a:cubicBezTo>
                    <a:lnTo>
                      <a:pt x="156" y="123"/>
                    </a:lnTo>
                    <a:lnTo>
                      <a:pt x="118" y="12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8" name="Freeform 36">
                <a:extLst>
                  <a:ext uri="{FF2B5EF4-FFF2-40B4-BE49-F238E27FC236}">
                    <a16:creationId xmlns:a16="http://schemas.microsoft.com/office/drawing/2014/main" id="{25A2CA33-6296-A243-9A04-02746CB4D384}"/>
                  </a:ext>
                </a:extLst>
              </p:cNvPr>
              <p:cNvSpPr>
                <a:spLocks/>
              </p:cNvSpPr>
              <p:nvPr/>
            </p:nvSpPr>
            <p:spPr bwMode="auto">
              <a:xfrm>
                <a:off x="1920" y="1075"/>
                <a:ext cx="22" cy="213"/>
              </a:xfrm>
              <a:custGeom>
                <a:avLst/>
                <a:gdLst>
                  <a:gd name="T0" fmla="*/ 0 w 37"/>
                  <a:gd name="T1" fmla="*/ 341 h 341"/>
                  <a:gd name="T2" fmla="*/ 0 w 37"/>
                  <a:gd name="T3" fmla="*/ 341 h 341"/>
                  <a:gd name="T4" fmla="*/ 37 w 37"/>
                  <a:gd name="T5" fmla="*/ 341 h 341"/>
                  <a:gd name="T6" fmla="*/ 37 w 37"/>
                  <a:gd name="T7" fmla="*/ 0 h 341"/>
                  <a:gd name="T8" fmla="*/ 0 w 37"/>
                  <a:gd name="T9" fmla="*/ 0 h 341"/>
                  <a:gd name="T10" fmla="*/ 0 w 37"/>
                  <a:gd name="T11" fmla="*/ 341 h 341"/>
                </a:gdLst>
                <a:ahLst/>
                <a:cxnLst>
                  <a:cxn ang="0">
                    <a:pos x="T0" y="T1"/>
                  </a:cxn>
                  <a:cxn ang="0">
                    <a:pos x="T2" y="T3"/>
                  </a:cxn>
                  <a:cxn ang="0">
                    <a:pos x="T4" y="T5"/>
                  </a:cxn>
                  <a:cxn ang="0">
                    <a:pos x="T6" y="T7"/>
                  </a:cxn>
                  <a:cxn ang="0">
                    <a:pos x="T8" y="T9"/>
                  </a:cxn>
                  <a:cxn ang="0">
                    <a:pos x="T10" y="T11"/>
                  </a:cxn>
                </a:cxnLst>
                <a:rect l="0" t="0" r="r" b="b"/>
                <a:pathLst>
                  <a:path w="37" h="341">
                    <a:moveTo>
                      <a:pt x="0" y="341"/>
                    </a:moveTo>
                    <a:lnTo>
                      <a:pt x="0" y="341"/>
                    </a:lnTo>
                    <a:lnTo>
                      <a:pt x="37" y="341"/>
                    </a:lnTo>
                    <a:lnTo>
                      <a:pt x="37"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69" name="Freeform 37">
                <a:extLst>
                  <a:ext uri="{FF2B5EF4-FFF2-40B4-BE49-F238E27FC236}">
                    <a16:creationId xmlns:a16="http://schemas.microsoft.com/office/drawing/2014/main" id="{5D4782A4-84D1-894A-9F0B-816F11B191FF}"/>
                  </a:ext>
                </a:extLst>
              </p:cNvPr>
              <p:cNvSpPr>
                <a:spLocks/>
              </p:cNvSpPr>
              <p:nvPr/>
            </p:nvSpPr>
            <p:spPr bwMode="auto">
              <a:xfrm>
                <a:off x="2051" y="1076"/>
                <a:ext cx="158" cy="212"/>
              </a:xfrm>
              <a:custGeom>
                <a:avLst/>
                <a:gdLst>
                  <a:gd name="T0" fmla="*/ 222 w 262"/>
                  <a:gd name="T1" fmla="*/ 0 h 340"/>
                  <a:gd name="T2" fmla="*/ 222 w 262"/>
                  <a:gd name="T3" fmla="*/ 0 h 340"/>
                  <a:gd name="T4" fmla="*/ 222 w 262"/>
                  <a:gd name="T5" fmla="*/ 144 h 340"/>
                  <a:gd name="T6" fmla="*/ 41 w 262"/>
                  <a:gd name="T7" fmla="*/ 144 h 340"/>
                  <a:gd name="T8" fmla="*/ 41 w 262"/>
                  <a:gd name="T9" fmla="*/ 0 h 340"/>
                  <a:gd name="T10" fmla="*/ 0 w 262"/>
                  <a:gd name="T11" fmla="*/ 0 h 340"/>
                  <a:gd name="T12" fmla="*/ 0 w 262"/>
                  <a:gd name="T13" fmla="*/ 340 h 340"/>
                  <a:gd name="T14" fmla="*/ 41 w 262"/>
                  <a:gd name="T15" fmla="*/ 340 h 340"/>
                  <a:gd name="T16" fmla="*/ 41 w 262"/>
                  <a:gd name="T17" fmla="*/ 181 h 340"/>
                  <a:gd name="T18" fmla="*/ 222 w 262"/>
                  <a:gd name="T19" fmla="*/ 181 h 340"/>
                  <a:gd name="T20" fmla="*/ 222 w 262"/>
                  <a:gd name="T21" fmla="*/ 340 h 340"/>
                  <a:gd name="T22" fmla="*/ 262 w 262"/>
                  <a:gd name="T23" fmla="*/ 340 h 340"/>
                  <a:gd name="T24" fmla="*/ 262 w 262"/>
                  <a:gd name="T25" fmla="*/ 0 h 340"/>
                  <a:gd name="T26" fmla="*/ 222 w 262"/>
                  <a:gd name="T27"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62" h="340">
                    <a:moveTo>
                      <a:pt x="222" y="0"/>
                    </a:moveTo>
                    <a:lnTo>
                      <a:pt x="222" y="0"/>
                    </a:lnTo>
                    <a:lnTo>
                      <a:pt x="222" y="144"/>
                    </a:lnTo>
                    <a:lnTo>
                      <a:pt x="41" y="144"/>
                    </a:lnTo>
                    <a:lnTo>
                      <a:pt x="41" y="0"/>
                    </a:lnTo>
                    <a:lnTo>
                      <a:pt x="0" y="0"/>
                    </a:lnTo>
                    <a:lnTo>
                      <a:pt x="0" y="340"/>
                    </a:lnTo>
                    <a:lnTo>
                      <a:pt x="41" y="340"/>
                    </a:lnTo>
                    <a:lnTo>
                      <a:pt x="41" y="181"/>
                    </a:lnTo>
                    <a:lnTo>
                      <a:pt x="222" y="181"/>
                    </a:lnTo>
                    <a:lnTo>
                      <a:pt x="222" y="340"/>
                    </a:lnTo>
                    <a:lnTo>
                      <a:pt x="262" y="340"/>
                    </a:lnTo>
                    <a:lnTo>
                      <a:pt x="262" y="0"/>
                    </a:lnTo>
                    <a:lnTo>
                      <a:pt x="222"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0" name="Freeform 38">
                <a:extLst>
                  <a:ext uri="{FF2B5EF4-FFF2-40B4-BE49-F238E27FC236}">
                    <a16:creationId xmlns:a16="http://schemas.microsoft.com/office/drawing/2014/main" id="{89E9310D-6ED7-7643-911A-08AA490704D8}"/>
                  </a:ext>
                </a:extLst>
              </p:cNvPr>
              <p:cNvSpPr>
                <a:spLocks/>
              </p:cNvSpPr>
              <p:nvPr/>
            </p:nvSpPr>
            <p:spPr bwMode="auto">
              <a:xfrm>
                <a:off x="2257" y="1076"/>
                <a:ext cx="24" cy="212"/>
              </a:xfrm>
              <a:custGeom>
                <a:avLst/>
                <a:gdLst>
                  <a:gd name="T0" fmla="*/ 0 w 40"/>
                  <a:gd name="T1" fmla="*/ 340 h 340"/>
                  <a:gd name="T2" fmla="*/ 0 w 40"/>
                  <a:gd name="T3" fmla="*/ 340 h 340"/>
                  <a:gd name="T4" fmla="*/ 40 w 40"/>
                  <a:gd name="T5" fmla="*/ 340 h 340"/>
                  <a:gd name="T6" fmla="*/ 40 w 40"/>
                  <a:gd name="T7" fmla="*/ 0 h 340"/>
                  <a:gd name="T8" fmla="*/ 0 w 40"/>
                  <a:gd name="T9" fmla="*/ 0 h 340"/>
                  <a:gd name="T10" fmla="*/ 0 w 40"/>
                  <a:gd name="T11" fmla="*/ 340 h 340"/>
                </a:gdLst>
                <a:ahLst/>
                <a:cxnLst>
                  <a:cxn ang="0">
                    <a:pos x="T0" y="T1"/>
                  </a:cxn>
                  <a:cxn ang="0">
                    <a:pos x="T2" y="T3"/>
                  </a:cxn>
                  <a:cxn ang="0">
                    <a:pos x="T4" y="T5"/>
                  </a:cxn>
                  <a:cxn ang="0">
                    <a:pos x="T6" y="T7"/>
                  </a:cxn>
                  <a:cxn ang="0">
                    <a:pos x="T8" y="T9"/>
                  </a:cxn>
                  <a:cxn ang="0">
                    <a:pos x="T10" y="T11"/>
                  </a:cxn>
                </a:cxnLst>
                <a:rect l="0" t="0" r="r" b="b"/>
                <a:pathLst>
                  <a:path w="40" h="340">
                    <a:moveTo>
                      <a:pt x="0" y="340"/>
                    </a:moveTo>
                    <a:lnTo>
                      <a:pt x="0" y="340"/>
                    </a:lnTo>
                    <a:lnTo>
                      <a:pt x="40" y="340"/>
                    </a:lnTo>
                    <a:lnTo>
                      <a:pt x="40" y="0"/>
                    </a:lnTo>
                    <a:lnTo>
                      <a:pt x="0" y="0"/>
                    </a:lnTo>
                    <a:lnTo>
                      <a:pt x="0" y="34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1" name="Freeform 39">
                <a:extLst>
                  <a:ext uri="{FF2B5EF4-FFF2-40B4-BE49-F238E27FC236}">
                    <a16:creationId xmlns:a16="http://schemas.microsoft.com/office/drawing/2014/main" id="{E661FBB3-90AF-B24A-8B93-FA6EF9539975}"/>
                  </a:ext>
                </a:extLst>
              </p:cNvPr>
              <p:cNvSpPr>
                <a:spLocks/>
              </p:cNvSpPr>
              <p:nvPr/>
            </p:nvSpPr>
            <p:spPr bwMode="auto">
              <a:xfrm>
                <a:off x="2303" y="1076"/>
                <a:ext cx="182" cy="212"/>
              </a:xfrm>
              <a:custGeom>
                <a:avLst/>
                <a:gdLst>
                  <a:gd name="T0" fmla="*/ 260 w 302"/>
                  <a:gd name="T1" fmla="*/ 0 h 340"/>
                  <a:gd name="T2" fmla="*/ 260 w 302"/>
                  <a:gd name="T3" fmla="*/ 0 h 340"/>
                  <a:gd name="T4" fmla="*/ 152 w 302"/>
                  <a:gd name="T5" fmla="*/ 279 h 340"/>
                  <a:gd name="T6" fmla="*/ 151 w 302"/>
                  <a:gd name="T7" fmla="*/ 279 h 340"/>
                  <a:gd name="T8" fmla="*/ 46 w 302"/>
                  <a:gd name="T9" fmla="*/ 0 h 340"/>
                  <a:gd name="T10" fmla="*/ 0 w 302"/>
                  <a:gd name="T11" fmla="*/ 0 h 340"/>
                  <a:gd name="T12" fmla="*/ 131 w 302"/>
                  <a:gd name="T13" fmla="*/ 340 h 340"/>
                  <a:gd name="T14" fmla="*/ 169 w 302"/>
                  <a:gd name="T15" fmla="*/ 340 h 340"/>
                  <a:gd name="T16" fmla="*/ 302 w 302"/>
                  <a:gd name="T17" fmla="*/ 0 h 340"/>
                  <a:gd name="T18" fmla="*/ 260 w 302"/>
                  <a:gd name="T19" fmla="*/ 0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2" h="340">
                    <a:moveTo>
                      <a:pt x="260" y="0"/>
                    </a:moveTo>
                    <a:lnTo>
                      <a:pt x="260" y="0"/>
                    </a:lnTo>
                    <a:lnTo>
                      <a:pt x="152" y="279"/>
                    </a:lnTo>
                    <a:lnTo>
                      <a:pt x="151" y="279"/>
                    </a:lnTo>
                    <a:lnTo>
                      <a:pt x="46" y="0"/>
                    </a:lnTo>
                    <a:lnTo>
                      <a:pt x="0" y="0"/>
                    </a:lnTo>
                    <a:lnTo>
                      <a:pt x="131" y="340"/>
                    </a:lnTo>
                    <a:lnTo>
                      <a:pt x="169" y="340"/>
                    </a:lnTo>
                    <a:lnTo>
                      <a:pt x="302" y="0"/>
                    </a:lnTo>
                    <a:lnTo>
                      <a:pt x="26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2" name="Freeform 40">
                <a:extLst>
                  <a:ext uri="{FF2B5EF4-FFF2-40B4-BE49-F238E27FC236}">
                    <a16:creationId xmlns:a16="http://schemas.microsoft.com/office/drawing/2014/main" id="{7CF13BEC-215D-E740-ADB5-1FF438BD2BC9}"/>
                  </a:ext>
                </a:extLst>
              </p:cNvPr>
              <p:cNvSpPr>
                <a:spLocks/>
              </p:cNvSpPr>
              <p:nvPr/>
            </p:nvSpPr>
            <p:spPr bwMode="auto">
              <a:xfrm>
                <a:off x="2556" y="1071"/>
                <a:ext cx="181" cy="223"/>
              </a:xfrm>
              <a:custGeom>
                <a:avLst/>
                <a:gdLst>
                  <a:gd name="T0" fmla="*/ 258 w 302"/>
                  <a:gd name="T1" fmla="*/ 78 h 357"/>
                  <a:gd name="T2" fmla="*/ 258 w 302"/>
                  <a:gd name="T3" fmla="*/ 78 h 357"/>
                  <a:gd name="T4" fmla="*/ 173 w 302"/>
                  <a:gd name="T5" fmla="*/ 37 h 357"/>
                  <a:gd name="T6" fmla="*/ 44 w 302"/>
                  <a:gd name="T7" fmla="*/ 178 h 357"/>
                  <a:gd name="T8" fmla="*/ 173 w 302"/>
                  <a:gd name="T9" fmla="*/ 319 h 357"/>
                  <a:gd name="T10" fmla="*/ 272 w 302"/>
                  <a:gd name="T11" fmla="*/ 272 h 357"/>
                  <a:gd name="T12" fmla="*/ 302 w 302"/>
                  <a:gd name="T13" fmla="*/ 297 h 357"/>
                  <a:gd name="T14" fmla="*/ 173 w 302"/>
                  <a:gd name="T15" fmla="*/ 357 h 357"/>
                  <a:gd name="T16" fmla="*/ 0 w 302"/>
                  <a:gd name="T17" fmla="*/ 178 h 357"/>
                  <a:gd name="T18" fmla="*/ 173 w 302"/>
                  <a:gd name="T19" fmla="*/ 0 h 357"/>
                  <a:gd name="T20" fmla="*/ 293 w 302"/>
                  <a:gd name="T21" fmla="*/ 53 h 357"/>
                  <a:gd name="T22" fmla="*/ 258 w 302"/>
                  <a:gd name="T23" fmla="*/ 78 h 3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02" h="357">
                    <a:moveTo>
                      <a:pt x="258" y="78"/>
                    </a:moveTo>
                    <a:lnTo>
                      <a:pt x="258" y="78"/>
                    </a:lnTo>
                    <a:cubicBezTo>
                      <a:pt x="238" y="51"/>
                      <a:pt x="206" y="37"/>
                      <a:pt x="173" y="37"/>
                    </a:cubicBezTo>
                    <a:cubicBezTo>
                      <a:pt x="97" y="37"/>
                      <a:pt x="44" y="104"/>
                      <a:pt x="44" y="178"/>
                    </a:cubicBezTo>
                    <a:cubicBezTo>
                      <a:pt x="44" y="257"/>
                      <a:pt x="97" y="319"/>
                      <a:pt x="173" y="319"/>
                    </a:cubicBezTo>
                    <a:cubicBezTo>
                      <a:pt x="215" y="319"/>
                      <a:pt x="248" y="302"/>
                      <a:pt x="272" y="272"/>
                    </a:cubicBezTo>
                    <a:lnTo>
                      <a:pt x="302" y="297"/>
                    </a:lnTo>
                    <a:cubicBezTo>
                      <a:pt x="272" y="338"/>
                      <a:pt x="227" y="357"/>
                      <a:pt x="173" y="357"/>
                    </a:cubicBezTo>
                    <a:cubicBezTo>
                      <a:pt x="76" y="357"/>
                      <a:pt x="0" y="281"/>
                      <a:pt x="0" y="178"/>
                    </a:cubicBezTo>
                    <a:cubicBezTo>
                      <a:pt x="0" y="78"/>
                      <a:pt x="72" y="0"/>
                      <a:pt x="173" y="0"/>
                    </a:cubicBezTo>
                    <a:cubicBezTo>
                      <a:pt x="219" y="0"/>
                      <a:pt x="264" y="15"/>
                      <a:pt x="293" y="53"/>
                    </a:cubicBezTo>
                    <a:lnTo>
                      <a:pt x="258" y="78"/>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3" name="Freeform 41">
                <a:extLst>
                  <a:ext uri="{FF2B5EF4-FFF2-40B4-BE49-F238E27FC236}">
                    <a16:creationId xmlns:a16="http://schemas.microsoft.com/office/drawing/2014/main" id="{B6EFA3B2-B10F-B64C-A028-86E7E9F8D4AA}"/>
                  </a:ext>
                </a:extLst>
              </p:cNvPr>
              <p:cNvSpPr>
                <a:spLocks/>
              </p:cNvSpPr>
              <p:nvPr/>
            </p:nvSpPr>
            <p:spPr bwMode="auto">
              <a:xfrm>
                <a:off x="2762" y="1148"/>
                <a:ext cx="119" cy="144"/>
              </a:xfrm>
              <a:custGeom>
                <a:avLst/>
                <a:gdLst>
                  <a:gd name="T0" fmla="*/ 196 w 198"/>
                  <a:gd name="T1" fmla="*/ 172 h 231"/>
                  <a:gd name="T2" fmla="*/ 196 w 198"/>
                  <a:gd name="T3" fmla="*/ 172 h 231"/>
                  <a:gd name="T4" fmla="*/ 198 w 198"/>
                  <a:gd name="T5" fmla="*/ 225 h 231"/>
                  <a:gd name="T6" fmla="*/ 162 w 198"/>
                  <a:gd name="T7" fmla="*/ 225 h 231"/>
                  <a:gd name="T8" fmla="*/ 161 w 198"/>
                  <a:gd name="T9" fmla="*/ 188 h 231"/>
                  <a:gd name="T10" fmla="*/ 160 w 198"/>
                  <a:gd name="T11" fmla="*/ 188 h 231"/>
                  <a:gd name="T12" fmla="*/ 85 w 198"/>
                  <a:gd name="T13" fmla="*/ 231 h 231"/>
                  <a:gd name="T14" fmla="*/ 0 w 198"/>
                  <a:gd name="T15" fmla="*/ 139 h 231"/>
                  <a:gd name="T16" fmla="*/ 0 w 198"/>
                  <a:gd name="T17" fmla="*/ 0 h 231"/>
                  <a:gd name="T18" fmla="*/ 37 w 198"/>
                  <a:gd name="T19" fmla="*/ 0 h 231"/>
                  <a:gd name="T20" fmla="*/ 37 w 198"/>
                  <a:gd name="T21" fmla="*/ 135 h 231"/>
                  <a:gd name="T22" fmla="*/ 89 w 198"/>
                  <a:gd name="T23" fmla="*/ 196 h 231"/>
                  <a:gd name="T24" fmla="*/ 158 w 198"/>
                  <a:gd name="T25" fmla="*/ 110 h 231"/>
                  <a:gd name="T26" fmla="*/ 158 w 198"/>
                  <a:gd name="T27" fmla="*/ 0 h 231"/>
                  <a:gd name="T28" fmla="*/ 196 w 198"/>
                  <a:gd name="T29" fmla="*/ 0 h 231"/>
                  <a:gd name="T30" fmla="*/ 196 w 198"/>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8" h="231">
                    <a:moveTo>
                      <a:pt x="196" y="172"/>
                    </a:moveTo>
                    <a:lnTo>
                      <a:pt x="196" y="172"/>
                    </a:lnTo>
                    <a:cubicBezTo>
                      <a:pt x="196" y="192"/>
                      <a:pt x="198" y="210"/>
                      <a:pt x="198"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4" y="196"/>
                      <a:pt x="89" y="196"/>
                    </a:cubicBezTo>
                    <a:cubicBezTo>
                      <a:pt x="137" y="196"/>
                      <a:pt x="158" y="161"/>
                      <a:pt x="158" y="110"/>
                    </a:cubicBezTo>
                    <a:lnTo>
                      <a:pt x="158" y="0"/>
                    </a:lnTo>
                    <a:lnTo>
                      <a:pt x="196" y="0"/>
                    </a:lnTo>
                    <a:lnTo>
                      <a:pt x="196"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4" name="Freeform 42">
                <a:extLst>
                  <a:ext uri="{FF2B5EF4-FFF2-40B4-BE49-F238E27FC236}">
                    <a16:creationId xmlns:a16="http://schemas.microsoft.com/office/drawing/2014/main" id="{085BD827-E303-474A-8146-204B13D948F8}"/>
                  </a:ext>
                </a:extLst>
              </p:cNvPr>
              <p:cNvSpPr>
                <a:spLocks/>
              </p:cNvSpPr>
              <p:nvPr/>
            </p:nvSpPr>
            <p:spPr bwMode="auto">
              <a:xfrm>
                <a:off x="2919"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3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3"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5" name="Freeform 43">
                <a:extLst>
                  <a:ext uri="{FF2B5EF4-FFF2-40B4-BE49-F238E27FC236}">
                    <a16:creationId xmlns:a16="http://schemas.microsoft.com/office/drawing/2014/main" id="{B9386BEA-0416-8044-B3AE-E0BFF4BC25E9}"/>
                  </a:ext>
                </a:extLst>
              </p:cNvPr>
              <p:cNvSpPr>
                <a:spLocks/>
              </p:cNvSpPr>
              <p:nvPr/>
            </p:nvSpPr>
            <p:spPr bwMode="auto">
              <a:xfrm>
                <a:off x="3020" y="1144"/>
                <a:ext cx="77" cy="144"/>
              </a:xfrm>
              <a:custGeom>
                <a:avLst/>
                <a:gdLst>
                  <a:gd name="T0" fmla="*/ 2 w 128"/>
                  <a:gd name="T1" fmla="*/ 60 h 231"/>
                  <a:gd name="T2" fmla="*/ 2 w 128"/>
                  <a:gd name="T3" fmla="*/ 60 h 231"/>
                  <a:gd name="T4" fmla="*/ 0 w 128"/>
                  <a:gd name="T5" fmla="*/ 6 h 231"/>
                  <a:gd name="T6" fmla="*/ 36 w 128"/>
                  <a:gd name="T7" fmla="*/ 6 h 231"/>
                  <a:gd name="T8" fmla="*/ 37 w 128"/>
                  <a:gd name="T9" fmla="*/ 43 h 231"/>
                  <a:gd name="T10" fmla="*/ 38 w 128"/>
                  <a:gd name="T11" fmla="*/ 43 h 231"/>
                  <a:gd name="T12" fmla="*/ 112 w 128"/>
                  <a:gd name="T13" fmla="*/ 0 h 231"/>
                  <a:gd name="T14" fmla="*/ 128 w 128"/>
                  <a:gd name="T15" fmla="*/ 3 h 231"/>
                  <a:gd name="T16" fmla="*/ 125 w 128"/>
                  <a:gd name="T17" fmla="*/ 41 h 231"/>
                  <a:gd name="T18" fmla="*/ 105 w 128"/>
                  <a:gd name="T19" fmla="*/ 38 h 231"/>
                  <a:gd name="T20" fmla="*/ 40 w 128"/>
                  <a:gd name="T21" fmla="*/ 121 h 231"/>
                  <a:gd name="T22" fmla="*/ 40 w 128"/>
                  <a:gd name="T23" fmla="*/ 231 h 231"/>
                  <a:gd name="T24" fmla="*/ 2 w 128"/>
                  <a:gd name="T25" fmla="*/ 231 h 231"/>
                  <a:gd name="T26" fmla="*/ 2 w 128"/>
                  <a:gd name="T27"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28" h="231">
                    <a:moveTo>
                      <a:pt x="2" y="60"/>
                    </a:moveTo>
                    <a:lnTo>
                      <a:pt x="2" y="60"/>
                    </a:lnTo>
                    <a:cubicBezTo>
                      <a:pt x="2" y="39"/>
                      <a:pt x="0" y="21"/>
                      <a:pt x="0" y="6"/>
                    </a:cubicBezTo>
                    <a:lnTo>
                      <a:pt x="36" y="6"/>
                    </a:lnTo>
                    <a:cubicBezTo>
                      <a:pt x="36" y="18"/>
                      <a:pt x="37" y="31"/>
                      <a:pt x="37" y="43"/>
                    </a:cubicBezTo>
                    <a:lnTo>
                      <a:pt x="38" y="43"/>
                    </a:lnTo>
                    <a:cubicBezTo>
                      <a:pt x="48" y="21"/>
                      <a:pt x="76" y="0"/>
                      <a:pt x="112" y="0"/>
                    </a:cubicBezTo>
                    <a:cubicBezTo>
                      <a:pt x="117" y="0"/>
                      <a:pt x="123" y="1"/>
                      <a:pt x="128" y="3"/>
                    </a:cubicBezTo>
                    <a:lnTo>
                      <a:pt x="125" y="41"/>
                    </a:lnTo>
                    <a:cubicBezTo>
                      <a:pt x="119" y="39"/>
                      <a:pt x="112" y="38"/>
                      <a:pt x="105" y="38"/>
                    </a:cubicBezTo>
                    <a:cubicBezTo>
                      <a:pt x="60" y="38"/>
                      <a:pt x="40" y="70"/>
                      <a:pt x="40" y="121"/>
                    </a:cubicBezTo>
                    <a:lnTo>
                      <a:pt x="40"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6" name="Freeform 44">
                <a:extLst>
                  <a:ext uri="{FF2B5EF4-FFF2-40B4-BE49-F238E27FC236}">
                    <a16:creationId xmlns:a16="http://schemas.microsoft.com/office/drawing/2014/main" id="{F81FD0E8-C4A2-BD45-8584-EE692F73E63F}"/>
                  </a:ext>
                </a:extLst>
              </p:cNvPr>
              <p:cNvSpPr>
                <a:spLocks noEditPoints="1"/>
              </p:cNvSpPr>
              <p:nvPr/>
            </p:nvSpPr>
            <p:spPr bwMode="auto">
              <a:xfrm>
                <a:off x="3117" y="1076"/>
                <a:ext cx="33" cy="212"/>
              </a:xfrm>
              <a:custGeom>
                <a:avLst/>
                <a:gdLst>
                  <a:gd name="T0" fmla="*/ 27 w 55"/>
                  <a:gd name="T1" fmla="*/ 0 h 340"/>
                  <a:gd name="T2" fmla="*/ 27 w 55"/>
                  <a:gd name="T3" fmla="*/ 0 h 340"/>
                  <a:gd name="T4" fmla="*/ 55 w 55"/>
                  <a:gd name="T5" fmla="*/ 27 h 340"/>
                  <a:gd name="T6" fmla="*/ 27 w 55"/>
                  <a:gd name="T7" fmla="*/ 55 h 340"/>
                  <a:gd name="T8" fmla="*/ 0 w 55"/>
                  <a:gd name="T9" fmla="*/ 27 h 340"/>
                  <a:gd name="T10" fmla="*/ 27 w 55"/>
                  <a:gd name="T11" fmla="*/ 0 h 340"/>
                  <a:gd name="T12" fmla="*/ 9 w 55"/>
                  <a:gd name="T13" fmla="*/ 115 h 340"/>
                  <a:gd name="T14" fmla="*/ 9 w 55"/>
                  <a:gd name="T15" fmla="*/ 115 h 340"/>
                  <a:gd name="T16" fmla="*/ 46 w 55"/>
                  <a:gd name="T17" fmla="*/ 115 h 340"/>
                  <a:gd name="T18" fmla="*/ 46 w 55"/>
                  <a:gd name="T19" fmla="*/ 340 h 340"/>
                  <a:gd name="T20" fmla="*/ 9 w 55"/>
                  <a:gd name="T21" fmla="*/ 340 h 340"/>
                  <a:gd name="T22" fmla="*/ 9 w 55"/>
                  <a:gd name="T23" fmla="*/ 115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5" h="340">
                    <a:moveTo>
                      <a:pt x="27" y="0"/>
                    </a:moveTo>
                    <a:lnTo>
                      <a:pt x="27" y="0"/>
                    </a:lnTo>
                    <a:cubicBezTo>
                      <a:pt x="43" y="0"/>
                      <a:pt x="55" y="13"/>
                      <a:pt x="55" y="27"/>
                    </a:cubicBezTo>
                    <a:cubicBezTo>
                      <a:pt x="55" y="43"/>
                      <a:pt x="43" y="55"/>
                      <a:pt x="27" y="55"/>
                    </a:cubicBezTo>
                    <a:cubicBezTo>
                      <a:pt x="12" y="55"/>
                      <a:pt x="0" y="43"/>
                      <a:pt x="0" y="27"/>
                    </a:cubicBezTo>
                    <a:cubicBezTo>
                      <a:pt x="0" y="13"/>
                      <a:pt x="12" y="0"/>
                      <a:pt x="27" y="0"/>
                    </a:cubicBezTo>
                    <a:close/>
                    <a:moveTo>
                      <a:pt x="9" y="115"/>
                    </a:moveTo>
                    <a:lnTo>
                      <a:pt x="9" y="115"/>
                    </a:lnTo>
                    <a:lnTo>
                      <a:pt x="46" y="115"/>
                    </a:lnTo>
                    <a:lnTo>
                      <a:pt x="46" y="340"/>
                    </a:lnTo>
                    <a:lnTo>
                      <a:pt x="9" y="340"/>
                    </a:lnTo>
                    <a:lnTo>
                      <a:pt x="9" y="11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7" name="Freeform 45">
                <a:extLst>
                  <a:ext uri="{FF2B5EF4-FFF2-40B4-BE49-F238E27FC236}">
                    <a16:creationId xmlns:a16="http://schemas.microsoft.com/office/drawing/2014/main" id="{4FD148FC-617A-9C4C-B529-5DCD4ED3FBEF}"/>
                  </a:ext>
                </a:extLst>
              </p:cNvPr>
              <p:cNvSpPr>
                <a:spLocks/>
              </p:cNvSpPr>
              <p:nvPr/>
            </p:nvSpPr>
            <p:spPr bwMode="auto">
              <a:xfrm>
                <a:off x="3177" y="1144"/>
                <a:ext cx="122" cy="148"/>
              </a:xfrm>
              <a:custGeom>
                <a:avLst/>
                <a:gdLst>
                  <a:gd name="T0" fmla="*/ 173 w 203"/>
                  <a:gd name="T1" fmla="*/ 62 h 237"/>
                  <a:gd name="T2" fmla="*/ 173 w 203"/>
                  <a:gd name="T3" fmla="*/ 62 h 237"/>
                  <a:gd name="T4" fmla="*/ 116 w 203"/>
                  <a:gd name="T5" fmla="*/ 35 h 237"/>
                  <a:gd name="T6" fmla="*/ 41 w 203"/>
                  <a:gd name="T7" fmla="*/ 119 h 237"/>
                  <a:gd name="T8" fmla="*/ 116 w 203"/>
                  <a:gd name="T9" fmla="*/ 202 h 237"/>
                  <a:gd name="T10" fmla="*/ 174 w 203"/>
                  <a:gd name="T11" fmla="*/ 174 h 237"/>
                  <a:gd name="T12" fmla="*/ 201 w 203"/>
                  <a:gd name="T13" fmla="*/ 201 h 237"/>
                  <a:gd name="T14" fmla="*/ 116 w 203"/>
                  <a:gd name="T15" fmla="*/ 237 h 237"/>
                  <a:gd name="T16" fmla="*/ 0 w 203"/>
                  <a:gd name="T17" fmla="*/ 119 h 237"/>
                  <a:gd name="T18" fmla="*/ 116 w 203"/>
                  <a:gd name="T19" fmla="*/ 0 h 237"/>
                  <a:gd name="T20" fmla="*/ 203 w 203"/>
                  <a:gd name="T21" fmla="*/ 36 h 237"/>
                  <a:gd name="T22" fmla="*/ 173 w 203"/>
                  <a:gd name="T23" fmla="*/ 62 h 2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3" h="237">
                    <a:moveTo>
                      <a:pt x="173" y="62"/>
                    </a:moveTo>
                    <a:lnTo>
                      <a:pt x="173" y="62"/>
                    </a:lnTo>
                    <a:cubicBezTo>
                      <a:pt x="157" y="43"/>
                      <a:pt x="139" y="35"/>
                      <a:pt x="116" y="35"/>
                    </a:cubicBezTo>
                    <a:cubicBezTo>
                      <a:pt x="66" y="35"/>
                      <a:pt x="41" y="72"/>
                      <a:pt x="41" y="119"/>
                    </a:cubicBezTo>
                    <a:cubicBezTo>
                      <a:pt x="41" y="165"/>
                      <a:pt x="71" y="202"/>
                      <a:pt x="116" y="202"/>
                    </a:cubicBezTo>
                    <a:cubicBezTo>
                      <a:pt x="141" y="202"/>
                      <a:pt x="160" y="193"/>
                      <a:pt x="174" y="174"/>
                    </a:cubicBezTo>
                    <a:lnTo>
                      <a:pt x="201" y="201"/>
                    </a:lnTo>
                    <a:cubicBezTo>
                      <a:pt x="180" y="226"/>
                      <a:pt x="149" y="237"/>
                      <a:pt x="116" y="237"/>
                    </a:cubicBezTo>
                    <a:cubicBezTo>
                      <a:pt x="47" y="237"/>
                      <a:pt x="0" y="188"/>
                      <a:pt x="0" y="119"/>
                    </a:cubicBezTo>
                    <a:cubicBezTo>
                      <a:pt x="0" y="50"/>
                      <a:pt x="47" y="0"/>
                      <a:pt x="116" y="0"/>
                    </a:cubicBezTo>
                    <a:cubicBezTo>
                      <a:pt x="150" y="0"/>
                      <a:pt x="180" y="12"/>
                      <a:pt x="203" y="36"/>
                    </a:cubicBezTo>
                    <a:lnTo>
                      <a:pt x="173" y="6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8" name="Freeform 46">
                <a:extLst>
                  <a:ext uri="{FF2B5EF4-FFF2-40B4-BE49-F238E27FC236}">
                    <a16:creationId xmlns:a16="http://schemas.microsoft.com/office/drawing/2014/main" id="{4F31E82C-2B6A-1143-83B8-0C0EDD6D01DE}"/>
                  </a:ext>
                </a:extLst>
              </p:cNvPr>
              <p:cNvSpPr>
                <a:spLocks/>
              </p:cNvSpPr>
              <p:nvPr/>
            </p:nvSpPr>
            <p:spPr bwMode="auto">
              <a:xfrm>
                <a:off x="3323" y="1148"/>
                <a:ext cx="118"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79" name="Freeform 47">
                <a:extLst>
                  <a:ext uri="{FF2B5EF4-FFF2-40B4-BE49-F238E27FC236}">
                    <a16:creationId xmlns:a16="http://schemas.microsoft.com/office/drawing/2014/main" id="{3E333870-3067-8043-945C-370F52125AD7}"/>
                  </a:ext>
                </a:extLst>
              </p:cNvPr>
              <p:cNvSpPr>
                <a:spLocks/>
              </p:cNvSpPr>
              <p:nvPr/>
            </p:nvSpPr>
            <p:spPr bwMode="auto">
              <a:xfrm>
                <a:off x="3482" y="1075"/>
                <a:ext cx="23" cy="213"/>
              </a:xfrm>
              <a:custGeom>
                <a:avLst/>
                <a:gdLst>
                  <a:gd name="T0" fmla="*/ 0 w 38"/>
                  <a:gd name="T1" fmla="*/ 341 h 341"/>
                  <a:gd name="T2" fmla="*/ 0 w 38"/>
                  <a:gd name="T3" fmla="*/ 341 h 341"/>
                  <a:gd name="T4" fmla="*/ 38 w 38"/>
                  <a:gd name="T5" fmla="*/ 341 h 341"/>
                  <a:gd name="T6" fmla="*/ 38 w 38"/>
                  <a:gd name="T7" fmla="*/ 0 h 341"/>
                  <a:gd name="T8" fmla="*/ 0 w 38"/>
                  <a:gd name="T9" fmla="*/ 0 h 341"/>
                  <a:gd name="T10" fmla="*/ 0 w 38"/>
                  <a:gd name="T11" fmla="*/ 341 h 341"/>
                </a:gdLst>
                <a:ahLst/>
                <a:cxnLst>
                  <a:cxn ang="0">
                    <a:pos x="T0" y="T1"/>
                  </a:cxn>
                  <a:cxn ang="0">
                    <a:pos x="T2" y="T3"/>
                  </a:cxn>
                  <a:cxn ang="0">
                    <a:pos x="T4" y="T5"/>
                  </a:cxn>
                  <a:cxn ang="0">
                    <a:pos x="T6" y="T7"/>
                  </a:cxn>
                  <a:cxn ang="0">
                    <a:pos x="T8" y="T9"/>
                  </a:cxn>
                  <a:cxn ang="0">
                    <a:pos x="T10" y="T11"/>
                  </a:cxn>
                </a:cxnLst>
                <a:rect l="0" t="0" r="r" b="b"/>
                <a:pathLst>
                  <a:path w="38" h="341">
                    <a:moveTo>
                      <a:pt x="0" y="341"/>
                    </a:moveTo>
                    <a:lnTo>
                      <a:pt x="0" y="341"/>
                    </a:lnTo>
                    <a:lnTo>
                      <a:pt x="38" y="341"/>
                    </a:lnTo>
                    <a:lnTo>
                      <a:pt x="38" y="0"/>
                    </a:lnTo>
                    <a:lnTo>
                      <a:pt x="0" y="0"/>
                    </a:lnTo>
                    <a:lnTo>
                      <a:pt x="0" y="34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0" name="Freeform 48">
                <a:extLst>
                  <a:ext uri="{FF2B5EF4-FFF2-40B4-BE49-F238E27FC236}">
                    <a16:creationId xmlns:a16="http://schemas.microsoft.com/office/drawing/2014/main" id="{8B38150E-C5A0-BA4B-9BCA-9440B6046F02}"/>
                  </a:ext>
                </a:extLst>
              </p:cNvPr>
              <p:cNvSpPr>
                <a:spLocks/>
              </p:cNvSpPr>
              <p:nvPr/>
            </p:nvSpPr>
            <p:spPr bwMode="auto">
              <a:xfrm>
                <a:off x="3545" y="1148"/>
                <a:ext cx="119" cy="144"/>
              </a:xfrm>
              <a:custGeom>
                <a:avLst/>
                <a:gdLst>
                  <a:gd name="T0" fmla="*/ 195 w 197"/>
                  <a:gd name="T1" fmla="*/ 172 h 231"/>
                  <a:gd name="T2" fmla="*/ 195 w 197"/>
                  <a:gd name="T3" fmla="*/ 172 h 231"/>
                  <a:gd name="T4" fmla="*/ 197 w 197"/>
                  <a:gd name="T5" fmla="*/ 225 h 231"/>
                  <a:gd name="T6" fmla="*/ 162 w 197"/>
                  <a:gd name="T7" fmla="*/ 225 h 231"/>
                  <a:gd name="T8" fmla="*/ 161 w 197"/>
                  <a:gd name="T9" fmla="*/ 188 h 231"/>
                  <a:gd name="T10" fmla="*/ 160 w 197"/>
                  <a:gd name="T11" fmla="*/ 188 h 231"/>
                  <a:gd name="T12" fmla="*/ 85 w 197"/>
                  <a:gd name="T13" fmla="*/ 231 h 231"/>
                  <a:gd name="T14" fmla="*/ 0 w 197"/>
                  <a:gd name="T15" fmla="*/ 139 h 231"/>
                  <a:gd name="T16" fmla="*/ 0 w 197"/>
                  <a:gd name="T17" fmla="*/ 0 h 231"/>
                  <a:gd name="T18" fmla="*/ 37 w 197"/>
                  <a:gd name="T19" fmla="*/ 0 h 231"/>
                  <a:gd name="T20" fmla="*/ 37 w 197"/>
                  <a:gd name="T21" fmla="*/ 135 h 231"/>
                  <a:gd name="T22" fmla="*/ 88 w 197"/>
                  <a:gd name="T23" fmla="*/ 196 h 231"/>
                  <a:gd name="T24" fmla="*/ 158 w 197"/>
                  <a:gd name="T25" fmla="*/ 110 h 231"/>
                  <a:gd name="T26" fmla="*/ 158 w 197"/>
                  <a:gd name="T27" fmla="*/ 0 h 231"/>
                  <a:gd name="T28" fmla="*/ 195 w 197"/>
                  <a:gd name="T29" fmla="*/ 0 h 231"/>
                  <a:gd name="T30" fmla="*/ 195 w 197"/>
                  <a:gd name="T31" fmla="*/ 172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97" h="231">
                    <a:moveTo>
                      <a:pt x="195" y="172"/>
                    </a:moveTo>
                    <a:lnTo>
                      <a:pt x="195" y="172"/>
                    </a:lnTo>
                    <a:cubicBezTo>
                      <a:pt x="195" y="192"/>
                      <a:pt x="197" y="210"/>
                      <a:pt x="197" y="225"/>
                    </a:cubicBezTo>
                    <a:lnTo>
                      <a:pt x="162" y="225"/>
                    </a:lnTo>
                    <a:cubicBezTo>
                      <a:pt x="162" y="213"/>
                      <a:pt x="161" y="200"/>
                      <a:pt x="161" y="188"/>
                    </a:cubicBezTo>
                    <a:lnTo>
                      <a:pt x="160" y="188"/>
                    </a:lnTo>
                    <a:cubicBezTo>
                      <a:pt x="150" y="210"/>
                      <a:pt x="122" y="231"/>
                      <a:pt x="85" y="231"/>
                    </a:cubicBezTo>
                    <a:cubicBezTo>
                      <a:pt x="26" y="231"/>
                      <a:pt x="0" y="193"/>
                      <a:pt x="0" y="139"/>
                    </a:cubicBezTo>
                    <a:lnTo>
                      <a:pt x="0" y="0"/>
                    </a:lnTo>
                    <a:lnTo>
                      <a:pt x="37" y="0"/>
                    </a:lnTo>
                    <a:lnTo>
                      <a:pt x="37" y="135"/>
                    </a:lnTo>
                    <a:cubicBezTo>
                      <a:pt x="37" y="173"/>
                      <a:pt x="53" y="196"/>
                      <a:pt x="88" y="196"/>
                    </a:cubicBezTo>
                    <a:cubicBezTo>
                      <a:pt x="137" y="196"/>
                      <a:pt x="158" y="161"/>
                      <a:pt x="158" y="110"/>
                    </a:cubicBezTo>
                    <a:lnTo>
                      <a:pt x="158" y="0"/>
                    </a:lnTo>
                    <a:lnTo>
                      <a:pt x="195" y="0"/>
                    </a:lnTo>
                    <a:lnTo>
                      <a:pt x="195" y="17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sp>
            <p:nvSpPr>
              <p:cNvPr id="81" name="Freeform 49">
                <a:extLst>
                  <a:ext uri="{FF2B5EF4-FFF2-40B4-BE49-F238E27FC236}">
                    <a16:creationId xmlns:a16="http://schemas.microsoft.com/office/drawing/2014/main" id="{634336A8-D539-9647-A61C-45738281A1C8}"/>
                  </a:ext>
                </a:extLst>
              </p:cNvPr>
              <p:cNvSpPr>
                <a:spLocks/>
              </p:cNvSpPr>
              <p:nvPr/>
            </p:nvSpPr>
            <p:spPr bwMode="auto">
              <a:xfrm>
                <a:off x="3702" y="1144"/>
                <a:ext cx="205" cy="144"/>
              </a:xfrm>
              <a:custGeom>
                <a:avLst/>
                <a:gdLst>
                  <a:gd name="T0" fmla="*/ 2 w 340"/>
                  <a:gd name="T1" fmla="*/ 60 h 231"/>
                  <a:gd name="T2" fmla="*/ 2 w 340"/>
                  <a:gd name="T3" fmla="*/ 60 h 231"/>
                  <a:gd name="T4" fmla="*/ 0 w 340"/>
                  <a:gd name="T5" fmla="*/ 6 h 231"/>
                  <a:gd name="T6" fmla="*/ 36 w 340"/>
                  <a:gd name="T7" fmla="*/ 6 h 231"/>
                  <a:gd name="T8" fmla="*/ 37 w 340"/>
                  <a:gd name="T9" fmla="*/ 43 h 231"/>
                  <a:gd name="T10" fmla="*/ 37 w 340"/>
                  <a:gd name="T11" fmla="*/ 43 h 231"/>
                  <a:gd name="T12" fmla="*/ 112 w 340"/>
                  <a:gd name="T13" fmla="*/ 0 h 231"/>
                  <a:gd name="T14" fmla="*/ 183 w 340"/>
                  <a:gd name="T15" fmla="*/ 43 h 231"/>
                  <a:gd name="T16" fmla="*/ 254 w 340"/>
                  <a:gd name="T17" fmla="*/ 0 h 231"/>
                  <a:gd name="T18" fmla="*/ 340 w 340"/>
                  <a:gd name="T19" fmla="*/ 95 h 231"/>
                  <a:gd name="T20" fmla="*/ 340 w 340"/>
                  <a:gd name="T21" fmla="*/ 231 h 231"/>
                  <a:gd name="T22" fmla="*/ 302 w 340"/>
                  <a:gd name="T23" fmla="*/ 231 h 231"/>
                  <a:gd name="T24" fmla="*/ 302 w 340"/>
                  <a:gd name="T25" fmla="*/ 96 h 231"/>
                  <a:gd name="T26" fmla="*/ 248 w 340"/>
                  <a:gd name="T27" fmla="*/ 35 h 231"/>
                  <a:gd name="T28" fmla="*/ 190 w 340"/>
                  <a:gd name="T29" fmla="*/ 101 h 231"/>
                  <a:gd name="T30" fmla="*/ 190 w 340"/>
                  <a:gd name="T31" fmla="*/ 231 h 231"/>
                  <a:gd name="T32" fmla="*/ 152 w 340"/>
                  <a:gd name="T33" fmla="*/ 231 h 231"/>
                  <a:gd name="T34" fmla="*/ 152 w 340"/>
                  <a:gd name="T35" fmla="*/ 104 h 231"/>
                  <a:gd name="T36" fmla="*/ 109 w 340"/>
                  <a:gd name="T37" fmla="*/ 35 h 231"/>
                  <a:gd name="T38" fmla="*/ 39 w 340"/>
                  <a:gd name="T39" fmla="*/ 121 h 231"/>
                  <a:gd name="T40" fmla="*/ 39 w 340"/>
                  <a:gd name="T41" fmla="*/ 231 h 231"/>
                  <a:gd name="T42" fmla="*/ 2 w 340"/>
                  <a:gd name="T43" fmla="*/ 231 h 231"/>
                  <a:gd name="T44" fmla="*/ 2 w 340"/>
                  <a:gd name="T45" fmla="*/ 60 h 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340" h="231">
                    <a:moveTo>
                      <a:pt x="2" y="60"/>
                    </a:moveTo>
                    <a:lnTo>
                      <a:pt x="2" y="60"/>
                    </a:lnTo>
                    <a:cubicBezTo>
                      <a:pt x="2" y="39"/>
                      <a:pt x="0" y="21"/>
                      <a:pt x="0" y="6"/>
                    </a:cubicBezTo>
                    <a:lnTo>
                      <a:pt x="36" y="6"/>
                    </a:lnTo>
                    <a:cubicBezTo>
                      <a:pt x="36" y="18"/>
                      <a:pt x="37" y="31"/>
                      <a:pt x="37" y="43"/>
                    </a:cubicBezTo>
                    <a:lnTo>
                      <a:pt x="37" y="43"/>
                    </a:lnTo>
                    <a:cubicBezTo>
                      <a:pt x="48" y="21"/>
                      <a:pt x="75" y="0"/>
                      <a:pt x="112" y="0"/>
                    </a:cubicBezTo>
                    <a:cubicBezTo>
                      <a:pt x="161" y="0"/>
                      <a:pt x="176" y="28"/>
                      <a:pt x="183" y="43"/>
                    </a:cubicBezTo>
                    <a:cubicBezTo>
                      <a:pt x="200" y="17"/>
                      <a:pt x="220" y="0"/>
                      <a:pt x="254" y="0"/>
                    </a:cubicBezTo>
                    <a:cubicBezTo>
                      <a:pt x="319" y="0"/>
                      <a:pt x="340" y="36"/>
                      <a:pt x="340" y="95"/>
                    </a:cubicBezTo>
                    <a:lnTo>
                      <a:pt x="340" y="231"/>
                    </a:lnTo>
                    <a:lnTo>
                      <a:pt x="302" y="231"/>
                    </a:lnTo>
                    <a:lnTo>
                      <a:pt x="302" y="96"/>
                    </a:lnTo>
                    <a:cubicBezTo>
                      <a:pt x="302" y="65"/>
                      <a:pt x="291" y="35"/>
                      <a:pt x="248" y="35"/>
                    </a:cubicBezTo>
                    <a:cubicBezTo>
                      <a:pt x="216" y="35"/>
                      <a:pt x="190" y="61"/>
                      <a:pt x="190" y="101"/>
                    </a:cubicBezTo>
                    <a:lnTo>
                      <a:pt x="190" y="231"/>
                    </a:lnTo>
                    <a:lnTo>
                      <a:pt x="152" y="231"/>
                    </a:lnTo>
                    <a:lnTo>
                      <a:pt x="152" y="104"/>
                    </a:lnTo>
                    <a:cubicBezTo>
                      <a:pt x="152" y="54"/>
                      <a:pt x="140" y="35"/>
                      <a:pt x="109" y="35"/>
                    </a:cubicBezTo>
                    <a:cubicBezTo>
                      <a:pt x="61" y="35"/>
                      <a:pt x="39" y="70"/>
                      <a:pt x="39" y="121"/>
                    </a:cubicBezTo>
                    <a:lnTo>
                      <a:pt x="39" y="231"/>
                    </a:lnTo>
                    <a:lnTo>
                      <a:pt x="2" y="231"/>
                    </a:lnTo>
                    <a:lnTo>
                      <a:pt x="2" y="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3199"/>
              </a:p>
            </p:txBody>
          </p:sp>
        </p:grpSp>
      </p:grpSp>
      <p:pic>
        <p:nvPicPr>
          <p:cNvPr id="32" name="Picture 31" descr="AETC_Program-color-outline-01.png">
            <a:extLst>
              <a:ext uri="{FF2B5EF4-FFF2-40B4-BE49-F238E27FC236}">
                <a16:creationId xmlns:a16="http://schemas.microsoft.com/office/drawing/2014/main" id="{400B0881-8D63-A24F-AB7E-31C0F39579C7}"/>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30684" y="4585350"/>
            <a:ext cx="1092764" cy="419187"/>
          </a:xfrm>
          <a:prstGeom prst="rect">
            <a:avLst/>
          </a:prstGeom>
        </p:spPr>
      </p:pic>
      <p:sp>
        <p:nvSpPr>
          <p:cNvPr id="33" name="Text Placeholder 15">
            <a:extLst>
              <a:ext uri="{FF2B5EF4-FFF2-40B4-BE49-F238E27FC236}">
                <a16:creationId xmlns:a16="http://schemas.microsoft.com/office/drawing/2014/main" id="{DE11159E-F35E-AD4D-B16A-15ECC19E36AA}"/>
              </a:ext>
            </a:extLst>
          </p:cNvPr>
          <p:cNvSpPr>
            <a:spLocks noGrp="1"/>
          </p:cNvSpPr>
          <p:nvPr>
            <p:ph type="body" sz="quarter" idx="18" hasCustomPrompt="1"/>
          </p:nvPr>
        </p:nvSpPr>
        <p:spPr>
          <a:xfrm>
            <a:off x="438219" y="2351569"/>
            <a:ext cx="7108856" cy="1554480"/>
          </a:xfrm>
          <a:prstGeom prst="rect">
            <a:avLst/>
          </a:prstGeom>
        </p:spPr>
        <p:txBody>
          <a:bodyPr lIns="91440" tIns="91440" rIns="91440" bIns="91440" anchor="ctr" anchorCtr="0">
            <a:noAutofit/>
          </a:bodyPr>
          <a:lstStyle>
            <a:lvl1pPr marL="0" indent="0" algn="l">
              <a:lnSpc>
                <a:spcPts val="2000"/>
              </a:lnSpc>
              <a:spcBef>
                <a:spcPts val="0"/>
              </a:spcBef>
              <a:spcAft>
                <a:spcPts val="0"/>
              </a:spcAft>
              <a:buNone/>
              <a:defRPr sz="1800" baseline="0">
                <a:solidFill>
                  <a:schemeClr val="bg1">
                    <a:lumMod val="95000"/>
                  </a:schemeClr>
                </a:solidFill>
                <a:latin typeface="Arial"/>
              </a:defRPr>
            </a:lvl1pPr>
            <a:lvl2pPr marL="0" indent="0" algn="l">
              <a:spcBef>
                <a:spcPts val="0"/>
              </a:spcBef>
              <a:buNone/>
              <a:defRPr sz="1350" i="1">
                <a:solidFill>
                  <a:schemeClr val="accent2"/>
                </a:solidFill>
                <a:latin typeface="Arial"/>
              </a:defRPr>
            </a:lvl2pPr>
            <a:lvl3pPr marL="0" indent="0" algn="l">
              <a:spcBef>
                <a:spcPts val="0"/>
              </a:spcBef>
              <a:buNone/>
              <a:defRPr sz="1200" i="1">
                <a:solidFill>
                  <a:schemeClr val="accent2"/>
                </a:solidFill>
                <a:latin typeface="Arial"/>
              </a:defRPr>
            </a:lvl3pPr>
            <a:lvl4pPr marL="471488" indent="0" algn="ctr">
              <a:buNone/>
              <a:defRPr/>
            </a:lvl4pPr>
            <a:lvl5pPr marL="602456" indent="0" algn="ctr">
              <a:buNone/>
              <a:defRPr/>
            </a:lvl5pPr>
          </a:lstStyle>
          <a:p>
            <a:pPr lvl="0"/>
            <a:r>
              <a:rPr lang="en-US" dirty="0"/>
              <a:t>Click and Add Speaker Info</a:t>
            </a:r>
          </a:p>
        </p:txBody>
      </p:sp>
    </p:spTree>
    <p:extLst>
      <p:ext uri="{BB962C8B-B14F-4D97-AF65-F5344CB8AC3E}">
        <p14:creationId xmlns:p14="http://schemas.microsoft.com/office/powerpoint/2010/main" val="2231026301"/>
      </p:ext>
    </p:extLst>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Open Blue_No_Title">
    <p:spTree>
      <p:nvGrpSpPr>
        <p:cNvPr id="1" name=""/>
        <p:cNvGrpSpPr/>
        <p:nvPr/>
      </p:nvGrpSpPr>
      <p:grpSpPr>
        <a:xfrm>
          <a:off x="0" y="0"/>
          <a:ext cx="0" cy="0"/>
          <a:chOff x="0" y="0"/>
          <a:chExt cx="0" cy="0"/>
        </a:xfrm>
      </p:grpSpPr>
      <p:pic>
        <p:nvPicPr>
          <p:cNvPr id="12" name="Picture 11" descr="Blue_Background.png"/>
          <p:cNvPicPr>
            <a:picLocks/>
          </p:cNvPicPr>
          <p:nvPr userDrawn="1"/>
        </p:nvPicPr>
        <p:blipFill>
          <a:blip r:embed="rId2">
            <a:extLst>
              <a:ext uri="{28A0092B-C50C-407E-A947-70E740481C1C}">
                <a14:useLocalDpi xmlns:a14="http://schemas.microsoft.com/office/drawing/2010/main" val="0"/>
              </a:ext>
            </a:extLst>
          </a:blip>
          <a:stretch>
            <a:fillRect/>
          </a:stretch>
        </p:blipFill>
        <p:spPr>
          <a:xfrm>
            <a:off x="-3606" y="2"/>
            <a:ext cx="9155137" cy="5160516"/>
          </a:xfrm>
          <a:prstGeom prst="rect">
            <a:avLst/>
          </a:prstGeom>
        </p:spPr>
      </p:pic>
      <p:pic>
        <p:nvPicPr>
          <p:cNvPr id="5" name="Picture 4" descr="NatHIVcurriculum_logo_white_thik.png">
            <a:extLst>
              <a:ext uri="{FF2B5EF4-FFF2-40B4-BE49-F238E27FC236}">
                <a16:creationId xmlns:a16="http://schemas.microsoft.com/office/drawing/2014/main" id="{4417462E-BA3E-4849-AC3A-387A995D31C6}"/>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8012010" y="4777739"/>
            <a:ext cx="1127141" cy="365760"/>
          </a:xfrm>
          <a:prstGeom prst="rect">
            <a:avLst/>
          </a:prstGeom>
        </p:spPr>
      </p:pic>
    </p:spTree>
    <p:extLst>
      <p:ext uri="{BB962C8B-B14F-4D97-AF65-F5344CB8AC3E}">
        <p14:creationId xmlns:p14="http://schemas.microsoft.com/office/powerpoint/2010/main" val="375961709"/>
      </p:ext>
    </p:extLst>
  </p:cSld>
  <p:clrMapOvr>
    <a:masterClrMapping/>
  </p:clrMapOvr>
  <p:transition spd="slow"/>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Disclosur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5509BA65-A34C-F344-8542-C4A4DC949BD8}"/>
              </a:ext>
            </a:extLst>
          </p:cNvPr>
          <p:cNvSpPr/>
          <p:nvPr userDrawn="1"/>
        </p:nvSpPr>
        <p:spPr>
          <a:xfrm>
            <a:off x="0" y="925693"/>
            <a:ext cx="9162288" cy="4224528"/>
          </a:xfrm>
          <a:prstGeom prst="rect">
            <a:avLst/>
          </a:prstGeom>
          <a:gradFill>
            <a:gsLst>
              <a:gs pos="0">
                <a:srgbClr val="003860"/>
              </a:gs>
              <a:gs pos="100000">
                <a:srgbClr val="005EA1"/>
              </a:gs>
            </a:gsLs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57" name="Rectangle 56"/>
          <p:cNvSpPr/>
          <p:nvPr/>
        </p:nvSpPr>
        <p:spPr>
          <a:xfrm>
            <a:off x="323850" y="269271"/>
            <a:ext cx="8503918" cy="461665"/>
          </a:xfrm>
          <a:prstGeom prst="rect">
            <a:avLst/>
          </a:prstGeom>
        </p:spPr>
        <p:txBody>
          <a:bodyPr wrap="square" lIns="68580" anchor="ctr">
            <a:spAutoFit/>
          </a:bodyPr>
          <a:lstStyle/>
          <a:p>
            <a:pPr defTabSz="342900">
              <a:spcAft>
                <a:spcPts val="0"/>
              </a:spcAft>
            </a:pPr>
            <a:r>
              <a:rPr lang="en-US" sz="2400" cap="none" baseline="0" dirty="0">
                <a:solidFill>
                  <a:schemeClr val="bg1"/>
                </a:solidFill>
                <a:latin typeface="Arial" pitchFamily="-108" charset="0"/>
                <a:ea typeface="ＭＳ Ｐゴシック" pitchFamily="-108" charset="-128"/>
                <a:cs typeface="ＭＳ Ｐゴシック" pitchFamily="-108" charset="-128"/>
              </a:rPr>
              <a:t>Disclosures</a:t>
            </a:r>
          </a:p>
        </p:txBody>
      </p:sp>
      <p:sp>
        <p:nvSpPr>
          <p:cNvPr id="2" name="Title 1"/>
          <p:cNvSpPr>
            <a:spLocks noGrp="1"/>
          </p:cNvSpPr>
          <p:nvPr>
            <p:ph type="title" hasCustomPrompt="1"/>
          </p:nvPr>
        </p:nvSpPr>
        <p:spPr>
          <a:xfrm>
            <a:off x="323850" y="1266332"/>
            <a:ext cx="8515350" cy="2804922"/>
          </a:xfrm>
          <a:prstGeom prst="rect">
            <a:avLst/>
          </a:prstGeom>
        </p:spPr>
        <p:txBody>
          <a:bodyPr anchor="t" anchorCtr="0">
            <a:normAutofit/>
          </a:bodyPr>
          <a:lstStyle>
            <a:lvl1pPr algn="l">
              <a:defRPr sz="2000" baseline="0">
                <a:solidFill>
                  <a:schemeClr val="bg1"/>
                </a:solidFill>
                <a:latin typeface="Arial"/>
                <a:cs typeface="Arial"/>
              </a:defRPr>
            </a:lvl1pPr>
          </a:lstStyle>
          <a:p>
            <a:r>
              <a:rPr lang="en-US" dirty="0"/>
              <a:t>Type in Speaker name, disclosure information</a:t>
            </a:r>
          </a:p>
        </p:txBody>
      </p:sp>
      <p:cxnSp>
        <p:nvCxnSpPr>
          <p:cNvPr id="9" name="Straight Connector 8"/>
          <p:cNvCxnSpPr/>
          <p:nvPr/>
        </p:nvCxnSpPr>
        <p:spPr>
          <a:xfrm>
            <a:off x="1"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602427498"/>
      </p:ext>
    </p:extLst>
  </p:cSld>
  <p:clrMapOvr>
    <a:masterClrMapping/>
  </p:clrMapOvr>
  <p:transition spd="slow"/>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Open White ">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323850" y="97263"/>
            <a:ext cx="8497062" cy="818388"/>
          </a:xfrm>
          <a:prstGeom prst="rect">
            <a:avLst/>
          </a:prstGeom>
        </p:spPr>
        <p:txBody>
          <a:bodyPr anchor="ctr" anchorCtr="0">
            <a:normAutofit/>
          </a:bodyPr>
          <a:lstStyle>
            <a:lvl1pPr algn="l">
              <a:defRPr sz="2400" baseline="0">
                <a:solidFill>
                  <a:schemeClr val="tx1"/>
                </a:solidFill>
                <a:latin typeface="Arial"/>
                <a:cs typeface="Arial"/>
              </a:defRPr>
            </a:lvl1pPr>
          </a:lstStyle>
          <a:p>
            <a:r>
              <a:rPr lang="en-US" dirty="0"/>
              <a:t>Open White Layout: click to add title</a:t>
            </a:r>
          </a:p>
        </p:txBody>
      </p:sp>
      <p:sp>
        <p:nvSpPr>
          <p:cNvPr id="52"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53" name="Logo Stacked V2">
            <a:extLst>
              <a:ext uri="{FF2B5EF4-FFF2-40B4-BE49-F238E27FC236}">
                <a16:creationId xmlns:a16="http://schemas.microsoft.com/office/drawing/2014/main" id="{9EBAE904-6B14-1B48-83A6-BBB10B6B166D}"/>
              </a:ext>
            </a:extLst>
          </p:cNvPr>
          <p:cNvGrpSpPr>
            <a:grpSpLocks noChangeAspect="1"/>
          </p:cNvGrpSpPr>
          <p:nvPr userDrawn="1"/>
        </p:nvGrpSpPr>
        <p:grpSpPr>
          <a:xfrm>
            <a:off x="8071600" y="4860986"/>
            <a:ext cx="993262" cy="226314"/>
            <a:chOff x="680865" y="3439338"/>
            <a:chExt cx="4686473" cy="1068091"/>
          </a:xfrm>
        </p:grpSpPr>
        <p:pic>
          <p:nvPicPr>
            <p:cNvPr id="54" name="Logomark V2">
              <a:extLst>
                <a:ext uri="{FF2B5EF4-FFF2-40B4-BE49-F238E27FC236}">
                  <a16:creationId xmlns:a16="http://schemas.microsoft.com/office/drawing/2014/main" id="{C461C26B-1458-204F-BE5C-3AB328773B02}"/>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55" name="Nat HIV Cur logo type stacked">
              <a:extLst>
                <a:ext uri="{FF2B5EF4-FFF2-40B4-BE49-F238E27FC236}">
                  <a16:creationId xmlns:a16="http://schemas.microsoft.com/office/drawing/2014/main" id="{51D397EA-35B7-3441-A55C-06ED32AA7A92}"/>
                </a:ext>
              </a:extLst>
            </p:cNvPr>
            <p:cNvGrpSpPr>
              <a:grpSpLocks noChangeAspect="1"/>
            </p:cNvGrpSpPr>
            <p:nvPr/>
          </p:nvGrpSpPr>
          <p:grpSpPr bwMode="auto">
            <a:xfrm>
              <a:off x="1898650" y="3455065"/>
              <a:ext cx="3468688" cy="1036638"/>
              <a:chOff x="1196" y="1585"/>
              <a:chExt cx="2185" cy="653"/>
            </a:xfrm>
          </p:grpSpPr>
          <p:sp>
            <p:nvSpPr>
              <p:cNvPr id="56" name="Freeform 5">
                <a:extLst>
                  <a:ext uri="{FF2B5EF4-FFF2-40B4-BE49-F238E27FC236}">
                    <a16:creationId xmlns:a16="http://schemas.microsoft.com/office/drawing/2014/main" id="{4A59C6AF-A84B-234D-B668-6A55C53F2425}"/>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6">
                <a:extLst>
                  <a:ext uri="{FF2B5EF4-FFF2-40B4-BE49-F238E27FC236}">
                    <a16:creationId xmlns:a16="http://schemas.microsoft.com/office/drawing/2014/main" id="{9AAFF09C-53A7-E040-8D61-60CDC19732B7}"/>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7">
                <a:extLst>
                  <a:ext uri="{FF2B5EF4-FFF2-40B4-BE49-F238E27FC236}">
                    <a16:creationId xmlns:a16="http://schemas.microsoft.com/office/drawing/2014/main" id="{4D666CC3-245B-9B41-9FA0-31D76202512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8">
                <a:extLst>
                  <a:ext uri="{FF2B5EF4-FFF2-40B4-BE49-F238E27FC236}">
                    <a16:creationId xmlns:a16="http://schemas.microsoft.com/office/drawing/2014/main" id="{BEF789A9-FFBD-7E45-B2EF-E8616256CBC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9">
                <a:extLst>
                  <a:ext uri="{FF2B5EF4-FFF2-40B4-BE49-F238E27FC236}">
                    <a16:creationId xmlns:a16="http://schemas.microsoft.com/office/drawing/2014/main" id="{8E3837A3-FC59-9E47-8447-47DAFFFDB8B8}"/>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1" name="Freeform 10">
                <a:extLst>
                  <a:ext uri="{FF2B5EF4-FFF2-40B4-BE49-F238E27FC236}">
                    <a16:creationId xmlns:a16="http://schemas.microsoft.com/office/drawing/2014/main" id="{2577CF09-76A8-8E40-A352-482446F601BF}"/>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2" name="Freeform 11">
                <a:extLst>
                  <a:ext uri="{FF2B5EF4-FFF2-40B4-BE49-F238E27FC236}">
                    <a16:creationId xmlns:a16="http://schemas.microsoft.com/office/drawing/2014/main" id="{F03383E1-C861-B24E-A6CD-14C82258BFF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3" name="Freeform 12">
                <a:extLst>
                  <a:ext uri="{FF2B5EF4-FFF2-40B4-BE49-F238E27FC236}">
                    <a16:creationId xmlns:a16="http://schemas.microsoft.com/office/drawing/2014/main" id="{A73CCD6E-EFBC-DC4C-986E-78059667158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4" name="Freeform 13">
                <a:extLst>
                  <a:ext uri="{FF2B5EF4-FFF2-40B4-BE49-F238E27FC236}">
                    <a16:creationId xmlns:a16="http://schemas.microsoft.com/office/drawing/2014/main" id="{3418AF55-7EDF-F24C-BE52-B409F8A6B8F6}"/>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5" name="Freeform 14">
                <a:extLst>
                  <a:ext uri="{FF2B5EF4-FFF2-40B4-BE49-F238E27FC236}">
                    <a16:creationId xmlns:a16="http://schemas.microsoft.com/office/drawing/2014/main" id="{87790804-A0D0-164B-87AB-DC0652C0C2BF}"/>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6" name="Freeform 15">
                <a:extLst>
                  <a:ext uri="{FF2B5EF4-FFF2-40B4-BE49-F238E27FC236}">
                    <a16:creationId xmlns:a16="http://schemas.microsoft.com/office/drawing/2014/main" id="{06AB5723-92F3-DA40-BDE0-F09908F1898E}"/>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7" name="Freeform 16">
                <a:extLst>
                  <a:ext uri="{FF2B5EF4-FFF2-40B4-BE49-F238E27FC236}">
                    <a16:creationId xmlns:a16="http://schemas.microsoft.com/office/drawing/2014/main" id="{25FEB00F-A3CD-894A-BA1D-70DA7F66598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8" name="Freeform 17">
                <a:extLst>
                  <a:ext uri="{FF2B5EF4-FFF2-40B4-BE49-F238E27FC236}">
                    <a16:creationId xmlns:a16="http://schemas.microsoft.com/office/drawing/2014/main" id="{5F7402C8-594E-1548-BAE0-7D4603FA91EE}"/>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9" name="Freeform 18">
                <a:extLst>
                  <a:ext uri="{FF2B5EF4-FFF2-40B4-BE49-F238E27FC236}">
                    <a16:creationId xmlns:a16="http://schemas.microsoft.com/office/drawing/2014/main" id="{82F0F2A1-5C5C-D84E-B5C2-70E5BA1D3D73}"/>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0" name="Freeform 19">
                <a:extLst>
                  <a:ext uri="{FF2B5EF4-FFF2-40B4-BE49-F238E27FC236}">
                    <a16:creationId xmlns:a16="http://schemas.microsoft.com/office/drawing/2014/main" id="{6E2DD568-78A3-F940-8FD6-5990C7005AC9}"/>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1" name="Freeform 20">
                <a:extLst>
                  <a:ext uri="{FF2B5EF4-FFF2-40B4-BE49-F238E27FC236}">
                    <a16:creationId xmlns:a16="http://schemas.microsoft.com/office/drawing/2014/main" id="{A5C8CAAC-9DE7-7849-923A-9C2011237E9C}"/>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2" name="Freeform 21">
                <a:extLst>
                  <a:ext uri="{FF2B5EF4-FFF2-40B4-BE49-F238E27FC236}">
                    <a16:creationId xmlns:a16="http://schemas.microsoft.com/office/drawing/2014/main" id="{FF7CBDAF-9D87-EF4D-84C8-D431F56659F0}"/>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3" name="Freeform 22">
                <a:extLst>
                  <a:ext uri="{FF2B5EF4-FFF2-40B4-BE49-F238E27FC236}">
                    <a16:creationId xmlns:a16="http://schemas.microsoft.com/office/drawing/2014/main" id="{B6C49B7C-414B-8F41-BE88-E5603544033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4" name="Freeform 23">
                <a:extLst>
                  <a:ext uri="{FF2B5EF4-FFF2-40B4-BE49-F238E27FC236}">
                    <a16:creationId xmlns:a16="http://schemas.microsoft.com/office/drawing/2014/main" id="{C4643A58-C5D9-9040-86A2-6BAB2B217DB4}"/>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5" name="Freeform 24">
                <a:extLst>
                  <a:ext uri="{FF2B5EF4-FFF2-40B4-BE49-F238E27FC236}">
                    <a16:creationId xmlns:a16="http://schemas.microsoft.com/office/drawing/2014/main" id="{36AA4B85-D40D-6940-AB35-C63F27367226}"/>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76" name="Freeform 25">
                <a:extLst>
                  <a:ext uri="{FF2B5EF4-FFF2-40B4-BE49-F238E27FC236}">
                    <a16:creationId xmlns:a16="http://schemas.microsoft.com/office/drawing/2014/main" id="{579A644D-1D25-C746-BBA2-72FD6F12D30E}"/>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2110182743"/>
      </p:ext>
    </p:extLst>
  </p:cSld>
  <p:clrMapOvr>
    <a:masterClrMapping/>
  </p:clrMapOvr>
  <p:transition spd="slow"/>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_Acknowledge_HRSA">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35" name="Rectangle 34"/>
          <p:cNvSpPr/>
          <p:nvPr userDrawn="1"/>
        </p:nvSpPr>
        <p:spPr>
          <a:xfrm>
            <a:off x="295189" y="89397"/>
            <a:ext cx="8503918" cy="822624"/>
          </a:xfrm>
          <a:prstGeom prst="rect">
            <a:avLst/>
          </a:prstGeom>
        </p:spPr>
        <p:txBody>
          <a:bodyPr wrap="square" lIns="68580" anchor="ctr">
            <a:normAutofit/>
          </a:bodyPr>
          <a:lstStyle/>
          <a:p>
            <a:pPr defTabSz="342900">
              <a:spcAft>
                <a:spcPts val="0"/>
              </a:spcAft>
            </a:pPr>
            <a:r>
              <a:rPr lang="en-US" sz="2400" cap="none" baseline="0">
                <a:solidFill>
                  <a:schemeClr val="bg1"/>
                </a:solidFill>
                <a:latin typeface="Arial" pitchFamily="-108" charset="0"/>
                <a:ea typeface="ＭＳ Ｐゴシック" pitchFamily="-108" charset="-128"/>
                <a:cs typeface="ＭＳ Ｐゴシック" pitchFamily="-108" charset="-128"/>
              </a:rPr>
              <a:t>Acknowledgments</a:t>
            </a:r>
            <a:endParaRPr lang="en-US" sz="2400" cap="none" baseline="0" dirty="0">
              <a:solidFill>
                <a:schemeClr val="bg1"/>
              </a:solidFill>
              <a:latin typeface="Arial" pitchFamily="-108" charset="0"/>
              <a:ea typeface="ＭＳ Ｐゴシック" pitchFamily="-108" charset="-128"/>
              <a:cs typeface="ＭＳ Ｐゴシック" pitchFamily="-108" charset="-128"/>
            </a:endParaRPr>
          </a:p>
        </p:txBody>
      </p:sp>
      <p:sp>
        <p:nvSpPr>
          <p:cNvPr id="36" name="TextBox 35"/>
          <p:cNvSpPr txBox="1"/>
          <p:nvPr userDrawn="1"/>
        </p:nvSpPr>
        <p:spPr>
          <a:xfrm>
            <a:off x="462066" y="1206396"/>
            <a:ext cx="8221581" cy="2837893"/>
          </a:xfrm>
          <a:prstGeom prst="rect">
            <a:avLst/>
          </a:prstGeom>
          <a:noFill/>
        </p:spPr>
        <p:txBody>
          <a:bodyPr wrap="square" rtlCol="0">
            <a:spAutoFit/>
          </a:bodyPr>
          <a:lstStyle/>
          <a:p>
            <a:pPr>
              <a:lnSpc>
                <a:spcPts val="2400"/>
              </a:lnSpc>
            </a:pPr>
            <a:r>
              <a:rPr lang="en-US" sz="1800" dirty="0">
                <a:solidFill>
                  <a:schemeClr val="tx1"/>
                </a:solidFill>
                <a:latin typeface="Arial"/>
              </a:rPr>
              <a:t>The </a:t>
            </a:r>
            <a:r>
              <a:rPr lang="en-US" sz="1800" b="1" dirty="0">
                <a:solidFill>
                  <a:srgbClr val="222869"/>
                </a:solidFill>
                <a:latin typeface="Arial"/>
              </a:rPr>
              <a:t>National </a:t>
            </a:r>
            <a:r>
              <a:rPr lang="en-US" sz="1800" b="1" dirty="0">
                <a:solidFill>
                  <a:srgbClr val="C1171E"/>
                </a:solidFill>
                <a:latin typeface="Arial"/>
              </a:rPr>
              <a:t>HIV </a:t>
            </a:r>
            <a:r>
              <a:rPr lang="en-US" sz="1800" b="1" dirty="0">
                <a:solidFill>
                  <a:srgbClr val="222869"/>
                </a:solidFill>
                <a:latin typeface="Arial"/>
              </a:rPr>
              <a:t>Curriculum </a:t>
            </a:r>
            <a:r>
              <a:rPr lang="en-US" sz="1800" dirty="0">
                <a:solidFill>
                  <a:schemeClr val="tx1"/>
                </a:solidFill>
                <a:latin typeface="Arial"/>
              </a:rPr>
              <a:t>is supported by the Health Resources and Services Administration (HRSA) of the U.S. Department of Health and Human Services (HHS) as part of a financial assistance award totaling $1,332,044 with 0% financed with non-governmental sources. The contents are those of the author(s) and do not necessarily represent the official views of, nor an endorsement, by HRSA, HHS, or the U.S. Government. For more information, please visit </a:t>
            </a:r>
            <a:r>
              <a:rPr lang="en-US" sz="1800" dirty="0" err="1">
                <a:solidFill>
                  <a:schemeClr val="tx1"/>
                </a:solidFill>
                <a:latin typeface="Arial"/>
              </a:rPr>
              <a:t>HRSA.gov</a:t>
            </a:r>
            <a:r>
              <a:rPr lang="en-US" sz="1500" dirty="0">
                <a:solidFill>
                  <a:schemeClr val="tx1"/>
                </a:solidFill>
                <a:latin typeface="Arial"/>
              </a:rPr>
              <a:t>. </a:t>
            </a:r>
            <a:r>
              <a:rPr lang="en-US" sz="1800" dirty="0">
                <a:solidFill>
                  <a:schemeClr val="tx1"/>
                </a:solidFill>
                <a:latin typeface="Arial"/>
              </a:rPr>
              <a:t>This project is led by the University of Washington’s Infectious Diseases Education and Assessment (IDEA) Program</a:t>
            </a:r>
            <a:r>
              <a:rPr lang="en-US" sz="1800" i="0" dirty="0">
                <a:solidFill>
                  <a:schemeClr val="tx1"/>
                </a:solidFill>
                <a:latin typeface="Arial"/>
              </a:rPr>
              <a:t>.</a:t>
            </a:r>
          </a:p>
          <a:p>
            <a:pPr>
              <a:lnSpc>
                <a:spcPts val="2400"/>
              </a:lnSpc>
            </a:pPr>
            <a:endParaRPr lang="en-US" sz="1800" dirty="0">
              <a:solidFill>
                <a:schemeClr val="tx1"/>
              </a:solidFill>
              <a:latin typeface="Arial"/>
            </a:endParaRPr>
          </a:p>
        </p:txBody>
      </p:sp>
      <p:cxnSp>
        <p:nvCxnSpPr>
          <p:cNvPr id="32" name="Straight Connector 31">
            <a:extLst>
              <a:ext uri="{FF2B5EF4-FFF2-40B4-BE49-F238E27FC236}">
                <a16:creationId xmlns:a16="http://schemas.microsoft.com/office/drawing/2014/main" id="{BDC6986E-3A3F-0247-8FD0-66D5A81FDF2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92" name="Picture 91" descr="AETC_Program-color-outline-01.png">
            <a:extLst>
              <a:ext uri="{FF2B5EF4-FFF2-40B4-BE49-F238E27FC236}">
                <a16:creationId xmlns:a16="http://schemas.microsoft.com/office/drawing/2014/main" id="{FAA83704-F788-C14F-9614-086A9E4705F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827652" y="4058779"/>
            <a:ext cx="1672681" cy="548640"/>
          </a:xfrm>
          <a:prstGeom prst="rect">
            <a:avLst/>
          </a:prstGeom>
        </p:spPr>
      </p:pic>
      <p:grpSp>
        <p:nvGrpSpPr>
          <p:cNvPr id="94" name="Logo Stacked V2">
            <a:extLst>
              <a:ext uri="{FF2B5EF4-FFF2-40B4-BE49-F238E27FC236}">
                <a16:creationId xmlns:a16="http://schemas.microsoft.com/office/drawing/2014/main" id="{8C96646A-1AB6-9D43-BE3C-078E71EFDD7D}"/>
              </a:ext>
            </a:extLst>
          </p:cNvPr>
          <p:cNvGrpSpPr>
            <a:grpSpLocks noChangeAspect="1"/>
          </p:cNvGrpSpPr>
          <p:nvPr userDrawn="1"/>
        </p:nvGrpSpPr>
        <p:grpSpPr>
          <a:xfrm>
            <a:off x="3528189" y="4069043"/>
            <a:ext cx="2105418" cy="493776"/>
            <a:chOff x="680865" y="3439338"/>
            <a:chExt cx="4686473" cy="1068091"/>
          </a:xfrm>
        </p:grpSpPr>
        <p:pic>
          <p:nvPicPr>
            <p:cNvPr id="95" name="Logomark V2">
              <a:extLst>
                <a:ext uri="{FF2B5EF4-FFF2-40B4-BE49-F238E27FC236}">
                  <a16:creationId xmlns:a16="http://schemas.microsoft.com/office/drawing/2014/main" id="{D4336D0C-7EE3-9E49-9E18-43F732C60207}"/>
                </a:ext>
              </a:extLst>
            </p:cNvPr>
            <p:cNvPicPr>
              <a:picLocks noChangeAspect="1"/>
            </p:cNvPicPr>
            <p:nvPr/>
          </p:nvPicPr>
          <p:blipFill>
            <a:blip r:embed="rId4"/>
            <a:stretch>
              <a:fillRect/>
            </a:stretch>
          </p:blipFill>
          <p:spPr>
            <a:xfrm>
              <a:off x="680865" y="3439338"/>
              <a:ext cx="1088136" cy="1068091"/>
            </a:xfrm>
            <a:prstGeom prst="rect">
              <a:avLst/>
            </a:prstGeom>
          </p:spPr>
        </p:pic>
        <p:grpSp>
          <p:nvGrpSpPr>
            <p:cNvPr id="96" name="Nat HIV Cur logo type stacked">
              <a:extLst>
                <a:ext uri="{FF2B5EF4-FFF2-40B4-BE49-F238E27FC236}">
                  <a16:creationId xmlns:a16="http://schemas.microsoft.com/office/drawing/2014/main" id="{09074128-A129-0F47-9E86-37B8978BADA6}"/>
                </a:ext>
              </a:extLst>
            </p:cNvPr>
            <p:cNvGrpSpPr>
              <a:grpSpLocks noChangeAspect="1"/>
            </p:cNvGrpSpPr>
            <p:nvPr/>
          </p:nvGrpSpPr>
          <p:grpSpPr bwMode="auto">
            <a:xfrm>
              <a:off x="1898650" y="3455065"/>
              <a:ext cx="3468688" cy="1036638"/>
              <a:chOff x="1196" y="1585"/>
              <a:chExt cx="2185" cy="653"/>
            </a:xfrm>
          </p:grpSpPr>
          <p:sp>
            <p:nvSpPr>
              <p:cNvPr id="97" name="Freeform 5">
                <a:extLst>
                  <a:ext uri="{FF2B5EF4-FFF2-40B4-BE49-F238E27FC236}">
                    <a16:creationId xmlns:a16="http://schemas.microsoft.com/office/drawing/2014/main" id="{F4267FAD-9949-CE4F-9C49-5084029AC6BE}"/>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8" name="Freeform 6">
                <a:extLst>
                  <a:ext uri="{FF2B5EF4-FFF2-40B4-BE49-F238E27FC236}">
                    <a16:creationId xmlns:a16="http://schemas.microsoft.com/office/drawing/2014/main" id="{BE677EC1-66CE-1C49-B21A-0D58F54DD54C}"/>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99" name="Freeform 7">
                <a:extLst>
                  <a:ext uri="{FF2B5EF4-FFF2-40B4-BE49-F238E27FC236}">
                    <a16:creationId xmlns:a16="http://schemas.microsoft.com/office/drawing/2014/main" id="{9B082CF2-F159-C640-A339-F4680096800C}"/>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0" name="Freeform 8">
                <a:extLst>
                  <a:ext uri="{FF2B5EF4-FFF2-40B4-BE49-F238E27FC236}">
                    <a16:creationId xmlns:a16="http://schemas.microsoft.com/office/drawing/2014/main" id="{8F103939-D002-A245-84AA-B4DA8A1D7BA4}"/>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1" name="Freeform 9">
                <a:extLst>
                  <a:ext uri="{FF2B5EF4-FFF2-40B4-BE49-F238E27FC236}">
                    <a16:creationId xmlns:a16="http://schemas.microsoft.com/office/drawing/2014/main" id="{3AD48E4C-DDB5-AD4C-BD83-2044D480A44A}"/>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2" name="Freeform 10">
                <a:extLst>
                  <a:ext uri="{FF2B5EF4-FFF2-40B4-BE49-F238E27FC236}">
                    <a16:creationId xmlns:a16="http://schemas.microsoft.com/office/drawing/2014/main" id="{981CEB90-24E7-854B-98D5-FFACDD991E77}"/>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3" name="Freeform 11">
                <a:extLst>
                  <a:ext uri="{FF2B5EF4-FFF2-40B4-BE49-F238E27FC236}">
                    <a16:creationId xmlns:a16="http://schemas.microsoft.com/office/drawing/2014/main" id="{86E828CF-7F26-8D4E-8608-E7A54418450A}"/>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4" name="Freeform 12">
                <a:extLst>
                  <a:ext uri="{FF2B5EF4-FFF2-40B4-BE49-F238E27FC236}">
                    <a16:creationId xmlns:a16="http://schemas.microsoft.com/office/drawing/2014/main" id="{CF1D4AB7-ADBF-434E-BDB5-623306BE5BE8}"/>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5" name="Freeform 13">
                <a:extLst>
                  <a:ext uri="{FF2B5EF4-FFF2-40B4-BE49-F238E27FC236}">
                    <a16:creationId xmlns:a16="http://schemas.microsoft.com/office/drawing/2014/main" id="{3F71DA38-5718-A64F-B21D-48103E122D64}"/>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6" name="Freeform 14">
                <a:extLst>
                  <a:ext uri="{FF2B5EF4-FFF2-40B4-BE49-F238E27FC236}">
                    <a16:creationId xmlns:a16="http://schemas.microsoft.com/office/drawing/2014/main" id="{F2597063-7267-B04B-B38E-81489A6CDF87}"/>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7" name="Freeform 15">
                <a:extLst>
                  <a:ext uri="{FF2B5EF4-FFF2-40B4-BE49-F238E27FC236}">
                    <a16:creationId xmlns:a16="http://schemas.microsoft.com/office/drawing/2014/main" id="{3FE856D3-EA32-394C-AA44-338B2E27211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8" name="Freeform 16">
                <a:extLst>
                  <a:ext uri="{FF2B5EF4-FFF2-40B4-BE49-F238E27FC236}">
                    <a16:creationId xmlns:a16="http://schemas.microsoft.com/office/drawing/2014/main" id="{0ECFCD0F-1337-954D-B07F-BC96AF0B1999}"/>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09" name="Freeform 17">
                <a:extLst>
                  <a:ext uri="{FF2B5EF4-FFF2-40B4-BE49-F238E27FC236}">
                    <a16:creationId xmlns:a16="http://schemas.microsoft.com/office/drawing/2014/main" id="{B8C7ACF4-9465-9149-914E-2F15D6006473}"/>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0" name="Freeform 18">
                <a:extLst>
                  <a:ext uri="{FF2B5EF4-FFF2-40B4-BE49-F238E27FC236}">
                    <a16:creationId xmlns:a16="http://schemas.microsoft.com/office/drawing/2014/main" id="{E1D88046-D170-5944-9A3D-D4DCB29134A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1" name="Freeform 19">
                <a:extLst>
                  <a:ext uri="{FF2B5EF4-FFF2-40B4-BE49-F238E27FC236}">
                    <a16:creationId xmlns:a16="http://schemas.microsoft.com/office/drawing/2014/main" id="{C36507B0-D640-B84B-B416-BE888E381562}"/>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2" name="Freeform 20">
                <a:extLst>
                  <a:ext uri="{FF2B5EF4-FFF2-40B4-BE49-F238E27FC236}">
                    <a16:creationId xmlns:a16="http://schemas.microsoft.com/office/drawing/2014/main" id="{DCDA74F3-181A-864F-AC96-07DF4600C4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3" name="Freeform 21">
                <a:extLst>
                  <a:ext uri="{FF2B5EF4-FFF2-40B4-BE49-F238E27FC236}">
                    <a16:creationId xmlns:a16="http://schemas.microsoft.com/office/drawing/2014/main" id="{5676E55D-64DB-624E-829D-87D51D6782A7}"/>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4" name="Freeform 22">
                <a:extLst>
                  <a:ext uri="{FF2B5EF4-FFF2-40B4-BE49-F238E27FC236}">
                    <a16:creationId xmlns:a16="http://schemas.microsoft.com/office/drawing/2014/main" id="{F5ED151E-8302-F440-9A4D-3C76DE43B78A}"/>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5" name="Freeform 23">
                <a:extLst>
                  <a:ext uri="{FF2B5EF4-FFF2-40B4-BE49-F238E27FC236}">
                    <a16:creationId xmlns:a16="http://schemas.microsoft.com/office/drawing/2014/main" id="{BD72C76F-69C9-F943-9DC7-B1E8EDAE7E8C}"/>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6" name="Freeform 24">
                <a:extLst>
                  <a:ext uri="{FF2B5EF4-FFF2-40B4-BE49-F238E27FC236}">
                    <a16:creationId xmlns:a16="http://schemas.microsoft.com/office/drawing/2014/main" id="{A2397D23-186E-0943-918E-35CC87306E0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sp>
            <p:nvSpPr>
              <p:cNvPr id="117" name="Freeform 25">
                <a:extLst>
                  <a:ext uri="{FF2B5EF4-FFF2-40B4-BE49-F238E27FC236}">
                    <a16:creationId xmlns:a16="http://schemas.microsoft.com/office/drawing/2014/main" id="{7547FEE8-47BF-FD41-8919-A145C2A7CBDB}"/>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800"/>
              </a:p>
            </p:txBody>
          </p:sp>
        </p:grpSp>
      </p:grpSp>
      <p:pic>
        <p:nvPicPr>
          <p:cNvPr id="41" name="Picture 40">
            <a:extLst>
              <a:ext uri="{FF2B5EF4-FFF2-40B4-BE49-F238E27FC236}">
                <a16:creationId xmlns:a16="http://schemas.microsoft.com/office/drawing/2014/main" id="{EA8BA448-6524-C843-8240-CCF952044068}"/>
              </a:ext>
            </a:extLst>
          </p:cNvPr>
          <p:cNvPicPr>
            <a:picLocks noChangeAspect="1"/>
          </p:cNvPicPr>
          <p:nvPr userDrawn="1"/>
        </p:nvPicPr>
        <p:blipFill>
          <a:blip r:embed="rId5"/>
          <a:stretch>
            <a:fillRect/>
          </a:stretch>
        </p:blipFill>
        <p:spPr>
          <a:xfrm>
            <a:off x="6554364" y="4044226"/>
            <a:ext cx="2099685" cy="548640"/>
          </a:xfrm>
          <a:prstGeom prst="rect">
            <a:avLst/>
          </a:prstGeom>
        </p:spPr>
      </p:pic>
    </p:spTree>
    <p:extLst>
      <p:ext uri="{BB962C8B-B14F-4D97-AF65-F5344CB8AC3E}">
        <p14:creationId xmlns:p14="http://schemas.microsoft.com/office/powerpoint/2010/main" val="391177329"/>
      </p:ext>
    </p:extLst>
  </p:cSld>
  <p:clrMapOvr>
    <a:masterClrMapping/>
  </p:clrMapOvr>
  <p:transition spd="slow"/>
  <p:extLst>
    <p:ext uri="{DCECCB84-F9BA-43D5-87BE-67443E8EF086}">
      <p15:sldGuideLst xmlns:p15="http://schemas.microsoft.com/office/powerpoint/2012/main">
        <p15:guide id="1" orient="horz" pos="1620">
          <p15:clr>
            <a:srgbClr val="FBAE40"/>
          </p15:clr>
        </p15:guide>
        <p15:guide id="2" pos="2880">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vider Whit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7496"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7496" y="-1"/>
            <a:ext cx="9162289" cy="1374344"/>
          </a:xfrm>
          <a:prstGeom prst="rect">
            <a:avLst/>
          </a:prstGeom>
        </p:spPr>
      </p:pic>
      <p:cxnSp>
        <p:nvCxnSpPr>
          <p:cNvPr id="9" name="Straight Connector 8"/>
          <p:cNvCxnSpPr/>
          <p:nvPr/>
        </p:nvCxnSpPr>
        <p:spPr>
          <a:xfrm>
            <a:off x="-9345" y="137581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p:nvCxnSpPr>
        <p:spPr>
          <a:xfrm>
            <a:off x="-9345" y="3778214"/>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1" name="Picture 10" descr="NatHIVcurriculum_logo_white_thik.png">
            <a:extLst>
              <a:ext uri="{FF2B5EF4-FFF2-40B4-BE49-F238E27FC236}">
                <a16:creationId xmlns:a16="http://schemas.microsoft.com/office/drawing/2014/main" id="{AB8A0B6B-B538-9F4F-9B5E-6F68F44C4DF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11E5BFF4-B9AA-1C49-924A-3D81579F6BCD}"/>
              </a:ext>
            </a:extLst>
          </p:cNvPr>
          <p:cNvSpPr>
            <a:spLocks noGrp="1"/>
          </p:cNvSpPr>
          <p:nvPr>
            <p:ph type="title" hasCustomPrompt="1"/>
          </p:nvPr>
        </p:nvSpPr>
        <p:spPr>
          <a:xfrm>
            <a:off x="452333" y="2141759"/>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096339042"/>
      </p:ext>
    </p:extLst>
  </p:cSld>
  <p:clrMapOvr>
    <a:masterClrMapping/>
  </p:clrMapOvr>
  <p:transition spd="slow"/>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53144" cy="1372972"/>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53144" cy="1372972"/>
          </a:xfrm>
          <a:prstGeom prst="rect">
            <a:avLst/>
          </a:prstGeom>
        </p:spPr>
      </p:pic>
      <p:cxnSp>
        <p:nvCxnSpPr>
          <p:cNvPr id="14" name="Straight Connector 13"/>
          <p:cNvCxnSpPr/>
          <p:nvPr/>
        </p:nvCxnSpPr>
        <p:spPr>
          <a:xfrm>
            <a:off x="-5643" y="1375816"/>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cxnSp>
        <p:nvCxnSpPr>
          <p:cNvPr id="15" name="Straight Connector 14"/>
          <p:cNvCxnSpPr/>
          <p:nvPr/>
        </p:nvCxnSpPr>
        <p:spPr>
          <a:xfrm>
            <a:off x="-5643" y="3778231"/>
            <a:ext cx="9153144"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pic>
        <p:nvPicPr>
          <p:cNvPr id="10" name="Picture 9" descr="NatHIVcurriculum_logo_white_thik.png">
            <a:extLst>
              <a:ext uri="{FF2B5EF4-FFF2-40B4-BE49-F238E27FC236}">
                <a16:creationId xmlns:a16="http://schemas.microsoft.com/office/drawing/2014/main" id="{3E581CB9-9A7F-9C49-B30C-B8C41541F50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1" name="Title 4">
            <a:extLst>
              <a:ext uri="{FF2B5EF4-FFF2-40B4-BE49-F238E27FC236}">
                <a16:creationId xmlns:a16="http://schemas.microsoft.com/office/drawing/2014/main" id="{0337FAAB-7324-A445-8B9B-43EB1A6CE6DE}"/>
              </a:ext>
            </a:extLst>
          </p:cNvPr>
          <p:cNvSpPr txBox="1">
            <a:spLocks/>
          </p:cNvSpPr>
          <p:nvPr userDrawn="1"/>
        </p:nvSpPr>
        <p:spPr>
          <a:xfrm>
            <a:off x="1" y="2077916"/>
            <a:ext cx="9143999" cy="971550"/>
          </a:xfrm>
          <a:prstGeom prst="rect">
            <a:avLst/>
          </a:prstGeom>
          <a:solidFill>
            <a:srgbClr val="0070C0">
              <a:alpha val="15000"/>
            </a:srgbClr>
          </a:solidFill>
        </p:spPr>
        <p:txBody>
          <a:bodyPr tIns="0" anchor="ctr">
            <a:normAutofit/>
          </a:bodyPr>
          <a:lstStyle/>
          <a:p>
            <a:pPr marL="0" marR="0" lvl="0" indent="0" algn="ctr" defTabSz="685800" rtl="0" eaLnBrk="1" fontAlgn="auto" latinLnBrk="0" hangingPunct="1">
              <a:lnSpc>
                <a:spcPts val="2800"/>
              </a:lnSpc>
              <a:spcBef>
                <a:spcPct val="0"/>
              </a:spcBef>
              <a:spcAft>
                <a:spcPts val="0"/>
              </a:spcAft>
              <a:buClrTx/>
              <a:buSzTx/>
              <a:buFontTx/>
              <a:buNone/>
              <a:tabLst/>
              <a:defRPr/>
            </a:pPr>
            <a:endParaRPr kumimoji="0" lang="en-US" sz="2400" b="0" i="0" u="none" strike="noStrike" kern="1200" cap="none" spc="0" normalizeH="0" baseline="0" noProof="0" dirty="0">
              <a:ln>
                <a:noFill/>
              </a:ln>
              <a:solidFill>
                <a:schemeClr val="tx2"/>
              </a:solidFill>
              <a:effectLst/>
              <a:uLnTx/>
              <a:uFillTx/>
              <a:latin typeface="+mj-lt"/>
              <a:ea typeface="+mj-ea"/>
              <a:cs typeface="+mj-cs"/>
            </a:endParaRPr>
          </a:p>
        </p:txBody>
      </p:sp>
      <p:sp>
        <p:nvSpPr>
          <p:cNvPr id="13" name="Title 1">
            <a:extLst>
              <a:ext uri="{FF2B5EF4-FFF2-40B4-BE49-F238E27FC236}">
                <a16:creationId xmlns:a16="http://schemas.microsoft.com/office/drawing/2014/main" id="{A7E5160C-85AC-7248-84C1-AB4B33AAEE8B}"/>
              </a:ext>
            </a:extLst>
          </p:cNvPr>
          <p:cNvSpPr>
            <a:spLocks noGrp="1"/>
          </p:cNvSpPr>
          <p:nvPr>
            <p:ph type="title" hasCustomPrompt="1"/>
          </p:nvPr>
        </p:nvSpPr>
        <p:spPr>
          <a:xfrm>
            <a:off x="459306" y="2078649"/>
            <a:ext cx="8229568" cy="956120"/>
          </a:xfrm>
          <a:prstGeom prst="rect">
            <a:avLst/>
          </a:prstGeom>
        </p:spPr>
        <p:txBody>
          <a:bodyPr tIns="0" anchor="ctr">
            <a:normAutofit/>
          </a:bodyPr>
          <a:lstStyle>
            <a:lvl1pPr algn="ctr">
              <a:lnSpc>
                <a:spcPts val="3000"/>
              </a:lnSpc>
              <a:defRPr sz="2400" b="1" cap="none">
                <a:solidFill>
                  <a:schemeClr val="tx2"/>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4290517799"/>
      </p:ext>
    </p:extLst>
  </p:cSld>
  <p:clrMapOvr>
    <a:masterClrMapping/>
  </p:clrMapOvr>
  <p:transition spd="slow"/>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vider_Thick_Blue">
    <p:spTree>
      <p:nvGrpSpPr>
        <p:cNvPr id="1" name=""/>
        <p:cNvGrpSpPr/>
        <p:nvPr/>
      </p:nvGrpSpPr>
      <p:grpSpPr>
        <a:xfrm>
          <a:off x="0" y="0"/>
          <a:ext cx="0" cy="0"/>
          <a:chOff x="0" y="0"/>
          <a:chExt cx="0" cy="0"/>
        </a:xfrm>
      </p:grpSpPr>
      <p:pic>
        <p:nvPicPr>
          <p:cNvPr id="7" name="Picture 6"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flipH="1">
            <a:off x="-1" y="3771899"/>
            <a:ext cx="9162289" cy="1374344"/>
          </a:xfrm>
          <a:prstGeom prst="rect">
            <a:avLst/>
          </a:prstGeom>
        </p:spPr>
      </p:pic>
      <p:pic>
        <p:nvPicPr>
          <p:cNvPr id="8" name="Picture 7" descr="background.jpg"/>
          <p:cNvPicPr>
            <a:picLocks noChangeAspect="1"/>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1"/>
            <a:ext cx="9162289" cy="1374344"/>
          </a:xfrm>
          <a:prstGeom prst="rect">
            <a:avLst/>
          </a:prstGeom>
        </p:spPr>
      </p:pic>
      <p:sp>
        <p:nvSpPr>
          <p:cNvPr id="10" name="Rectangle 9"/>
          <p:cNvSpPr/>
          <p:nvPr userDrawn="1"/>
        </p:nvSpPr>
        <p:spPr>
          <a:xfrm>
            <a:off x="-876" y="1371601"/>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sp>
        <p:nvSpPr>
          <p:cNvPr id="11" name="Rectangle 10"/>
          <p:cNvSpPr/>
          <p:nvPr userDrawn="1"/>
        </p:nvSpPr>
        <p:spPr>
          <a:xfrm>
            <a:off x="-876" y="3499324"/>
            <a:ext cx="9162288" cy="278891"/>
          </a:xfrm>
          <a:prstGeom prst="rect">
            <a:avLst/>
          </a:prstGeom>
          <a:solidFill>
            <a:srgbClr val="00B0F0"/>
          </a:solidFill>
          <a:ln w="6350">
            <a:noFill/>
          </a:ln>
          <a:effectLst/>
        </p:spPr>
        <p:style>
          <a:lnRef idx="1">
            <a:schemeClr val="accent1"/>
          </a:lnRef>
          <a:fillRef idx="3">
            <a:schemeClr val="accent1"/>
          </a:fillRef>
          <a:effectRef idx="2">
            <a:schemeClr val="accent1"/>
          </a:effectRef>
          <a:fontRef idx="minor">
            <a:schemeClr val="lt1"/>
          </a:fontRef>
        </p:style>
        <p:txBody>
          <a:bodyPr lIns="205740" rtlCol="0" anchor="ctr"/>
          <a:lstStyle/>
          <a:p>
            <a:endParaRPr lang="en-US" sz="1050" dirty="0">
              <a:solidFill>
                <a:schemeClr val="bg1"/>
              </a:solidFill>
            </a:endParaRPr>
          </a:p>
        </p:txBody>
      </p:sp>
      <p:pic>
        <p:nvPicPr>
          <p:cNvPr id="9" name="Picture 8" descr="NatHIVcurriculum_logo_white_thik.png">
            <a:extLst>
              <a:ext uri="{FF2B5EF4-FFF2-40B4-BE49-F238E27FC236}">
                <a16:creationId xmlns:a16="http://schemas.microsoft.com/office/drawing/2014/main" id="{0FB6F301-DD77-994D-B54D-D52912FE0A5A}"/>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7704284" y="4634507"/>
            <a:ext cx="1414549" cy="459025"/>
          </a:xfrm>
          <a:prstGeom prst="rect">
            <a:avLst/>
          </a:prstGeom>
        </p:spPr>
      </p:pic>
      <p:sp>
        <p:nvSpPr>
          <p:cNvPr id="12" name="Title 1">
            <a:extLst>
              <a:ext uri="{FF2B5EF4-FFF2-40B4-BE49-F238E27FC236}">
                <a16:creationId xmlns:a16="http://schemas.microsoft.com/office/drawing/2014/main" id="{D924EF78-34F7-6D46-B816-91F0D3BB5989}"/>
              </a:ext>
            </a:extLst>
          </p:cNvPr>
          <p:cNvSpPr>
            <a:spLocks noGrp="1"/>
          </p:cNvSpPr>
          <p:nvPr>
            <p:ph type="title" hasCustomPrompt="1"/>
          </p:nvPr>
        </p:nvSpPr>
        <p:spPr>
          <a:xfrm>
            <a:off x="452333" y="2146855"/>
            <a:ext cx="8223499" cy="853250"/>
          </a:xfrm>
          <a:prstGeom prst="rect">
            <a:avLst/>
          </a:prstGeom>
        </p:spPr>
        <p:txBody>
          <a:bodyPr lIns="91440" tIns="45720" rIns="91440" bIns="45720" anchor="ctr">
            <a:normAutofit/>
          </a:bodyPr>
          <a:lstStyle>
            <a:lvl1pPr algn="ctr">
              <a:defRPr sz="2400" b="1" cap="none">
                <a:solidFill>
                  <a:srgbClr val="003A78"/>
                </a:solidFill>
                <a:latin typeface="Arial" panose="020B0604020202020204" pitchFamily="34" charset="0"/>
                <a:cs typeface="Arial" panose="020B0604020202020204" pitchFamily="34" charset="0"/>
              </a:defRPr>
            </a:lvl1pPr>
          </a:lstStyle>
          <a:p>
            <a:r>
              <a:rPr lang="en-US" dirty="0"/>
              <a:t>Click To Edit Section Title</a:t>
            </a:r>
          </a:p>
        </p:txBody>
      </p:sp>
    </p:spTree>
    <p:extLst>
      <p:ext uri="{BB962C8B-B14F-4D97-AF65-F5344CB8AC3E}">
        <p14:creationId xmlns:p14="http://schemas.microsoft.com/office/powerpoint/2010/main" val="1912448085"/>
      </p:ext>
    </p:extLst>
  </p:cSld>
  <p:clrMapOvr>
    <a:masterClrMapping/>
  </p:clrMapOvr>
  <p:transition spd="slow"/>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Figures_Images">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3A162183-E1A8-A14F-931A-7A8769D9E144}"/>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Figures_Image_Credi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Graph/Table/Image: click to add title</a:t>
            </a:r>
          </a:p>
        </p:txBody>
      </p:sp>
      <p:sp>
        <p:nvSpPr>
          <p:cNvPr id="36"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600" b="0" baseline="0">
                <a:solidFill>
                  <a:srgbClr val="285078"/>
                </a:solidFill>
                <a:latin typeface="Arial"/>
                <a:cs typeface="Arial"/>
              </a:defRPr>
            </a:lvl1pPr>
          </a:lstStyle>
          <a:p>
            <a:pPr lvl="0"/>
            <a:r>
              <a:rPr lang="en-US" dirty="0"/>
              <a:t>Click to Add Source</a:t>
            </a:r>
          </a:p>
        </p:txBody>
      </p:sp>
      <p:grpSp>
        <p:nvGrpSpPr>
          <p:cNvPr id="37" name="Logo Stacked V2">
            <a:extLst>
              <a:ext uri="{FF2B5EF4-FFF2-40B4-BE49-F238E27FC236}">
                <a16:creationId xmlns:a16="http://schemas.microsoft.com/office/drawing/2014/main" id="{686D5332-AA29-044B-9960-B6171A412274}"/>
              </a:ext>
            </a:extLst>
          </p:cNvPr>
          <p:cNvGrpSpPr>
            <a:grpSpLocks noChangeAspect="1"/>
          </p:cNvGrpSpPr>
          <p:nvPr userDrawn="1"/>
        </p:nvGrpSpPr>
        <p:grpSpPr>
          <a:xfrm>
            <a:off x="8071600" y="4860986"/>
            <a:ext cx="993262" cy="226314"/>
            <a:chOff x="680865" y="3439338"/>
            <a:chExt cx="4686473" cy="1068091"/>
          </a:xfrm>
        </p:grpSpPr>
        <p:pic>
          <p:nvPicPr>
            <p:cNvPr id="38" name="Logomark V2">
              <a:extLst>
                <a:ext uri="{FF2B5EF4-FFF2-40B4-BE49-F238E27FC236}">
                  <a16:creationId xmlns:a16="http://schemas.microsoft.com/office/drawing/2014/main" id="{6D6A2B6C-4377-C84F-9178-045F03E6F6B1}"/>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9" name="Nat HIV Cur logo type stacked">
              <a:extLst>
                <a:ext uri="{FF2B5EF4-FFF2-40B4-BE49-F238E27FC236}">
                  <a16:creationId xmlns:a16="http://schemas.microsoft.com/office/drawing/2014/main" id="{BD1553D5-573C-4C4F-AC57-EE394EF20746}"/>
                </a:ext>
              </a:extLst>
            </p:cNvPr>
            <p:cNvGrpSpPr>
              <a:grpSpLocks noChangeAspect="1"/>
            </p:cNvGrpSpPr>
            <p:nvPr/>
          </p:nvGrpSpPr>
          <p:grpSpPr bwMode="auto">
            <a:xfrm>
              <a:off x="1898650" y="3455065"/>
              <a:ext cx="3468688" cy="1036638"/>
              <a:chOff x="1196" y="1585"/>
              <a:chExt cx="2185" cy="653"/>
            </a:xfrm>
          </p:grpSpPr>
          <p:sp>
            <p:nvSpPr>
              <p:cNvPr id="40" name="Freeform 5">
                <a:extLst>
                  <a:ext uri="{FF2B5EF4-FFF2-40B4-BE49-F238E27FC236}">
                    <a16:creationId xmlns:a16="http://schemas.microsoft.com/office/drawing/2014/main" id="{6ADAB486-C50C-F34C-AE5C-4F5C76D746EC}"/>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6">
                <a:extLst>
                  <a:ext uri="{FF2B5EF4-FFF2-40B4-BE49-F238E27FC236}">
                    <a16:creationId xmlns:a16="http://schemas.microsoft.com/office/drawing/2014/main" id="{1FB03474-E41E-B049-B9E4-743D2A519D5F}"/>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7">
                <a:extLst>
                  <a:ext uri="{FF2B5EF4-FFF2-40B4-BE49-F238E27FC236}">
                    <a16:creationId xmlns:a16="http://schemas.microsoft.com/office/drawing/2014/main" id="{4343B7F2-645A-B04B-B345-9FFC5FC4DF50}"/>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8">
                <a:extLst>
                  <a:ext uri="{FF2B5EF4-FFF2-40B4-BE49-F238E27FC236}">
                    <a16:creationId xmlns:a16="http://schemas.microsoft.com/office/drawing/2014/main" id="{2D0C41A7-8132-F446-9C68-5CD380F6CF0B}"/>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9">
                <a:extLst>
                  <a:ext uri="{FF2B5EF4-FFF2-40B4-BE49-F238E27FC236}">
                    <a16:creationId xmlns:a16="http://schemas.microsoft.com/office/drawing/2014/main" id="{035F371C-6132-C741-B2A5-12E46966AB9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0">
                <a:extLst>
                  <a:ext uri="{FF2B5EF4-FFF2-40B4-BE49-F238E27FC236}">
                    <a16:creationId xmlns:a16="http://schemas.microsoft.com/office/drawing/2014/main" id="{E298A9BE-D0AD-784A-8382-AC7C9AC3ACC5}"/>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1">
                <a:extLst>
                  <a:ext uri="{FF2B5EF4-FFF2-40B4-BE49-F238E27FC236}">
                    <a16:creationId xmlns:a16="http://schemas.microsoft.com/office/drawing/2014/main" id="{18676216-C374-8547-98FD-BA2E00E0BBEF}"/>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2">
                <a:extLst>
                  <a:ext uri="{FF2B5EF4-FFF2-40B4-BE49-F238E27FC236}">
                    <a16:creationId xmlns:a16="http://schemas.microsoft.com/office/drawing/2014/main" id="{30EFED6D-48F8-F243-8B06-3064A0BCD1CA}"/>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3">
                <a:extLst>
                  <a:ext uri="{FF2B5EF4-FFF2-40B4-BE49-F238E27FC236}">
                    <a16:creationId xmlns:a16="http://schemas.microsoft.com/office/drawing/2014/main" id="{871F0739-115E-164B-8882-67AEDA775185}"/>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4">
                <a:extLst>
                  <a:ext uri="{FF2B5EF4-FFF2-40B4-BE49-F238E27FC236}">
                    <a16:creationId xmlns:a16="http://schemas.microsoft.com/office/drawing/2014/main" id="{EDAD41FE-6A85-AA46-B527-05B49C0C402E}"/>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5">
                <a:extLst>
                  <a:ext uri="{FF2B5EF4-FFF2-40B4-BE49-F238E27FC236}">
                    <a16:creationId xmlns:a16="http://schemas.microsoft.com/office/drawing/2014/main" id="{C191F102-581A-D14E-8475-D43A2D8F11D3}"/>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6">
                <a:extLst>
                  <a:ext uri="{FF2B5EF4-FFF2-40B4-BE49-F238E27FC236}">
                    <a16:creationId xmlns:a16="http://schemas.microsoft.com/office/drawing/2014/main" id="{E74E292D-17BD-BB40-A9A5-1C1591A97D53}"/>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7">
                <a:extLst>
                  <a:ext uri="{FF2B5EF4-FFF2-40B4-BE49-F238E27FC236}">
                    <a16:creationId xmlns:a16="http://schemas.microsoft.com/office/drawing/2014/main" id="{E0642006-4B07-3D49-BDD7-47DBCF5B9DA9}"/>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18">
                <a:extLst>
                  <a:ext uri="{FF2B5EF4-FFF2-40B4-BE49-F238E27FC236}">
                    <a16:creationId xmlns:a16="http://schemas.microsoft.com/office/drawing/2014/main" id="{536270EF-4329-CB41-B422-F34FBA534714}"/>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19">
                <a:extLst>
                  <a:ext uri="{FF2B5EF4-FFF2-40B4-BE49-F238E27FC236}">
                    <a16:creationId xmlns:a16="http://schemas.microsoft.com/office/drawing/2014/main" id="{96B3CE78-EC81-D64E-A813-5AAEEB3C4316}"/>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0">
                <a:extLst>
                  <a:ext uri="{FF2B5EF4-FFF2-40B4-BE49-F238E27FC236}">
                    <a16:creationId xmlns:a16="http://schemas.microsoft.com/office/drawing/2014/main" id="{7ADAC04D-E6B1-0642-BFB5-A678C3433274}"/>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1">
                <a:extLst>
                  <a:ext uri="{FF2B5EF4-FFF2-40B4-BE49-F238E27FC236}">
                    <a16:creationId xmlns:a16="http://schemas.microsoft.com/office/drawing/2014/main" id="{160CD0B4-81EC-0A4D-B81D-3CD07C0C67C4}"/>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2">
                <a:extLst>
                  <a:ext uri="{FF2B5EF4-FFF2-40B4-BE49-F238E27FC236}">
                    <a16:creationId xmlns:a16="http://schemas.microsoft.com/office/drawing/2014/main" id="{84688850-588A-9E46-A2B5-34B7DB232D38}"/>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3">
                <a:extLst>
                  <a:ext uri="{FF2B5EF4-FFF2-40B4-BE49-F238E27FC236}">
                    <a16:creationId xmlns:a16="http://schemas.microsoft.com/office/drawing/2014/main" id="{F47565D9-E9FE-FF45-961D-2C3FA4861590}"/>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9" name="Freeform 24">
                <a:extLst>
                  <a:ext uri="{FF2B5EF4-FFF2-40B4-BE49-F238E27FC236}">
                    <a16:creationId xmlns:a16="http://schemas.microsoft.com/office/drawing/2014/main" id="{26FFD54D-9080-C542-8CF7-37806CDA8900}"/>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60" name="Freeform 25">
                <a:extLst>
                  <a:ext uri="{FF2B5EF4-FFF2-40B4-BE49-F238E27FC236}">
                    <a16:creationId xmlns:a16="http://schemas.microsoft.com/office/drawing/2014/main" id="{5571FC1C-7B13-6E43-AD12-72246A973A6C}"/>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30" name="Straight Connector 29">
            <a:extLst>
              <a:ext uri="{FF2B5EF4-FFF2-40B4-BE49-F238E27FC236}">
                <a16:creationId xmlns:a16="http://schemas.microsoft.com/office/drawing/2014/main" id="{E8C9B552-E002-5C48-BB85-CEC9317C756E}"/>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736849621"/>
      </p:ext>
    </p:extLst>
  </p:cSld>
  <p:clrMapOvr>
    <a:masterClrMapping/>
  </p:clrMapOvr>
  <p:transition spd="slow"/>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Figures + Bar">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a:solidFill>
                  <a:schemeClr val="bg1"/>
                </a:solidFill>
                <a:latin typeface="Arial"/>
                <a:cs typeface="Arial"/>
              </a:defRPr>
            </a:lvl1pPr>
          </a:lstStyle>
          <a:p>
            <a:r>
              <a:rPr lang="en-US" dirty="0"/>
              <a:t>Data Slide: click to add title</a:t>
            </a:r>
          </a:p>
        </p:txBody>
      </p:sp>
      <p:sp>
        <p:nvSpPr>
          <p:cNvPr id="3" name="Rectangle 2"/>
          <p:cNvSpPr/>
          <p:nvPr/>
        </p:nvSpPr>
        <p:spPr>
          <a:xfrm>
            <a:off x="0" y="920751"/>
            <a:ext cx="9162288" cy="377190"/>
          </a:xfrm>
          <a:prstGeom prst="rect">
            <a:avLst/>
          </a:prstGeom>
          <a:solidFill>
            <a:srgbClr val="68686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solidFill>
                <a:schemeClr val="bg1"/>
              </a:solidFill>
            </a:endParaRPr>
          </a:p>
        </p:txBody>
      </p:sp>
      <p:sp>
        <p:nvSpPr>
          <p:cNvPr id="34" name="Text Placeholder 5"/>
          <p:cNvSpPr>
            <a:spLocks noGrp="1"/>
          </p:cNvSpPr>
          <p:nvPr>
            <p:ph type="body" sz="quarter" idx="15" hasCustomPrompt="1"/>
          </p:nvPr>
        </p:nvSpPr>
        <p:spPr>
          <a:xfrm>
            <a:off x="318914" y="941069"/>
            <a:ext cx="8503916" cy="342896"/>
          </a:xfrm>
          <a:prstGeom prst="rect">
            <a:avLst/>
          </a:prstGeom>
        </p:spPr>
        <p:txBody>
          <a:bodyPr vert="horz" anchor="ctr"/>
          <a:lstStyle>
            <a:lvl1pPr marL="0" indent="0" algn="l">
              <a:spcBef>
                <a:spcPts val="0"/>
              </a:spcBef>
              <a:buNone/>
              <a:defRPr sz="1500" b="0" baseline="0">
                <a:solidFill>
                  <a:schemeClr val="bg1"/>
                </a:solidFill>
                <a:latin typeface="Arial"/>
                <a:cs typeface="Arial"/>
              </a:defRPr>
            </a:lvl1pPr>
          </a:lstStyle>
          <a:p>
            <a:pPr lvl="0"/>
            <a:r>
              <a:rPr lang="en-US" dirty="0"/>
              <a:t>Click to Add Title </a:t>
            </a:r>
          </a:p>
        </p:txBody>
      </p:sp>
      <p:sp>
        <p:nvSpPr>
          <p:cNvPr id="37" name="Text Placeholder 5"/>
          <p:cNvSpPr>
            <a:spLocks noGrp="1"/>
          </p:cNvSpPr>
          <p:nvPr>
            <p:ph type="body" sz="quarter" idx="16" hasCustomPrompt="1"/>
          </p:nvPr>
        </p:nvSpPr>
        <p:spPr>
          <a:xfrm>
            <a:off x="323892" y="4846324"/>
            <a:ext cx="7360835" cy="240026"/>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grpSp>
        <p:nvGrpSpPr>
          <p:cNvPr id="33" name="Logo Stacked V2">
            <a:extLst>
              <a:ext uri="{FF2B5EF4-FFF2-40B4-BE49-F238E27FC236}">
                <a16:creationId xmlns:a16="http://schemas.microsoft.com/office/drawing/2014/main" id="{ED643BAB-BE3E-4844-9DDD-1481938628F6}"/>
              </a:ext>
            </a:extLst>
          </p:cNvPr>
          <p:cNvGrpSpPr>
            <a:grpSpLocks noChangeAspect="1"/>
          </p:cNvGrpSpPr>
          <p:nvPr userDrawn="1"/>
        </p:nvGrpSpPr>
        <p:grpSpPr>
          <a:xfrm>
            <a:off x="8071600" y="4860986"/>
            <a:ext cx="993262" cy="226314"/>
            <a:chOff x="680865" y="3439338"/>
            <a:chExt cx="4686473" cy="1068091"/>
          </a:xfrm>
        </p:grpSpPr>
        <p:pic>
          <p:nvPicPr>
            <p:cNvPr id="35" name="Logomark V2">
              <a:extLst>
                <a:ext uri="{FF2B5EF4-FFF2-40B4-BE49-F238E27FC236}">
                  <a16:creationId xmlns:a16="http://schemas.microsoft.com/office/drawing/2014/main" id="{4BD95A13-362F-A141-91B7-A9F1DCC099C7}"/>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6" name="Nat HIV Cur logo type stacked">
              <a:extLst>
                <a:ext uri="{FF2B5EF4-FFF2-40B4-BE49-F238E27FC236}">
                  <a16:creationId xmlns:a16="http://schemas.microsoft.com/office/drawing/2014/main" id="{2526FA31-014A-F242-BED5-42DE95C3DD28}"/>
                </a:ext>
              </a:extLst>
            </p:cNvPr>
            <p:cNvGrpSpPr>
              <a:grpSpLocks noChangeAspect="1"/>
            </p:cNvGrpSpPr>
            <p:nvPr/>
          </p:nvGrpSpPr>
          <p:grpSpPr bwMode="auto">
            <a:xfrm>
              <a:off x="1898650" y="3455065"/>
              <a:ext cx="3468688" cy="1036638"/>
              <a:chOff x="1196" y="1585"/>
              <a:chExt cx="2185" cy="653"/>
            </a:xfrm>
          </p:grpSpPr>
          <p:sp>
            <p:nvSpPr>
              <p:cNvPr id="38" name="Freeform 5">
                <a:extLst>
                  <a:ext uri="{FF2B5EF4-FFF2-40B4-BE49-F238E27FC236}">
                    <a16:creationId xmlns:a16="http://schemas.microsoft.com/office/drawing/2014/main" id="{225DF7A2-9912-CE49-8CFC-3BAC37C2B8A0}"/>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6">
                <a:extLst>
                  <a:ext uri="{FF2B5EF4-FFF2-40B4-BE49-F238E27FC236}">
                    <a16:creationId xmlns:a16="http://schemas.microsoft.com/office/drawing/2014/main" id="{EB572A00-3194-D74F-8EC5-330B2BF209D5}"/>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7">
                <a:extLst>
                  <a:ext uri="{FF2B5EF4-FFF2-40B4-BE49-F238E27FC236}">
                    <a16:creationId xmlns:a16="http://schemas.microsoft.com/office/drawing/2014/main" id="{85D58F8C-631B-7142-A4EC-563875767845}"/>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8">
                <a:extLst>
                  <a:ext uri="{FF2B5EF4-FFF2-40B4-BE49-F238E27FC236}">
                    <a16:creationId xmlns:a16="http://schemas.microsoft.com/office/drawing/2014/main" id="{E38E258E-8D6A-E643-AA35-0A2C8EA84FF9}"/>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9">
                <a:extLst>
                  <a:ext uri="{FF2B5EF4-FFF2-40B4-BE49-F238E27FC236}">
                    <a16:creationId xmlns:a16="http://schemas.microsoft.com/office/drawing/2014/main" id="{BA069D83-6B58-DA4B-88D8-B26DE525E1C1}"/>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0">
                <a:extLst>
                  <a:ext uri="{FF2B5EF4-FFF2-40B4-BE49-F238E27FC236}">
                    <a16:creationId xmlns:a16="http://schemas.microsoft.com/office/drawing/2014/main" id="{3F3678EF-D471-FF42-B26A-64E8B6E50370}"/>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1">
                <a:extLst>
                  <a:ext uri="{FF2B5EF4-FFF2-40B4-BE49-F238E27FC236}">
                    <a16:creationId xmlns:a16="http://schemas.microsoft.com/office/drawing/2014/main" id="{4096063A-D997-8644-9B45-A681CF16A254}"/>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2">
                <a:extLst>
                  <a:ext uri="{FF2B5EF4-FFF2-40B4-BE49-F238E27FC236}">
                    <a16:creationId xmlns:a16="http://schemas.microsoft.com/office/drawing/2014/main" id="{93E7CAF6-9990-B242-9889-9111A9BD2D45}"/>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3">
                <a:extLst>
                  <a:ext uri="{FF2B5EF4-FFF2-40B4-BE49-F238E27FC236}">
                    <a16:creationId xmlns:a16="http://schemas.microsoft.com/office/drawing/2014/main" id="{B301714D-9F92-1A45-A046-1048640D6B9D}"/>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4">
                <a:extLst>
                  <a:ext uri="{FF2B5EF4-FFF2-40B4-BE49-F238E27FC236}">
                    <a16:creationId xmlns:a16="http://schemas.microsoft.com/office/drawing/2014/main" id="{6D21D93B-D9E1-8E47-AF2C-3C247270DD35}"/>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5">
                <a:extLst>
                  <a:ext uri="{FF2B5EF4-FFF2-40B4-BE49-F238E27FC236}">
                    <a16:creationId xmlns:a16="http://schemas.microsoft.com/office/drawing/2014/main" id="{44E35D0F-4F10-E242-8BEA-14849E6CACA0}"/>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6">
                <a:extLst>
                  <a:ext uri="{FF2B5EF4-FFF2-40B4-BE49-F238E27FC236}">
                    <a16:creationId xmlns:a16="http://schemas.microsoft.com/office/drawing/2014/main" id="{B13929CF-847F-D84C-B923-41164D6161A7}"/>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7">
                <a:extLst>
                  <a:ext uri="{FF2B5EF4-FFF2-40B4-BE49-F238E27FC236}">
                    <a16:creationId xmlns:a16="http://schemas.microsoft.com/office/drawing/2014/main" id="{9344C2AF-D947-7B45-B693-BC8D9AADBDED}"/>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18">
                <a:extLst>
                  <a:ext uri="{FF2B5EF4-FFF2-40B4-BE49-F238E27FC236}">
                    <a16:creationId xmlns:a16="http://schemas.microsoft.com/office/drawing/2014/main" id="{FAE12492-BC70-2041-95FA-8959CD293CD9}"/>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19">
                <a:extLst>
                  <a:ext uri="{FF2B5EF4-FFF2-40B4-BE49-F238E27FC236}">
                    <a16:creationId xmlns:a16="http://schemas.microsoft.com/office/drawing/2014/main" id="{F659AAC7-E715-E342-856B-C63484AB7945}"/>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0">
                <a:extLst>
                  <a:ext uri="{FF2B5EF4-FFF2-40B4-BE49-F238E27FC236}">
                    <a16:creationId xmlns:a16="http://schemas.microsoft.com/office/drawing/2014/main" id="{3148C920-59E4-694A-A07B-6056AE126BBB}"/>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1">
                <a:extLst>
                  <a:ext uri="{FF2B5EF4-FFF2-40B4-BE49-F238E27FC236}">
                    <a16:creationId xmlns:a16="http://schemas.microsoft.com/office/drawing/2014/main" id="{4F4FBADE-F622-6E44-9DA1-831BF2DAA3C1}"/>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2">
                <a:extLst>
                  <a:ext uri="{FF2B5EF4-FFF2-40B4-BE49-F238E27FC236}">
                    <a16:creationId xmlns:a16="http://schemas.microsoft.com/office/drawing/2014/main" id="{8A0B5358-529A-5E46-928D-7B602E754285}"/>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3">
                <a:extLst>
                  <a:ext uri="{FF2B5EF4-FFF2-40B4-BE49-F238E27FC236}">
                    <a16:creationId xmlns:a16="http://schemas.microsoft.com/office/drawing/2014/main" id="{9ADA8D92-C05F-9E41-ABAF-D7F6020E7AB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7" name="Freeform 24">
                <a:extLst>
                  <a:ext uri="{FF2B5EF4-FFF2-40B4-BE49-F238E27FC236}">
                    <a16:creationId xmlns:a16="http://schemas.microsoft.com/office/drawing/2014/main" id="{871CB37E-4C4A-9D42-99AF-3694606E2AA7}"/>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8" name="Freeform 25">
                <a:extLst>
                  <a:ext uri="{FF2B5EF4-FFF2-40B4-BE49-F238E27FC236}">
                    <a16:creationId xmlns:a16="http://schemas.microsoft.com/office/drawing/2014/main" id="{947FF0A0-06AA-954E-9340-A7DCDE9C54B4}"/>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cxnSp>
        <p:nvCxnSpPr>
          <p:cNvPr id="59" name="Straight Connector 58">
            <a:extLst>
              <a:ext uri="{FF2B5EF4-FFF2-40B4-BE49-F238E27FC236}">
                <a16:creationId xmlns:a16="http://schemas.microsoft.com/office/drawing/2014/main" id="{F1FC924D-030E-2C44-BBBA-AF98D49660B0}"/>
              </a:ext>
            </a:extLst>
          </p:cNvPr>
          <p:cNvCxnSpPr/>
          <p:nvPr userDrawn="1"/>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8485266"/>
      </p:ext>
    </p:extLst>
  </p:cSld>
  <p:clrMapOvr>
    <a:masterClrMapping/>
  </p:clrMapOvr>
  <p:transition spd="slow"/>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ext-Large Font">
    <p:spTree>
      <p:nvGrpSpPr>
        <p:cNvPr id="1" name=""/>
        <p:cNvGrpSpPr/>
        <p:nvPr/>
      </p:nvGrpSpPr>
      <p:grpSpPr>
        <a:xfrm>
          <a:off x="0" y="0"/>
          <a:ext cx="0" cy="0"/>
          <a:chOff x="0" y="0"/>
          <a:chExt cx="0" cy="0"/>
        </a:xfrm>
      </p:grpSpPr>
      <p:pic>
        <p:nvPicPr>
          <p:cNvPr id="10" name="Picture 9" descr="background.jpg"/>
          <p:cNvPicPr>
            <a:picLocks/>
          </p:cNvPicPr>
          <p:nvPr/>
        </p:nvPicPr>
        <p:blipFill>
          <a:blip r:embed="rId2" cstate="screen">
            <a:extLst>
              <a:ext uri="{28A0092B-C50C-407E-A947-70E740481C1C}">
                <a14:useLocalDpi xmlns:a14="http://schemas.microsoft.com/office/drawing/2010/main"/>
              </a:ext>
            </a:extLst>
          </a:blip>
          <a:srcRect/>
          <a:stretch>
            <a:fillRect/>
          </a:stretch>
        </p:blipFill>
        <p:spPr bwMode="invGray">
          <a:xfrm>
            <a:off x="-1" y="0"/>
            <a:ext cx="9162288" cy="923544"/>
          </a:xfrm>
          <a:prstGeom prst="rect">
            <a:avLst/>
          </a:prstGeom>
        </p:spPr>
      </p:pic>
      <p:sp>
        <p:nvSpPr>
          <p:cNvPr id="2" name="Title 1"/>
          <p:cNvSpPr>
            <a:spLocks noGrp="1"/>
          </p:cNvSpPr>
          <p:nvPr>
            <p:ph type="title" hasCustomPrompt="1"/>
          </p:nvPr>
        </p:nvSpPr>
        <p:spPr>
          <a:xfrm>
            <a:off x="323850" y="89379"/>
            <a:ext cx="8497062" cy="818388"/>
          </a:xfrm>
          <a:prstGeom prst="rect">
            <a:avLst/>
          </a:prstGeom>
        </p:spPr>
        <p:txBody>
          <a:bodyPr anchor="ctr" anchorCtr="0">
            <a:normAutofit/>
          </a:bodyPr>
          <a:lstStyle>
            <a:lvl1pPr algn="l">
              <a:defRPr sz="2400" baseline="0">
                <a:solidFill>
                  <a:schemeClr val="bg1"/>
                </a:solidFill>
                <a:latin typeface="Arial"/>
                <a:cs typeface="Arial"/>
              </a:defRPr>
            </a:lvl1pPr>
          </a:lstStyle>
          <a:p>
            <a:r>
              <a:rPr lang="en-US" dirty="0"/>
              <a:t>Text Slide: click to enter title</a:t>
            </a:r>
          </a:p>
        </p:txBody>
      </p:sp>
      <p:sp>
        <p:nvSpPr>
          <p:cNvPr id="13" name="Text Placeholder 5"/>
          <p:cNvSpPr>
            <a:spLocks noGrp="1"/>
          </p:cNvSpPr>
          <p:nvPr>
            <p:ph type="body" sz="quarter" idx="14" hasCustomPrompt="1"/>
          </p:nvPr>
        </p:nvSpPr>
        <p:spPr>
          <a:xfrm>
            <a:off x="323850" y="4846321"/>
            <a:ext cx="7357838" cy="240029"/>
          </a:xfrm>
          <a:prstGeom prst="rect">
            <a:avLst/>
          </a:prstGeom>
        </p:spPr>
        <p:txBody>
          <a:bodyPr vert="horz" anchor="ctr"/>
          <a:lstStyle>
            <a:lvl1pPr marL="0" indent="0" algn="l">
              <a:spcBef>
                <a:spcPts val="0"/>
              </a:spcBef>
              <a:buNone/>
              <a:defRPr sz="1050" b="0" baseline="0">
                <a:solidFill>
                  <a:srgbClr val="285078"/>
                </a:solidFill>
                <a:latin typeface="Arial"/>
                <a:cs typeface="Arial"/>
              </a:defRPr>
            </a:lvl1pPr>
          </a:lstStyle>
          <a:p>
            <a:pPr lvl="0"/>
            <a:r>
              <a:rPr lang="en-US" dirty="0"/>
              <a:t>Click to Add Source</a:t>
            </a:r>
          </a:p>
        </p:txBody>
      </p:sp>
      <p:sp>
        <p:nvSpPr>
          <p:cNvPr id="31" name="Content Placeholder 3"/>
          <p:cNvSpPr>
            <a:spLocks noGrp="1"/>
          </p:cNvSpPr>
          <p:nvPr>
            <p:ph sz="half" idx="2" hasCustomPrompt="1"/>
          </p:nvPr>
        </p:nvSpPr>
        <p:spPr>
          <a:xfrm>
            <a:off x="323850" y="1135604"/>
            <a:ext cx="8515350" cy="3600450"/>
          </a:xfrm>
          <a:prstGeom prst="rect">
            <a:avLst/>
          </a:prstGeom>
        </p:spPr>
        <p:txBody>
          <a:bodyPr anchor="t" anchorCtr="0">
            <a:normAutofit/>
          </a:bodyPr>
          <a:lstStyle>
            <a:lvl1pPr marL="205740" indent="-171450">
              <a:lnSpc>
                <a:spcPct val="100000"/>
              </a:lnSpc>
              <a:spcBef>
                <a:spcPts val="1200"/>
              </a:spcBef>
              <a:buClr>
                <a:srgbClr val="0070C0"/>
              </a:buClr>
              <a:buSzPct val="110000"/>
              <a:buFont typeface="Arial"/>
              <a:buChar char="•"/>
              <a:defRPr sz="2400" baseline="0">
                <a:solidFill>
                  <a:srgbClr val="000000"/>
                </a:solidFill>
                <a:latin typeface="Arial" panose="020B0604020202020204" pitchFamily="34" charset="0"/>
                <a:cs typeface="Arial" panose="020B0604020202020204" pitchFamily="34" charset="0"/>
              </a:defRPr>
            </a:lvl1pPr>
            <a:lvl2pPr marL="462915" marR="0" indent="-171450" algn="l" defTabSz="685800" rtl="0" eaLnBrk="1" fontAlgn="auto" latinLnBrk="0" hangingPunct="1">
              <a:lnSpc>
                <a:spcPct val="100000"/>
              </a:lnSpc>
              <a:spcBef>
                <a:spcPts val="400"/>
              </a:spcBef>
              <a:spcAft>
                <a:spcPts val="0"/>
              </a:spcAft>
              <a:buClr>
                <a:srgbClr val="0070C0"/>
              </a:buClr>
              <a:buSzPct val="100000"/>
              <a:buFont typeface="Lucida Grande"/>
              <a:buChar char="-"/>
              <a:tabLst/>
              <a:defRPr sz="2000" baseline="0">
                <a:solidFill>
                  <a:srgbClr val="000000"/>
                </a:solidFill>
                <a:latin typeface="Arial" panose="020B0604020202020204" pitchFamily="34" charset="0"/>
                <a:cs typeface="Arial" panose="020B0604020202020204" pitchFamily="34" charset="0"/>
              </a:defRPr>
            </a:lvl2pPr>
            <a:lvl3pPr marL="720090" indent="-102870">
              <a:lnSpc>
                <a:spcPct val="100000"/>
              </a:lnSpc>
              <a:spcBef>
                <a:spcPts val="300"/>
              </a:spcBef>
              <a:buClr>
                <a:schemeClr val="bg2"/>
              </a:buClr>
              <a:buSzPct val="70000"/>
              <a:defRPr sz="1500">
                <a:solidFill>
                  <a:srgbClr val="000000"/>
                </a:solidFill>
              </a:defRPr>
            </a:lvl3pPr>
            <a:lvl4pPr>
              <a:defRPr sz="1500"/>
            </a:lvl4pPr>
            <a:lvl5pPr>
              <a:defRPr sz="1500"/>
            </a:lvl5pPr>
            <a:lvl6pPr>
              <a:defRPr sz="1200"/>
            </a:lvl6pPr>
            <a:lvl7pPr>
              <a:defRPr sz="1200"/>
            </a:lvl7pPr>
            <a:lvl8pPr>
              <a:defRPr sz="1200"/>
            </a:lvl8pPr>
            <a:lvl9pPr>
              <a:defRPr sz="1200"/>
            </a:lvl9pPr>
          </a:lstStyle>
          <a:p>
            <a:pPr lvl="0"/>
            <a:r>
              <a:rPr lang="en-US" dirty="0"/>
              <a:t>Click to enter first level text; hit return then tab for 2nd level</a:t>
            </a:r>
          </a:p>
          <a:p>
            <a:pPr lvl="1"/>
            <a:r>
              <a:rPr lang="en-US" dirty="0"/>
              <a:t>Line 2</a:t>
            </a:r>
          </a:p>
          <a:p>
            <a:pPr lvl="1"/>
            <a:endParaRPr lang="en-US" dirty="0"/>
          </a:p>
          <a:p>
            <a:pPr lvl="1"/>
            <a:endParaRPr lang="en-US" dirty="0"/>
          </a:p>
        </p:txBody>
      </p:sp>
      <p:cxnSp>
        <p:nvCxnSpPr>
          <p:cNvPr id="32" name="Straight Connector 31"/>
          <p:cNvCxnSpPr/>
          <p:nvPr/>
        </p:nvCxnSpPr>
        <p:spPr>
          <a:xfrm>
            <a:off x="-11287" y="920736"/>
            <a:ext cx="9162862" cy="0"/>
          </a:xfrm>
          <a:prstGeom prst="line">
            <a:avLst/>
          </a:prstGeom>
          <a:ln w="19050">
            <a:solidFill>
              <a:srgbClr val="00B0F0"/>
            </a:solidFill>
          </a:ln>
          <a:effectLst/>
        </p:spPr>
        <p:style>
          <a:lnRef idx="2">
            <a:schemeClr val="accent1"/>
          </a:lnRef>
          <a:fillRef idx="0">
            <a:schemeClr val="accent1"/>
          </a:fillRef>
          <a:effectRef idx="1">
            <a:schemeClr val="accent1"/>
          </a:effectRef>
          <a:fontRef idx="minor">
            <a:schemeClr val="tx1"/>
          </a:fontRef>
        </p:style>
      </p:cxnSp>
      <p:grpSp>
        <p:nvGrpSpPr>
          <p:cNvPr id="33" name="Logo Stacked V2">
            <a:extLst>
              <a:ext uri="{FF2B5EF4-FFF2-40B4-BE49-F238E27FC236}">
                <a16:creationId xmlns:a16="http://schemas.microsoft.com/office/drawing/2014/main" id="{8AD091C3-F2F4-054F-AB2C-405BCCFB00C6}"/>
              </a:ext>
            </a:extLst>
          </p:cNvPr>
          <p:cNvGrpSpPr>
            <a:grpSpLocks noChangeAspect="1"/>
          </p:cNvGrpSpPr>
          <p:nvPr userDrawn="1"/>
        </p:nvGrpSpPr>
        <p:grpSpPr>
          <a:xfrm>
            <a:off x="8071600" y="4860986"/>
            <a:ext cx="993262" cy="226314"/>
            <a:chOff x="680865" y="3439338"/>
            <a:chExt cx="4686473" cy="1068091"/>
          </a:xfrm>
        </p:grpSpPr>
        <p:pic>
          <p:nvPicPr>
            <p:cNvPr id="34" name="Logomark V2">
              <a:extLst>
                <a:ext uri="{FF2B5EF4-FFF2-40B4-BE49-F238E27FC236}">
                  <a16:creationId xmlns:a16="http://schemas.microsoft.com/office/drawing/2014/main" id="{12B22797-3CF9-CA4F-B64D-405CE639D940}"/>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80865" y="3439338"/>
              <a:ext cx="1088136" cy="1068091"/>
            </a:xfrm>
            <a:prstGeom prst="rect">
              <a:avLst/>
            </a:prstGeom>
          </p:spPr>
        </p:pic>
        <p:grpSp>
          <p:nvGrpSpPr>
            <p:cNvPr id="35" name="Nat HIV Cur logo type stacked">
              <a:extLst>
                <a:ext uri="{FF2B5EF4-FFF2-40B4-BE49-F238E27FC236}">
                  <a16:creationId xmlns:a16="http://schemas.microsoft.com/office/drawing/2014/main" id="{AC161F93-9767-3F49-9BB6-E37AC685FDC0}"/>
                </a:ext>
              </a:extLst>
            </p:cNvPr>
            <p:cNvGrpSpPr>
              <a:grpSpLocks noChangeAspect="1"/>
            </p:cNvGrpSpPr>
            <p:nvPr/>
          </p:nvGrpSpPr>
          <p:grpSpPr bwMode="auto">
            <a:xfrm>
              <a:off x="1898650" y="3455065"/>
              <a:ext cx="3468688" cy="1036638"/>
              <a:chOff x="1196" y="1585"/>
              <a:chExt cx="2185" cy="653"/>
            </a:xfrm>
          </p:grpSpPr>
          <p:sp>
            <p:nvSpPr>
              <p:cNvPr id="36" name="Freeform 5">
                <a:extLst>
                  <a:ext uri="{FF2B5EF4-FFF2-40B4-BE49-F238E27FC236}">
                    <a16:creationId xmlns:a16="http://schemas.microsoft.com/office/drawing/2014/main" id="{96DA80F4-6D70-0A45-A009-D5A3A5C97507}"/>
                  </a:ext>
                </a:extLst>
              </p:cNvPr>
              <p:cNvSpPr>
                <a:spLocks/>
              </p:cNvSpPr>
              <p:nvPr/>
            </p:nvSpPr>
            <p:spPr bwMode="auto">
              <a:xfrm>
                <a:off x="1212" y="1585"/>
                <a:ext cx="243" cy="286"/>
              </a:xfrm>
              <a:custGeom>
                <a:avLst/>
                <a:gdLst>
                  <a:gd name="T0" fmla="*/ 347 w 403"/>
                  <a:gd name="T1" fmla="*/ 0 h 474"/>
                  <a:gd name="T2" fmla="*/ 347 w 403"/>
                  <a:gd name="T3" fmla="*/ 0 h 474"/>
                  <a:gd name="T4" fmla="*/ 347 w 403"/>
                  <a:gd name="T5" fmla="*/ 394 h 474"/>
                  <a:gd name="T6" fmla="*/ 345 w 403"/>
                  <a:gd name="T7" fmla="*/ 394 h 474"/>
                  <a:gd name="T8" fmla="*/ 71 w 403"/>
                  <a:gd name="T9" fmla="*/ 0 h 474"/>
                  <a:gd name="T10" fmla="*/ 0 w 403"/>
                  <a:gd name="T11" fmla="*/ 0 h 474"/>
                  <a:gd name="T12" fmla="*/ 0 w 403"/>
                  <a:gd name="T13" fmla="*/ 474 h 474"/>
                  <a:gd name="T14" fmla="*/ 56 w 403"/>
                  <a:gd name="T15" fmla="*/ 474 h 474"/>
                  <a:gd name="T16" fmla="*/ 56 w 403"/>
                  <a:gd name="T17" fmla="*/ 81 h 474"/>
                  <a:gd name="T18" fmla="*/ 57 w 403"/>
                  <a:gd name="T19" fmla="*/ 81 h 474"/>
                  <a:gd name="T20" fmla="*/ 332 w 403"/>
                  <a:gd name="T21" fmla="*/ 474 h 474"/>
                  <a:gd name="T22" fmla="*/ 403 w 403"/>
                  <a:gd name="T23" fmla="*/ 474 h 474"/>
                  <a:gd name="T24" fmla="*/ 403 w 403"/>
                  <a:gd name="T25" fmla="*/ 0 h 474"/>
                  <a:gd name="T26" fmla="*/ 347 w 403"/>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03" h="474">
                    <a:moveTo>
                      <a:pt x="347" y="0"/>
                    </a:moveTo>
                    <a:lnTo>
                      <a:pt x="347" y="0"/>
                    </a:lnTo>
                    <a:lnTo>
                      <a:pt x="347" y="394"/>
                    </a:lnTo>
                    <a:lnTo>
                      <a:pt x="345" y="394"/>
                    </a:lnTo>
                    <a:lnTo>
                      <a:pt x="71" y="0"/>
                    </a:lnTo>
                    <a:lnTo>
                      <a:pt x="0" y="0"/>
                    </a:lnTo>
                    <a:lnTo>
                      <a:pt x="0" y="474"/>
                    </a:lnTo>
                    <a:lnTo>
                      <a:pt x="56" y="474"/>
                    </a:lnTo>
                    <a:lnTo>
                      <a:pt x="56" y="81"/>
                    </a:lnTo>
                    <a:lnTo>
                      <a:pt x="57" y="81"/>
                    </a:lnTo>
                    <a:lnTo>
                      <a:pt x="332" y="474"/>
                    </a:lnTo>
                    <a:lnTo>
                      <a:pt x="403" y="474"/>
                    </a:lnTo>
                    <a:lnTo>
                      <a:pt x="403" y="0"/>
                    </a:lnTo>
                    <a:lnTo>
                      <a:pt x="347" y="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7" name="Freeform 6">
                <a:extLst>
                  <a:ext uri="{FF2B5EF4-FFF2-40B4-BE49-F238E27FC236}">
                    <a16:creationId xmlns:a16="http://schemas.microsoft.com/office/drawing/2014/main" id="{4EB67E84-2B30-1D4A-AF29-BCA3E68FFE40}"/>
                  </a:ext>
                </a:extLst>
              </p:cNvPr>
              <p:cNvSpPr>
                <a:spLocks noEditPoints="1"/>
              </p:cNvSpPr>
              <p:nvPr/>
            </p:nvSpPr>
            <p:spPr bwMode="auto">
              <a:xfrm>
                <a:off x="1503" y="1677"/>
                <a:ext cx="165" cy="199"/>
              </a:xfrm>
              <a:custGeom>
                <a:avLst/>
                <a:gdLst>
                  <a:gd name="T0" fmla="*/ 14 w 275"/>
                  <a:gd name="T1" fmla="*/ 48 h 329"/>
                  <a:gd name="T2" fmla="*/ 14 w 275"/>
                  <a:gd name="T3" fmla="*/ 48 h 329"/>
                  <a:gd name="T4" fmla="*/ 139 w 275"/>
                  <a:gd name="T5" fmla="*/ 0 h 329"/>
                  <a:gd name="T6" fmla="*/ 270 w 275"/>
                  <a:gd name="T7" fmla="*/ 132 h 329"/>
                  <a:gd name="T8" fmla="*/ 270 w 275"/>
                  <a:gd name="T9" fmla="*/ 267 h 329"/>
                  <a:gd name="T10" fmla="*/ 275 w 275"/>
                  <a:gd name="T11" fmla="*/ 321 h 329"/>
                  <a:gd name="T12" fmla="*/ 225 w 275"/>
                  <a:gd name="T13" fmla="*/ 321 h 329"/>
                  <a:gd name="T14" fmla="*/ 221 w 275"/>
                  <a:gd name="T15" fmla="*/ 274 h 329"/>
                  <a:gd name="T16" fmla="*/ 220 w 275"/>
                  <a:gd name="T17" fmla="*/ 274 h 329"/>
                  <a:gd name="T18" fmla="*/ 117 w 275"/>
                  <a:gd name="T19" fmla="*/ 329 h 329"/>
                  <a:gd name="T20" fmla="*/ 0 w 275"/>
                  <a:gd name="T21" fmla="*/ 236 h 329"/>
                  <a:gd name="T22" fmla="*/ 198 w 275"/>
                  <a:gd name="T23" fmla="*/ 126 h 329"/>
                  <a:gd name="T24" fmla="*/ 218 w 275"/>
                  <a:gd name="T25" fmla="*/ 126 h 329"/>
                  <a:gd name="T26" fmla="*/ 218 w 275"/>
                  <a:gd name="T27" fmla="*/ 117 h 329"/>
                  <a:gd name="T28" fmla="*/ 140 w 275"/>
                  <a:gd name="T29" fmla="*/ 48 h 329"/>
                  <a:gd name="T30" fmla="*/ 47 w 275"/>
                  <a:gd name="T31" fmla="*/ 82 h 329"/>
                  <a:gd name="T32" fmla="*/ 14 w 275"/>
                  <a:gd name="T33" fmla="*/ 48 h 329"/>
                  <a:gd name="T34" fmla="*/ 166 w 275"/>
                  <a:gd name="T35" fmla="*/ 171 h 329"/>
                  <a:gd name="T36" fmla="*/ 166 w 275"/>
                  <a:gd name="T37" fmla="*/ 171 h 329"/>
                  <a:gd name="T38" fmla="*/ 57 w 275"/>
                  <a:gd name="T39" fmla="*/ 231 h 329"/>
                  <a:gd name="T40" fmla="*/ 125 w 275"/>
                  <a:gd name="T41" fmla="*/ 285 h 329"/>
                  <a:gd name="T42" fmla="*/ 218 w 275"/>
                  <a:gd name="T43" fmla="*/ 191 h 329"/>
                  <a:gd name="T44" fmla="*/ 218 w 275"/>
                  <a:gd name="T45" fmla="*/ 171 h 329"/>
                  <a:gd name="T46" fmla="*/ 166 w 275"/>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5" h="329">
                    <a:moveTo>
                      <a:pt x="14" y="48"/>
                    </a:moveTo>
                    <a:lnTo>
                      <a:pt x="14" y="48"/>
                    </a:lnTo>
                    <a:cubicBezTo>
                      <a:pt x="47" y="15"/>
                      <a:pt x="93" y="0"/>
                      <a:pt x="139" y="0"/>
                    </a:cubicBezTo>
                    <a:cubicBezTo>
                      <a:pt x="231" y="0"/>
                      <a:pt x="270" y="44"/>
                      <a:pt x="270" y="132"/>
                    </a:cubicBezTo>
                    <a:lnTo>
                      <a:pt x="270" y="267"/>
                    </a:lnTo>
                    <a:cubicBezTo>
                      <a:pt x="270" y="285"/>
                      <a:pt x="272" y="305"/>
                      <a:pt x="275" y="321"/>
                    </a:cubicBezTo>
                    <a:lnTo>
                      <a:pt x="225" y="321"/>
                    </a:lnTo>
                    <a:cubicBezTo>
                      <a:pt x="221" y="307"/>
                      <a:pt x="221" y="288"/>
                      <a:pt x="221" y="274"/>
                    </a:cubicBezTo>
                    <a:lnTo>
                      <a:pt x="220" y="274"/>
                    </a:lnTo>
                    <a:cubicBezTo>
                      <a:pt x="199" y="306"/>
                      <a:pt x="164" y="329"/>
                      <a:pt x="117" y="329"/>
                    </a:cubicBezTo>
                    <a:cubicBezTo>
                      <a:pt x="53" y="329"/>
                      <a:pt x="0" y="297"/>
                      <a:pt x="0" y="236"/>
                    </a:cubicBezTo>
                    <a:cubicBezTo>
                      <a:pt x="0" y="132"/>
                      <a:pt x="121" y="126"/>
                      <a:pt x="198" y="126"/>
                    </a:cubicBezTo>
                    <a:lnTo>
                      <a:pt x="218" y="126"/>
                    </a:lnTo>
                    <a:lnTo>
                      <a:pt x="218" y="117"/>
                    </a:lnTo>
                    <a:cubicBezTo>
                      <a:pt x="218" y="72"/>
                      <a:pt x="189" y="48"/>
                      <a:pt x="140" y="48"/>
                    </a:cubicBezTo>
                    <a:cubicBezTo>
                      <a:pt x="107" y="48"/>
                      <a:pt x="72" y="60"/>
                      <a:pt x="47" y="82"/>
                    </a:cubicBezTo>
                    <a:lnTo>
                      <a:pt x="14" y="48"/>
                    </a:lnTo>
                    <a:close/>
                    <a:moveTo>
                      <a:pt x="166" y="171"/>
                    </a:moveTo>
                    <a:lnTo>
                      <a:pt x="166" y="171"/>
                    </a:lnTo>
                    <a:cubicBezTo>
                      <a:pt x="99" y="171"/>
                      <a:pt x="57" y="189"/>
                      <a:pt x="57" y="231"/>
                    </a:cubicBezTo>
                    <a:cubicBezTo>
                      <a:pt x="57" y="270"/>
                      <a:pt x="86" y="285"/>
                      <a:pt x="125" y="285"/>
                    </a:cubicBezTo>
                    <a:cubicBezTo>
                      <a:pt x="186" y="285"/>
                      <a:pt x="216" y="242"/>
                      <a:pt x="218" y="191"/>
                    </a:cubicBezTo>
                    <a:lnTo>
                      <a:pt x="218" y="171"/>
                    </a:lnTo>
                    <a:lnTo>
                      <a:pt x="166"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8" name="Freeform 7">
                <a:extLst>
                  <a:ext uri="{FF2B5EF4-FFF2-40B4-BE49-F238E27FC236}">
                    <a16:creationId xmlns:a16="http://schemas.microsoft.com/office/drawing/2014/main" id="{94608186-686B-DE41-AFF4-5168A1F17132}"/>
                  </a:ext>
                </a:extLst>
              </p:cNvPr>
              <p:cNvSpPr>
                <a:spLocks/>
              </p:cNvSpPr>
              <p:nvPr/>
            </p:nvSpPr>
            <p:spPr bwMode="auto">
              <a:xfrm>
                <a:off x="1692" y="1628"/>
                <a:ext cx="129" cy="248"/>
              </a:xfrm>
              <a:custGeom>
                <a:avLst/>
                <a:gdLst>
                  <a:gd name="T0" fmla="*/ 213 w 216"/>
                  <a:gd name="T1" fmla="*/ 133 h 410"/>
                  <a:gd name="T2" fmla="*/ 213 w 216"/>
                  <a:gd name="T3" fmla="*/ 133 h 410"/>
                  <a:gd name="T4" fmla="*/ 121 w 216"/>
                  <a:gd name="T5" fmla="*/ 133 h 410"/>
                  <a:gd name="T6" fmla="*/ 121 w 216"/>
                  <a:gd name="T7" fmla="*/ 290 h 410"/>
                  <a:gd name="T8" fmla="*/ 168 w 216"/>
                  <a:gd name="T9" fmla="*/ 362 h 410"/>
                  <a:gd name="T10" fmla="*/ 214 w 216"/>
                  <a:gd name="T11" fmla="*/ 351 h 410"/>
                  <a:gd name="T12" fmla="*/ 216 w 216"/>
                  <a:gd name="T13" fmla="*/ 399 h 410"/>
                  <a:gd name="T14" fmla="*/ 155 w 216"/>
                  <a:gd name="T15" fmla="*/ 410 h 410"/>
                  <a:gd name="T16" fmla="*/ 69 w 216"/>
                  <a:gd name="T17" fmla="*/ 305 h 410"/>
                  <a:gd name="T18" fmla="*/ 69 w 216"/>
                  <a:gd name="T19" fmla="*/ 133 h 410"/>
                  <a:gd name="T20" fmla="*/ 0 w 216"/>
                  <a:gd name="T21" fmla="*/ 133 h 410"/>
                  <a:gd name="T22" fmla="*/ 0 w 216"/>
                  <a:gd name="T23" fmla="*/ 89 h 410"/>
                  <a:gd name="T24" fmla="*/ 69 w 216"/>
                  <a:gd name="T25" fmla="*/ 89 h 410"/>
                  <a:gd name="T26" fmla="*/ 69 w 216"/>
                  <a:gd name="T27" fmla="*/ 0 h 410"/>
                  <a:gd name="T28" fmla="*/ 121 w 216"/>
                  <a:gd name="T29" fmla="*/ 0 h 410"/>
                  <a:gd name="T30" fmla="*/ 121 w 216"/>
                  <a:gd name="T31" fmla="*/ 89 h 410"/>
                  <a:gd name="T32" fmla="*/ 213 w 216"/>
                  <a:gd name="T33" fmla="*/ 89 h 410"/>
                  <a:gd name="T34" fmla="*/ 213 w 216"/>
                  <a:gd name="T35" fmla="*/ 133 h 4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16" h="410">
                    <a:moveTo>
                      <a:pt x="213" y="133"/>
                    </a:moveTo>
                    <a:lnTo>
                      <a:pt x="213" y="133"/>
                    </a:lnTo>
                    <a:lnTo>
                      <a:pt x="121" y="133"/>
                    </a:lnTo>
                    <a:lnTo>
                      <a:pt x="121" y="290"/>
                    </a:lnTo>
                    <a:cubicBezTo>
                      <a:pt x="121" y="330"/>
                      <a:pt x="121" y="362"/>
                      <a:pt x="168" y="362"/>
                    </a:cubicBezTo>
                    <a:cubicBezTo>
                      <a:pt x="183" y="362"/>
                      <a:pt x="200" y="359"/>
                      <a:pt x="214" y="351"/>
                    </a:cubicBezTo>
                    <a:lnTo>
                      <a:pt x="216" y="399"/>
                    </a:lnTo>
                    <a:cubicBezTo>
                      <a:pt x="198" y="407"/>
                      <a:pt x="174" y="410"/>
                      <a:pt x="155" y="410"/>
                    </a:cubicBezTo>
                    <a:cubicBezTo>
                      <a:pt x="81" y="410"/>
                      <a:pt x="69" y="370"/>
                      <a:pt x="69" y="305"/>
                    </a:cubicBezTo>
                    <a:lnTo>
                      <a:pt x="69" y="133"/>
                    </a:lnTo>
                    <a:lnTo>
                      <a:pt x="0" y="133"/>
                    </a:lnTo>
                    <a:lnTo>
                      <a:pt x="0" y="89"/>
                    </a:lnTo>
                    <a:lnTo>
                      <a:pt x="69" y="89"/>
                    </a:lnTo>
                    <a:lnTo>
                      <a:pt x="69" y="0"/>
                    </a:lnTo>
                    <a:lnTo>
                      <a:pt x="121" y="0"/>
                    </a:lnTo>
                    <a:lnTo>
                      <a:pt x="121" y="89"/>
                    </a:lnTo>
                    <a:lnTo>
                      <a:pt x="213" y="89"/>
                    </a:lnTo>
                    <a:lnTo>
                      <a:pt x="213" y="13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39" name="Freeform 8">
                <a:extLst>
                  <a:ext uri="{FF2B5EF4-FFF2-40B4-BE49-F238E27FC236}">
                    <a16:creationId xmlns:a16="http://schemas.microsoft.com/office/drawing/2014/main" id="{91A12339-6B49-9949-8EB6-199393E1C46D}"/>
                  </a:ext>
                </a:extLst>
              </p:cNvPr>
              <p:cNvSpPr>
                <a:spLocks noEditPoints="1"/>
              </p:cNvSpPr>
              <p:nvPr/>
            </p:nvSpPr>
            <p:spPr bwMode="auto">
              <a:xfrm>
                <a:off x="1848" y="1585"/>
                <a:ext cx="46" cy="286"/>
              </a:xfrm>
              <a:custGeom>
                <a:avLst/>
                <a:gdLst>
                  <a:gd name="T0" fmla="*/ 38 w 76"/>
                  <a:gd name="T1" fmla="*/ 0 h 474"/>
                  <a:gd name="T2" fmla="*/ 38 w 76"/>
                  <a:gd name="T3" fmla="*/ 0 h 474"/>
                  <a:gd name="T4" fmla="*/ 76 w 76"/>
                  <a:gd name="T5" fmla="*/ 39 h 474"/>
                  <a:gd name="T6" fmla="*/ 38 w 76"/>
                  <a:gd name="T7" fmla="*/ 77 h 474"/>
                  <a:gd name="T8" fmla="*/ 0 w 76"/>
                  <a:gd name="T9" fmla="*/ 39 h 474"/>
                  <a:gd name="T10" fmla="*/ 38 w 76"/>
                  <a:gd name="T11" fmla="*/ 0 h 474"/>
                  <a:gd name="T12" fmla="*/ 12 w 76"/>
                  <a:gd name="T13" fmla="*/ 161 h 474"/>
                  <a:gd name="T14" fmla="*/ 12 w 76"/>
                  <a:gd name="T15" fmla="*/ 161 h 474"/>
                  <a:gd name="T16" fmla="*/ 64 w 76"/>
                  <a:gd name="T17" fmla="*/ 161 h 474"/>
                  <a:gd name="T18" fmla="*/ 64 w 76"/>
                  <a:gd name="T19" fmla="*/ 474 h 474"/>
                  <a:gd name="T20" fmla="*/ 12 w 76"/>
                  <a:gd name="T21" fmla="*/ 474 h 474"/>
                  <a:gd name="T22" fmla="*/ 12 w 76"/>
                  <a:gd name="T23" fmla="*/ 161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4">
                    <a:moveTo>
                      <a:pt x="38" y="0"/>
                    </a:moveTo>
                    <a:lnTo>
                      <a:pt x="38" y="0"/>
                    </a:lnTo>
                    <a:cubicBezTo>
                      <a:pt x="59" y="0"/>
                      <a:pt x="76" y="18"/>
                      <a:pt x="76" y="39"/>
                    </a:cubicBezTo>
                    <a:cubicBezTo>
                      <a:pt x="76" y="61"/>
                      <a:pt x="60" y="77"/>
                      <a:pt x="38" y="77"/>
                    </a:cubicBezTo>
                    <a:cubicBezTo>
                      <a:pt x="16" y="77"/>
                      <a:pt x="0" y="61"/>
                      <a:pt x="0" y="39"/>
                    </a:cubicBezTo>
                    <a:cubicBezTo>
                      <a:pt x="0" y="18"/>
                      <a:pt x="16" y="0"/>
                      <a:pt x="38" y="0"/>
                    </a:cubicBezTo>
                    <a:close/>
                    <a:moveTo>
                      <a:pt x="12" y="161"/>
                    </a:moveTo>
                    <a:lnTo>
                      <a:pt x="12" y="161"/>
                    </a:lnTo>
                    <a:lnTo>
                      <a:pt x="64" y="161"/>
                    </a:lnTo>
                    <a:lnTo>
                      <a:pt x="64" y="474"/>
                    </a:lnTo>
                    <a:lnTo>
                      <a:pt x="12" y="474"/>
                    </a:lnTo>
                    <a:lnTo>
                      <a:pt x="12" y="16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0" name="Freeform 9">
                <a:extLst>
                  <a:ext uri="{FF2B5EF4-FFF2-40B4-BE49-F238E27FC236}">
                    <a16:creationId xmlns:a16="http://schemas.microsoft.com/office/drawing/2014/main" id="{F834D26B-B1CF-894E-A652-E19964D342C9}"/>
                  </a:ext>
                </a:extLst>
              </p:cNvPr>
              <p:cNvSpPr>
                <a:spLocks noEditPoints="1"/>
              </p:cNvSpPr>
              <p:nvPr/>
            </p:nvSpPr>
            <p:spPr bwMode="auto">
              <a:xfrm>
                <a:off x="1930" y="1677"/>
                <a:ext cx="201" cy="199"/>
              </a:xfrm>
              <a:custGeom>
                <a:avLst/>
                <a:gdLst>
                  <a:gd name="T0" fmla="*/ 168 w 335"/>
                  <a:gd name="T1" fmla="*/ 0 h 329"/>
                  <a:gd name="T2" fmla="*/ 168 w 335"/>
                  <a:gd name="T3" fmla="*/ 0 h 329"/>
                  <a:gd name="T4" fmla="*/ 335 w 335"/>
                  <a:gd name="T5" fmla="*/ 165 h 329"/>
                  <a:gd name="T6" fmla="*/ 168 w 335"/>
                  <a:gd name="T7" fmla="*/ 329 h 329"/>
                  <a:gd name="T8" fmla="*/ 0 w 335"/>
                  <a:gd name="T9" fmla="*/ 165 h 329"/>
                  <a:gd name="T10" fmla="*/ 168 w 335"/>
                  <a:gd name="T11" fmla="*/ 0 h 329"/>
                  <a:gd name="T12" fmla="*/ 168 w 335"/>
                  <a:gd name="T13" fmla="*/ 281 h 329"/>
                  <a:gd name="T14" fmla="*/ 168 w 335"/>
                  <a:gd name="T15" fmla="*/ 281 h 329"/>
                  <a:gd name="T16" fmla="*/ 279 w 335"/>
                  <a:gd name="T17" fmla="*/ 165 h 329"/>
                  <a:gd name="T18" fmla="*/ 168 w 335"/>
                  <a:gd name="T19" fmla="*/ 48 h 329"/>
                  <a:gd name="T20" fmla="*/ 57 w 335"/>
                  <a:gd name="T21" fmla="*/ 165 h 329"/>
                  <a:gd name="T22" fmla="*/ 168 w 335"/>
                  <a:gd name="T23" fmla="*/ 28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35" h="329">
                    <a:moveTo>
                      <a:pt x="168" y="0"/>
                    </a:moveTo>
                    <a:lnTo>
                      <a:pt x="168" y="0"/>
                    </a:lnTo>
                    <a:cubicBezTo>
                      <a:pt x="264" y="0"/>
                      <a:pt x="335" y="67"/>
                      <a:pt x="335" y="165"/>
                    </a:cubicBezTo>
                    <a:cubicBezTo>
                      <a:pt x="335" y="262"/>
                      <a:pt x="264" y="329"/>
                      <a:pt x="168" y="329"/>
                    </a:cubicBezTo>
                    <a:cubicBezTo>
                      <a:pt x="71" y="329"/>
                      <a:pt x="0" y="262"/>
                      <a:pt x="0" y="165"/>
                    </a:cubicBezTo>
                    <a:cubicBezTo>
                      <a:pt x="0" y="67"/>
                      <a:pt x="71" y="0"/>
                      <a:pt x="168" y="0"/>
                    </a:cubicBezTo>
                    <a:close/>
                    <a:moveTo>
                      <a:pt x="168" y="281"/>
                    </a:moveTo>
                    <a:lnTo>
                      <a:pt x="168" y="281"/>
                    </a:lnTo>
                    <a:cubicBezTo>
                      <a:pt x="235" y="281"/>
                      <a:pt x="279" y="230"/>
                      <a:pt x="279" y="165"/>
                    </a:cubicBezTo>
                    <a:cubicBezTo>
                      <a:pt x="279" y="99"/>
                      <a:pt x="235" y="48"/>
                      <a:pt x="168" y="48"/>
                    </a:cubicBezTo>
                    <a:cubicBezTo>
                      <a:pt x="100" y="48"/>
                      <a:pt x="57" y="99"/>
                      <a:pt x="57" y="165"/>
                    </a:cubicBezTo>
                    <a:cubicBezTo>
                      <a:pt x="57" y="230"/>
                      <a:pt x="100" y="281"/>
                      <a:pt x="168" y="281"/>
                    </a:cubicBez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1" name="Freeform 10">
                <a:extLst>
                  <a:ext uri="{FF2B5EF4-FFF2-40B4-BE49-F238E27FC236}">
                    <a16:creationId xmlns:a16="http://schemas.microsoft.com/office/drawing/2014/main" id="{618B8A8B-1CA6-154F-9CA2-0CA470F2E7C3}"/>
                  </a:ext>
                </a:extLst>
              </p:cNvPr>
              <p:cNvSpPr>
                <a:spLocks/>
              </p:cNvSpPr>
              <p:nvPr/>
            </p:nvSpPr>
            <p:spPr bwMode="auto">
              <a:xfrm>
                <a:off x="2173" y="1677"/>
                <a:ext cx="166" cy="194"/>
              </a:xfrm>
              <a:custGeom>
                <a:avLst/>
                <a:gdLst>
                  <a:gd name="T0" fmla="*/ 3 w 276"/>
                  <a:gd name="T1" fmla="*/ 82 h 321"/>
                  <a:gd name="T2" fmla="*/ 3 w 276"/>
                  <a:gd name="T3" fmla="*/ 82 h 321"/>
                  <a:gd name="T4" fmla="*/ 0 w 276"/>
                  <a:gd name="T5" fmla="*/ 8 h 321"/>
                  <a:gd name="T6" fmla="*/ 50 w 276"/>
                  <a:gd name="T7" fmla="*/ 8 h 321"/>
                  <a:gd name="T8" fmla="*/ 51 w 276"/>
                  <a:gd name="T9" fmla="*/ 60 h 321"/>
                  <a:gd name="T10" fmla="*/ 52 w 276"/>
                  <a:gd name="T11" fmla="*/ 60 h 321"/>
                  <a:gd name="T12" fmla="*/ 157 w 276"/>
                  <a:gd name="T13" fmla="*/ 0 h 321"/>
                  <a:gd name="T14" fmla="*/ 276 w 276"/>
                  <a:gd name="T15" fmla="*/ 128 h 321"/>
                  <a:gd name="T16" fmla="*/ 276 w 276"/>
                  <a:gd name="T17" fmla="*/ 321 h 321"/>
                  <a:gd name="T18" fmla="*/ 224 w 276"/>
                  <a:gd name="T19" fmla="*/ 321 h 321"/>
                  <a:gd name="T20" fmla="*/ 224 w 276"/>
                  <a:gd name="T21" fmla="*/ 133 h 321"/>
                  <a:gd name="T22" fmla="*/ 152 w 276"/>
                  <a:gd name="T23" fmla="*/ 48 h 321"/>
                  <a:gd name="T24" fmla="*/ 55 w 276"/>
                  <a:gd name="T25" fmla="*/ 169 h 321"/>
                  <a:gd name="T26" fmla="*/ 55 w 276"/>
                  <a:gd name="T27" fmla="*/ 321 h 321"/>
                  <a:gd name="T28" fmla="*/ 3 w 276"/>
                  <a:gd name="T29" fmla="*/ 321 h 321"/>
                  <a:gd name="T30" fmla="*/ 3 w 276"/>
                  <a:gd name="T31" fmla="*/ 82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3" y="82"/>
                    </a:moveTo>
                    <a:lnTo>
                      <a:pt x="3" y="82"/>
                    </a:lnTo>
                    <a:cubicBezTo>
                      <a:pt x="3" y="54"/>
                      <a:pt x="0" y="29"/>
                      <a:pt x="0" y="8"/>
                    </a:cubicBezTo>
                    <a:lnTo>
                      <a:pt x="50" y="8"/>
                    </a:lnTo>
                    <a:cubicBezTo>
                      <a:pt x="50" y="25"/>
                      <a:pt x="51" y="42"/>
                      <a:pt x="51" y="60"/>
                    </a:cubicBezTo>
                    <a:lnTo>
                      <a:pt x="52" y="60"/>
                    </a:lnTo>
                    <a:cubicBezTo>
                      <a:pt x="66" y="29"/>
                      <a:pt x="105" y="0"/>
                      <a:pt x="157" y="0"/>
                    </a:cubicBezTo>
                    <a:cubicBezTo>
                      <a:pt x="239" y="0"/>
                      <a:pt x="276" y="52"/>
                      <a:pt x="276" y="128"/>
                    </a:cubicBezTo>
                    <a:lnTo>
                      <a:pt x="276" y="321"/>
                    </a:lnTo>
                    <a:lnTo>
                      <a:pt x="224" y="321"/>
                    </a:lnTo>
                    <a:lnTo>
                      <a:pt x="224" y="133"/>
                    </a:lnTo>
                    <a:cubicBezTo>
                      <a:pt x="224" y="81"/>
                      <a:pt x="201" y="48"/>
                      <a:pt x="152" y="48"/>
                    </a:cubicBezTo>
                    <a:cubicBezTo>
                      <a:pt x="84" y="48"/>
                      <a:pt x="55" y="97"/>
                      <a:pt x="55" y="169"/>
                    </a:cubicBezTo>
                    <a:lnTo>
                      <a:pt x="55" y="321"/>
                    </a:lnTo>
                    <a:lnTo>
                      <a:pt x="3" y="321"/>
                    </a:lnTo>
                    <a:lnTo>
                      <a:pt x="3" y="82"/>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2" name="Freeform 11">
                <a:extLst>
                  <a:ext uri="{FF2B5EF4-FFF2-40B4-BE49-F238E27FC236}">
                    <a16:creationId xmlns:a16="http://schemas.microsoft.com/office/drawing/2014/main" id="{03F41026-0E7A-0444-9EA4-EA9255BA0611}"/>
                  </a:ext>
                </a:extLst>
              </p:cNvPr>
              <p:cNvSpPr>
                <a:spLocks noEditPoints="1"/>
              </p:cNvSpPr>
              <p:nvPr/>
            </p:nvSpPr>
            <p:spPr bwMode="auto">
              <a:xfrm>
                <a:off x="2380" y="1677"/>
                <a:ext cx="165" cy="199"/>
              </a:xfrm>
              <a:custGeom>
                <a:avLst/>
                <a:gdLst>
                  <a:gd name="T0" fmla="*/ 14 w 274"/>
                  <a:gd name="T1" fmla="*/ 48 h 329"/>
                  <a:gd name="T2" fmla="*/ 14 w 274"/>
                  <a:gd name="T3" fmla="*/ 48 h 329"/>
                  <a:gd name="T4" fmla="*/ 139 w 274"/>
                  <a:gd name="T5" fmla="*/ 0 h 329"/>
                  <a:gd name="T6" fmla="*/ 270 w 274"/>
                  <a:gd name="T7" fmla="*/ 132 h 329"/>
                  <a:gd name="T8" fmla="*/ 270 w 274"/>
                  <a:gd name="T9" fmla="*/ 267 h 329"/>
                  <a:gd name="T10" fmla="*/ 274 w 274"/>
                  <a:gd name="T11" fmla="*/ 321 h 329"/>
                  <a:gd name="T12" fmla="*/ 224 w 274"/>
                  <a:gd name="T13" fmla="*/ 321 h 329"/>
                  <a:gd name="T14" fmla="*/ 221 w 274"/>
                  <a:gd name="T15" fmla="*/ 274 h 329"/>
                  <a:gd name="T16" fmla="*/ 219 w 274"/>
                  <a:gd name="T17" fmla="*/ 274 h 329"/>
                  <a:gd name="T18" fmla="*/ 116 w 274"/>
                  <a:gd name="T19" fmla="*/ 329 h 329"/>
                  <a:gd name="T20" fmla="*/ 0 w 274"/>
                  <a:gd name="T21" fmla="*/ 236 h 329"/>
                  <a:gd name="T22" fmla="*/ 197 w 274"/>
                  <a:gd name="T23" fmla="*/ 126 h 329"/>
                  <a:gd name="T24" fmla="*/ 217 w 274"/>
                  <a:gd name="T25" fmla="*/ 126 h 329"/>
                  <a:gd name="T26" fmla="*/ 217 w 274"/>
                  <a:gd name="T27" fmla="*/ 117 h 329"/>
                  <a:gd name="T28" fmla="*/ 140 w 274"/>
                  <a:gd name="T29" fmla="*/ 48 h 329"/>
                  <a:gd name="T30" fmla="*/ 47 w 274"/>
                  <a:gd name="T31" fmla="*/ 82 h 329"/>
                  <a:gd name="T32" fmla="*/ 14 w 274"/>
                  <a:gd name="T33" fmla="*/ 48 h 329"/>
                  <a:gd name="T34" fmla="*/ 165 w 274"/>
                  <a:gd name="T35" fmla="*/ 171 h 329"/>
                  <a:gd name="T36" fmla="*/ 165 w 274"/>
                  <a:gd name="T37" fmla="*/ 171 h 329"/>
                  <a:gd name="T38" fmla="*/ 56 w 274"/>
                  <a:gd name="T39" fmla="*/ 231 h 329"/>
                  <a:gd name="T40" fmla="*/ 125 w 274"/>
                  <a:gd name="T41" fmla="*/ 285 h 329"/>
                  <a:gd name="T42" fmla="*/ 217 w 274"/>
                  <a:gd name="T43" fmla="*/ 191 h 329"/>
                  <a:gd name="T44" fmla="*/ 217 w 274"/>
                  <a:gd name="T45" fmla="*/ 171 h 329"/>
                  <a:gd name="T46" fmla="*/ 165 w 274"/>
                  <a:gd name="T47" fmla="*/ 171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74" h="329">
                    <a:moveTo>
                      <a:pt x="14" y="48"/>
                    </a:moveTo>
                    <a:lnTo>
                      <a:pt x="14" y="48"/>
                    </a:lnTo>
                    <a:cubicBezTo>
                      <a:pt x="46" y="15"/>
                      <a:pt x="93" y="0"/>
                      <a:pt x="139" y="0"/>
                    </a:cubicBezTo>
                    <a:cubicBezTo>
                      <a:pt x="231" y="0"/>
                      <a:pt x="270" y="44"/>
                      <a:pt x="270" y="132"/>
                    </a:cubicBezTo>
                    <a:lnTo>
                      <a:pt x="270" y="267"/>
                    </a:lnTo>
                    <a:cubicBezTo>
                      <a:pt x="270" y="285"/>
                      <a:pt x="272" y="305"/>
                      <a:pt x="274" y="321"/>
                    </a:cubicBezTo>
                    <a:lnTo>
                      <a:pt x="224" y="321"/>
                    </a:lnTo>
                    <a:cubicBezTo>
                      <a:pt x="221" y="307"/>
                      <a:pt x="221" y="288"/>
                      <a:pt x="221" y="274"/>
                    </a:cubicBezTo>
                    <a:lnTo>
                      <a:pt x="219" y="274"/>
                    </a:lnTo>
                    <a:cubicBezTo>
                      <a:pt x="199" y="306"/>
                      <a:pt x="164" y="329"/>
                      <a:pt x="116" y="329"/>
                    </a:cubicBezTo>
                    <a:cubicBezTo>
                      <a:pt x="53" y="329"/>
                      <a:pt x="0" y="297"/>
                      <a:pt x="0" y="236"/>
                    </a:cubicBezTo>
                    <a:cubicBezTo>
                      <a:pt x="0" y="132"/>
                      <a:pt x="120" y="126"/>
                      <a:pt x="197" y="126"/>
                    </a:cubicBezTo>
                    <a:lnTo>
                      <a:pt x="217" y="126"/>
                    </a:lnTo>
                    <a:lnTo>
                      <a:pt x="217" y="117"/>
                    </a:lnTo>
                    <a:cubicBezTo>
                      <a:pt x="217" y="72"/>
                      <a:pt x="189" y="48"/>
                      <a:pt x="140" y="48"/>
                    </a:cubicBezTo>
                    <a:cubicBezTo>
                      <a:pt x="106" y="48"/>
                      <a:pt x="72" y="60"/>
                      <a:pt x="47" y="82"/>
                    </a:cubicBezTo>
                    <a:lnTo>
                      <a:pt x="14" y="48"/>
                    </a:lnTo>
                    <a:close/>
                    <a:moveTo>
                      <a:pt x="165" y="171"/>
                    </a:moveTo>
                    <a:lnTo>
                      <a:pt x="165" y="171"/>
                    </a:lnTo>
                    <a:cubicBezTo>
                      <a:pt x="99" y="171"/>
                      <a:pt x="56" y="189"/>
                      <a:pt x="56" y="231"/>
                    </a:cubicBezTo>
                    <a:cubicBezTo>
                      <a:pt x="56" y="270"/>
                      <a:pt x="86" y="285"/>
                      <a:pt x="125" y="285"/>
                    </a:cubicBezTo>
                    <a:cubicBezTo>
                      <a:pt x="185" y="285"/>
                      <a:pt x="216" y="242"/>
                      <a:pt x="217" y="191"/>
                    </a:cubicBezTo>
                    <a:lnTo>
                      <a:pt x="217" y="171"/>
                    </a:lnTo>
                    <a:lnTo>
                      <a:pt x="165" y="171"/>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3" name="Freeform 12">
                <a:extLst>
                  <a:ext uri="{FF2B5EF4-FFF2-40B4-BE49-F238E27FC236}">
                    <a16:creationId xmlns:a16="http://schemas.microsoft.com/office/drawing/2014/main" id="{05598A25-4488-014A-8224-7F86B2B1C272}"/>
                  </a:ext>
                </a:extLst>
              </p:cNvPr>
              <p:cNvSpPr>
                <a:spLocks/>
              </p:cNvSpPr>
              <p:nvPr/>
            </p:nvSpPr>
            <p:spPr bwMode="auto">
              <a:xfrm>
                <a:off x="2597" y="1585"/>
                <a:ext cx="31" cy="286"/>
              </a:xfrm>
              <a:custGeom>
                <a:avLst/>
                <a:gdLst>
                  <a:gd name="T0" fmla="*/ 0 w 52"/>
                  <a:gd name="T1" fmla="*/ 474 h 474"/>
                  <a:gd name="T2" fmla="*/ 0 w 52"/>
                  <a:gd name="T3" fmla="*/ 474 h 474"/>
                  <a:gd name="T4" fmla="*/ 52 w 52"/>
                  <a:gd name="T5" fmla="*/ 474 h 474"/>
                  <a:gd name="T6" fmla="*/ 52 w 52"/>
                  <a:gd name="T7" fmla="*/ 0 h 474"/>
                  <a:gd name="T8" fmla="*/ 0 w 52"/>
                  <a:gd name="T9" fmla="*/ 0 h 474"/>
                  <a:gd name="T10" fmla="*/ 0 w 52"/>
                  <a:gd name="T11" fmla="*/ 474 h 474"/>
                </a:gdLst>
                <a:ahLst/>
                <a:cxnLst>
                  <a:cxn ang="0">
                    <a:pos x="T0" y="T1"/>
                  </a:cxn>
                  <a:cxn ang="0">
                    <a:pos x="T2" y="T3"/>
                  </a:cxn>
                  <a:cxn ang="0">
                    <a:pos x="T4" y="T5"/>
                  </a:cxn>
                  <a:cxn ang="0">
                    <a:pos x="T6" y="T7"/>
                  </a:cxn>
                  <a:cxn ang="0">
                    <a:pos x="T8" y="T9"/>
                  </a:cxn>
                  <a:cxn ang="0">
                    <a:pos x="T10" y="T11"/>
                  </a:cxn>
                </a:cxnLst>
                <a:rect l="0" t="0" r="r" b="b"/>
                <a:pathLst>
                  <a:path w="52" h="474">
                    <a:moveTo>
                      <a:pt x="0" y="474"/>
                    </a:moveTo>
                    <a:lnTo>
                      <a:pt x="0" y="474"/>
                    </a:lnTo>
                    <a:lnTo>
                      <a:pt x="52" y="474"/>
                    </a:lnTo>
                    <a:lnTo>
                      <a:pt x="52" y="0"/>
                    </a:lnTo>
                    <a:lnTo>
                      <a:pt x="0" y="0"/>
                    </a:lnTo>
                    <a:lnTo>
                      <a:pt x="0" y="474"/>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4" name="Freeform 13">
                <a:extLst>
                  <a:ext uri="{FF2B5EF4-FFF2-40B4-BE49-F238E27FC236}">
                    <a16:creationId xmlns:a16="http://schemas.microsoft.com/office/drawing/2014/main" id="{F9646493-198E-3D4D-A144-2A022AA8F3B7}"/>
                  </a:ext>
                </a:extLst>
              </p:cNvPr>
              <p:cNvSpPr>
                <a:spLocks/>
              </p:cNvSpPr>
              <p:nvPr/>
            </p:nvSpPr>
            <p:spPr bwMode="auto">
              <a:xfrm>
                <a:off x="2780" y="1585"/>
                <a:ext cx="220" cy="286"/>
              </a:xfrm>
              <a:custGeom>
                <a:avLst/>
                <a:gdLst>
                  <a:gd name="T0" fmla="*/ 310 w 366"/>
                  <a:gd name="T1" fmla="*/ 0 h 474"/>
                  <a:gd name="T2" fmla="*/ 310 w 366"/>
                  <a:gd name="T3" fmla="*/ 0 h 474"/>
                  <a:gd name="T4" fmla="*/ 310 w 366"/>
                  <a:gd name="T5" fmla="*/ 201 h 474"/>
                  <a:gd name="T6" fmla="*/ 57 w 366"/>
                  <a:gd name="T7" fmla="*/ 201 h 474"/>
                  <a:gd name="T8" fmla="*/ 57 w 366"/>
                  <a:gd name="T9" fmla="*/ 0 h 474"/>
                  <a:gd name="T10" fmla="*/ 0 w 366"/>
                  <a:gd name="T11" fmla="*/ 0 h 474"/>
                  <a:gd name="T12" fmla="*/ 0 w 366"/>
                  <a:gd name="T13" fmla="*/ 474 h 474"/>
                  <a:gd name="T14" fmla="*/ 57 w 366"/>
                  <a:gd name="T15" fmla="*/ 474 h 474"/>
                  <a:gd name="T16" fmla="*/ 57 w 366"/>
                  <a:gd name="T17" fmla="*/ 253 h 474"/>
                  <a:gd name="T18" fmla="*/ 310 w 366"/>
                  <a:gd name="T19" fmla="*/ 253 h 474"/>
                  <a:gd name="T20" fmla="*/ 310 w 366"/>
                  <a:gd name="T21" fmla="*/ 474 h 474"/>
                  <a:gd name="T22" fmla="*/ 366 w 366"/>
                  <a:gd name="T23" fmla="*/ 474 h 474"/>
                  <a:gd name="T24" fmla="*/ 366 w 366"/>
                  <a:gd name="T25" fmla="*/ 0 h 474"/>
                  <a:gd name="T26" fmla="*/ 310 w 366"/>
                  <a:gd name="T27"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6" h="474">
                    <a:moveTo>
                      <a:pt x="310" y="0"/>
                    </a:moveTo>
                    <a:lnTo>
                      <a:pt x="310" y="0"/>
                    </a:lnTo>
                    <a:lnTo>
                      <a:pt x="310" y="201"/>
                    </a:lnTo>
                    <a:lnTo>
                      <a:pt x="57" y="201"/>
                    </a:lnTo>
                    <a:lnTo>
                      <a:pt x="57" y="0"/>
                    </a:lnTo>
                    <a:lnTo>
                      <a:pt x="0" y="0"/>
                    </a:lnTo>
                    <a:lnTo>
                      <a:pt x="0" y="474"/>
                    </a:lnTo>
                    <a:lnTo>
                      <a:pt x="57" y="474"/>
                    </a:lnTo>
                    <a:lnTo>
                      <a:pt x="57" y="253"/>
                    </a:lnTo>
                    <a:lnTo>
                      <a:pt x="310" y="253"/>
                    </a:lnTo>
                    <a:lnTo>
                      <a:pt x="310" y="474"/>
                    </a:lnTo>
                    <a:lnTo>
                      <a:pt x="366" y="474"/>
                    </a:lnTo>
                    <a:lnTo>
                      <a:pt x="366" y="0"/>
                    </a:lnTo>
                    <a:lnTo>
                      <a:pt x="310"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5" name="Freeform 14">
                <a:extLst>
                  <a:ext uri="{FF2B5EF4-FFF2-40B4-BE49-F238E27FC236}">
                    <a16:creationId xmlns:a16="http://schemas.microsoft.com/office/drawing/2014/main" id="{5D2F2B50-510B-1D4F-9FD2-C0DCF626F1AD}"/>
                  </a:ext>
                </a:extLst>
              </p:cNvPr>
              <p:cNvSpPr>
                <a:spLocks/>
              </p:cNvSpPr>
              <p:nvPr/>
            </p:nvSpPr>
            <p:spPr bwMode="auto">
              <a:xfrm>
                <a:off x="3065" y="1585"/>
                <a:ext cx="33" cy="286"/>
              </a:xfrm>
              <a:custGeom>
                <a:avLst/>
                <a:gdLst>
                  <a:gd name="T0" fmla="*/ 0 w 56"/>
                  <a:gd name="T1" fmla="*/ 474 h 474"/>
                  <a:gd name="T2" fmla="*/ 0 w 56"/>
                  <a:gd name="T3" fmla="*/ 474 h 474"/>
                  <a:gd name="T4" fmla="*/ 56 w 56"/>
                  <a:gd name="T5" fmla="*/ 474 h 474"/>
                  <a:gd name="T6" fmla="*/ 56 w 56"/>
                  <a:gd name="T7" fmla="*/ 0 h 474"/>
                  <a:gd name="T8" fmla="*/ 0 w 56"/>
                  <a:gd name="T9" fmla="*/ 0 h 474"/>
                  <a:gd name="T10" fmla="*/ 0 w 56"/>
                  <a:gd name="T11" fmla="*/ 474 h 474"/>
                </a:gdLst>
                <a:ahLst/>
                <a:cxnLst>
                  <a:cxn ang="0">
                    <a:pos x="T0" y="T1"/>
                  </a:cxn>
                  <a:cxn ang="0">
                    <a:pos x="T2" y="T3"/>
                  </a:cxn>
                  <a:cxn ang="0">
                    <a:pos x="T4" y="T5"/>
                  </a:cxn>
                  <a:cxn ang="0">
                    <a:pos x="T6" y="T7"/>
                  </a:cxn>
                  <a:cxn ang="0">
                    <a:pos x="T8" y="T9"/>
                  </a:cxn>
                  <a:cxn ang="0">
                    <a:pos x="T10" y="T11"/>
                  </a:cxn>
                </a:cxnLst>
                <a:rect l="0" t="0" r="r" b="b"/>
                <a:pathLst>
                  <a:path w="56" h="474">
                    <a:moveTo>
                      <a:pt x="0" y="474"/>
                    </a:moveTo>
                    <a:lnTo>
                      <a:pt x="0" y="474"/>
                    </a:lnTo>
                    <a:lnTo>
                      <a:pt x="56" y="474"/>
                    </a:lnTo>
                    <a:lnTo>
                      <a:pt x="56" y="0"/>
                    </a:lnTo>
                    <a:lnTo>
                      <a:pt x="0" y="0"/>
                    </a:lnTo>
                    <a:lnTo>
                      <a:pt x="0" y="474"/>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6" name="Freeform 15">
                <a:extLst>
                  <a:ext uri="{FF2B5EF4-FFF2-40B4-BE49-F238E27FC236}">
                    <a16:creationId xmlns:a16="http://schemas.microsoft.com/office/drawing/2014/main" id="{4D6466F1-ED21-F246-94BA-C3FA1F3BFE46}"/>
                  </a:ext>
                </a:extLst>
              </p:cNvPr>
              <p:cNvSpPr>
                <a:spLocks/>
              </p:cNvSpPr>
              <p:nvPr/>
            </p:nvSpPr>
            <p:spPr bwMode="auto">
              <a:xfrm>
                <a:off x="3128" y="1585"/>
                <a:ext cx="253" cy="286"/>
              </a:xfrm>
              <a:custGeom>
                <a:avLst/>
                <a:gdLst>
                  <a:gd name="T0" fmla="*/ 361 w 421"/>
                  <a:gd name="T1" fmla="*/ 0 h 474"/>
                  <a:gd name="T2" fmla="*/ 361 w 421"/>
                  <a:gd name="T3" fmla="*/ 0 h 474"/>
                  <a:gd name="T4" fmla="*/ 211 w 421"/>
                  <a:gd name="T5" fmla="*/ 390 h 474"/>
                  <a:gd name="T6" fmla="*/ 209 w 421"/>
                  <a:gd name="T7" fmla="*/ 390 h 474"/>
                  <a:gd name="T8" fmla="*/ 63 w 421"/>
                  <a:gd name="T9" fmla="*/ 0 h 474"/>
                  <a:gd name="T10" fmla="*/ 0 w 421"/>
                  <a:gd name="T11" fmla="*/ 0 h 474"/>
                  <a:gd name="T12" fmla="*/ 181 w 421"/>
                  <a:gd name="T13" fmla="*/ 474 h 474"/>
                  <a:gd name="T14" fmla="*/ 235 w 421"/>
                  <a:gd name="T15" fmla="*/ 474 h 474"/>
                  <a:gd name="T16" fmla="*/ 421 w 421"/>
                  <a:gd name="T17" fmla="*/ 0 h 474"/>
                  <a:gd name="T18" fmla="*/ 361 w 421"/>
                  <a:gd name="T19" fmla="*/ 0 h 4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21" h="474">
                    <a:moveTo>
                      <a:pt x="361" y="0"/>
                    </a:moveTo>
                    <a:lnTo>
                      <a:pt x="361" y="0"/>
                    </a:lnTo>
                    <a:lnTo>
                      <a:pt x="211" y="390"/>
                    </a:lnTo>
                    <a:lnTo>
                      <a:pt x="209" y="390"/>
                    </a:lnTo>
                    <a:lnTo>
                      <a:pt x="63" y="0"/>
                    </a:lnTo>
                    <a:lnTo>
                      <a:pt x="0" y="0"/>
                    </a:lnTo>
                    <a:lnTo>
                      <a:pt x="181" y="474"/>
                    </a:lnTo>
                    <a:lnTo>
                      <a:pt x="235" y="474"/>
                    </a:lnTo>
                    <a:lnTo>
                      <a:pt x="421" y="0"/>
                    </a:lnTo>
                    <a:lnTo>
                      <a:pt x="361" y="0"/>
                    </a:lnTo>
                    <a:close/>
                  </a:path>
                </a:pathLst>
              </a:custGeom>
              <a:solidFill>
                <a:srgbClr val="CF3829"/>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7" name="Freeform 16">
                <a:extLst>
                  <a:ext uri="{FF2B5EF4-FFF2-40B4-BE49-F238E27FC236}">
                    <a16:creationId xmlns:a16="http://schemas.microsoft.com/office/drawing/2014/main" id="{29BD78D5-AFE1-134D-91DD-455D1F6B6A52}"/>
                  </a:ext>
                </a:extLst>
              </p:cNvPr>
              <p:cNvSpPr>
                <a:spLocks/>
              </p:cNvSpPr>
              <p:nvPr/>
            </p:nvSpPr>
            <p:spPr bwMode="auto">
              <a:xfrm>
                <a:off x="1196" y="1938"/>
                <a:ext cx="253" cy="300"/>
              </a:xfrm>
              <a:custGeom>
                <a:avLst/>
                <a:gdLst>
                  <a:gd name="T0" fmla="*/ 359 w 420"/>
                  <a:gd name="T1" fmla="*/ 109 h 497"/>
                  <a:gd name="T2" fmla="*/ 359 w 420"/>
                  <a:gd name="T3" fmla="*/ 109 h 497"/>
                  <a:gd name="T4" fmla="*/ 240 w 420"/>
                  <a:gd name="T5" fmla="*/ 52 h 497"/>
                  <a:gd name="T6" fmla="*/ 60 w 420"/>
                  <a:gd name="T7" fmla="*/ 249 h 497"/>
                  <a:gd name="T8" fmla="*/ 240 w 420"/>
                  <a:gd name="T9" fmla="*/ 445 h 497"/>
                  <a:gd name="T10" fmla="*/ 378 w 420"/>
                  <a:gd name="T11" fmla="*/ 379 h 497"/>
                  <a:gd name="T12" fmla="*/ 420 w 420"/>
                  <a:gd name="T13" fmla="*/ 415 h 497"/>
                  <a:gd name="T14" fmla="*/ 240 w 420"/>
                  <a:gd name="T15" fmla="*/ 497 h 497"/>
                  <a:gd name="T16" fmla="*/ 0 w 420"/>
                  <a:gd name="T17" fmla="*/ 249 h 497"/>
                  <a:gd name="T18" fmla="*/ 240 w 420"/>
                  <a:gd name="T19" fmla="*/ 0 h 497"/>
                  <a:gd name="T20" fmla="*/ 408 w 420"/>
                  <a:gd name="T21" fmla="*/ 74 h 497"/>
                  <a:gd name="T22" fmla="*/ 359 w 420"/>
                  <a:gd name="T23" fmla="*/ 109 h 4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20" h="497">
                    <a:moveTo>
                      <a:pt x="359" y="109"/>
                    </a:moveTo>
                    <a:lnTo>
                      <a:pt x="359" y="109"/>
                    </a:lnTo>
                    <a:cubicBezTo>
                      <a:pt x="331" y="71"/>
                      <a:pt x="286" y="52"/>
                      <a:pt x="240" y="52"/>
                    </a:cubicBezTo>
                    <a:cubicBezTo>
                      <a:pt x="135" y="52"/>
                      <a:pt x="60" y="145"/>
                      <a:pt x="60" y="249"/>
                    </a:cubicBezTo>
                    <a:cubicBezTo>
                      <a:pt x="60" y="358"/>
                      <a:pt x="134" y="445"/>
                      <a:pt x="240" y="445"/>
                    </a:cubicBezTo>
                    <a:cubicBezTo>
                      <a:pt x="298" y="445"/>
                      <a:pt x="344" y="422"/>
                      <a:pt x="378" y="379"/>
                    </a:cubicBezTo>
                    <a:lnTo>
                      <a:pt x="420" y="415"/>
                    </a:lnTo>
                    <a:cubicBezTo>
                      <a:pt x="378" y="471"/>
                      <a:pt x="316" y="497"/>
                      <a:pt x="240" y="497"/>
                    </a:cubicBezTo>
                    <a:cubicBezTo>
                      <a:pt x="105" y="497"/>
                      <a:pt x="0" y="392"/>
                      <a:pt x="0" y="249"/>
                    </a:cubicBezTo>
                    <a:cubicBezTo>
                      <a:pt x="0" y="109"/>
                      <a:pt x="100" y="0"/>
                      <a:pt x="240" y="0"/>
                    </a:cubicBezTo>
                    <a:cubicBezTo>
                      <a:pt x="305" y="0"/>
                      <a:pt x="368" y="22"/>
                      <a:pt x="408" y="74"/>
                    </a:cubicBezTo>
                    <a:lnTo>
                      <a:pt x="359" y="10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8" name="Freeform 17">
                <a:extLst>
                  <a:ext uri="{FF2B5EF4-FFF2-40B4-BE49-F238E27FC236}">
                    <a16:creationId xmlns:a16="http://schemas.microsoft.com/office/drawing/2014/main" id="{B72C7B5C-9B25-F74A-9B3C-69E7155B91F2}"/>
                  </a:ext>
                </a:extLst>
              </p:cNvPr>
              <p:cNvSpPr>
                <a:spLocks/>
              </p:cNvSpPr>
              <p:nvPr/>
            </p:nvSpPr>
            <p:spPr bwMode="auto">
              <a:xfrm>
                <a:off x="1482"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49" name="Freeform 18">
                <a:extLst>
                  <a:ext uri="{FF2B5EF4-FFF2-40B4-BE49-F238E27FC236}">
                    <a16:creationId xmlns:a16="http://schemas.microsoft.com/office/drawing/2014/main" id="{2BB1422E-3133-9140-9DFA-6F4A34A1A730}"/>
                  </a:ext>
                </a:extLst>
              </p:cNvPr>
              <p:cNvSpPr>
                <a:spLocks/>
              </p:cNvSpPr>
              <p:nvPr/>
            </p:nvSpPr>
            <p:spPr bwMode="auto">
              <a:xfrm>
                <a:off x="1699" y="2037"/>
                <a:ext cx="107" cy="194"/>
              </a:xfrm>
              <a:custGeom>
                <a:avLst/>
                <a:gdLst>
                  <a:gd name="T0" fmla="*/ 2 w 177"/>
                  <a:gd name="T1" fmla="*/ 83 h 321"/>
                  <a:gd name="T2" fmla="*/ 2 w 177"/>
                  <a:gd name="T3" fmla="*/ 83 h 321"/>
                  <a:gd name="T4" fmla="*/ 0 w 177"/>
                  <a:gd name="T5" fmla="*/ 8 h 321"/>
                  <a:gd name="T6" fmla="*/ 49 w 177"/>
                  <a:gd name="T7" fmla="*/ 8 h 321"/>
                  <a:gd name="T8" fmla="*/ 50 w 177"/>
                  <a:gd name="T9" fmla="*/ 60 h 321"/>
                  <a:gd name="T10" fmla="*/ 52 w 177"/>
                  <a:gd name="T11" fmla="*/ 60 h 321"/>
                  <a:gd name="T12" fmla="*/ 156 w 177"/>
                  <a:gd name="T13" fmla="*/ 0 h 321"/>
                  <a:gd name="T14" fmla="*/ 177 w 177"/>
                  <a:gd name="T15" fmla="*/ 4 h 321"/>
                  <a:gd name="T16" fmla="*/ 174 w 177"/>
                  <a:gd name="T17" fmla="*/ 56 h 321"/>
                  <a:gd name="T18" fmla="*/ 146 w 177"/>
                  <a:gd name="T19" fmla="*/ 52 h 321"/>
                  <a:gd name="T20" fmla="*/ 54 w 177"/>
                  <a:gd name="T21" fmla="*/ 169 h 321"/>
                  <a:gd name="T22" fmla="*/ 54 w 177"/>
                  <a:gd name="T23" fmla="*/ 321 h 321"/>
                  <a:gd name="T24" fmla="*/ 2 w 177"/>
                  <a:gd name="T25" fmla="*/ 321 h 321"/>
                  <a:gd name="T26" fmla="*/ 2 w 177"/>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7" h="321">
                    <a:moveTo>
                      <a:pt x="2" y="83"/>
                    </a:moveTo>
                    <a:lnTo>
                      <a:pt x="2" y="83"/>
                    </a:lnTo>
                    <a:cubicBezTo>
                      <a:pt x="2" y="54"/>
                      <a:pt x="0" y="29"/>
                      <a:pt x="0" y="8"/>
                    </a:cubicBezTo>
                    <a:lnTo>
                      <a:pt x="49" y="8"/>
                    </a:lnTo>
                    <a:cubicBezTo>
                      <a:pt x="49" y="25"/>
                      <a:pt x="50" y="42"/>
                      <a:pt x="50" y="60"/>
                    </a:cubicBezTo>
                    <a:lnTo>
                      <a:pt x="52" y="60"/>
                    </a:lnTo>
                    <a:cubicBezTo>
                      <a:pt x="66" y="29"/>
                      <a:pt x="105" y="0"/>
                      <a:pt x="156" y="0"/>
                    </a:cubicBezTo>
                    <a:cubicBezTo>
                      <a:pt x="163" y="0"/>
                      <a:pt x="170" y="1"/>
                      <a:pt x="177" y="4"/>
                    </a:cubicBezTo>
                    <a:lnTo>
                      <a:pt x="174" y="56"/>
                    </a:lnTo>
                    <a:cubicBezTo>
                      <a:pt x="165" y="54"/>
                      <a:pt x="155" y="52"/>
                      <a:pt x="146" y="52"/>
                    </a:cubicBezTo>
                    <a:cubicBezTo>
                      <a:pt x="82" y="52"/>
                      <a:pt x="54" y="97"/>
                      <a:pt x="54" y="169"/>
                    </a:cubicBezTo>
                    <a:lnTo>
                      <a:pt x="54" y="321"/>
                    </a:lnTo>
                    <a:lnTo>
                      <a:pt x="2" y="321"/>
                    </a:lnTo>
                    <a:lnTo>
                      <a:pt x="2"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0" name="Freeform 19">
                <a:extLst>
                  <a:ext uri="{FF2B5EF4-FFF2-40B4-BE49-F238E27FC236}">
                    <a16:creationId xmlns:a16="http://schemas.microsoft.com/office/drawing/2014/main" id="{CA617C11-88CF-FA4E-941C-1D6A7372C587}"/>
                  </a:ext>
                </a:extLst>
              </p:cNvPr>
              <p:cNvSpPr>
                <a:spLocks/>
              </p:cNvSpPr>
              <p:nvPr/>
            </p:nvSpPr>
            <p:spPr bwMode="auto">
              <a:xfrm>
                <a:off x="1837" y="2037"/>
                <a:ext cx="107" cy="194"/>
              </a:xfrm>
              <a:custGeom>
                <a:avLst/>
                <a:gdLst>
                  <a:gd name="T0" fmla="*/ 3 w 178"/>
                  <a:gd name="T1" fmla="*/ 83 h 321"/>
                  <a:gd name="T2" fmla="*/ 3 w 178"/>
                  <a:gd name="T3" fmla="*/ 83 h 321"/>
                  <a:gd name="T4" fmla="*/ 0 w 178"/>
                  <a:gd name="T5" fmla="*/ 8 h 321"/>
                  <a:gd name="T6" fmla="*/ 50 w 178"/>
                  <a:gd name="T7" fmla="*/ 8 h 321"/>
                  <a:gd name="T8" fmla="*/ 51 w 178"/>
                  <a:gd name="T9" fmla="*/ 60 h 321"/>
                  <a:gd name="T10" fmla="*/ 52 w 178"/>
                  <a:gd name="T11" fmla="*/ 60 h 321"/>
                  <a:gd name="T12" fmla="*/ 157 w 178"/>
                  <a:gd name="T13" fmla="*/ 0 h 321"/>
                  <a:gd name="T14" fmla="*/ 178 w 178"/>
                  <a:gd name="T15" fmla="*/ 4 h 321"/>
                  <a:gd name="T16" fmla="*/ 175 w 178"/>
                  <a:gd name="T17" fmla="*/ 56 h 321"/>
                  <a:gd name="T18" fmla="*/ 147 w 178"/>
                  <a:gd name="T19" fmla="*/ 52 h 321"/>
                  <a:gd name="T20" fmla="*/ 55 w 178"/>
                  <a:gd name="T21" fmla="*/ 169 h 321"/>
                  <a:gd name="T22" fmla="*/ 55 w 178"/>
                  <a:gd name="T23" fmla="*/ 321 h 321"/>
                  <a:gd name="T24" fmla="*/ 3 w 178"/>
                  <a:gd name="T25" fmla="*/ 321 h 321"/>
                  <a:gd name="T26" fmla="*/ 3 w 178"/>
                  <a:gd name="T27"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78" h="321">
                    <a:moveTo>
                      <a:pt x="3" y="83"/>
                    </a:moveTo>
                    <a:lnTo>
                      <a:pt x="3" y="83"/>
                    </a:lnTo>
                    <a:cubicBezTo>
                      <a:pt x="3" y="54"/>
                      <a:pt x="0" y="29"/>
                      <a:pt x="0" y="8"/>
                    </a:cubicBezTo>
                    <a:lnTo>
                      <a:pt x="50" y="8"/>
                    </a:lnTo>
                    <a:cubicBezTo>
                      <a:pt x="50" y="25"/>
                      <a:pt x="51" y="42"/>
                      <a:pt x="51" y="60"/>
                    </a:cubicBezTo>
                    <a:lnTo>
                      <a:pt x="52" y="60"/>
                    </a:lnTo>
                    <a:cubicBezTo>
                      <a:pt x="67" y="29"/>
                      <a:pt x="105" y="0"/>
                      <a:pt x="157" y="0"/>
                    </a:cubicBezTo>
                    <a:cubicBezTo>
                      <a:pt x="164" y="0"/>
                      <a:pt x="171" y="1"/>
                      <a:pt x="178" y="4"/>
                    </a:cubicBezTo>
                    <a:lnTo>
                      <a:pt x="175" y="56"/>
                    </a:lnTo>
                    <a:cubicBezTo>
                      <a:pt x="166" y="54"/>
                      <a:pt x="156" y="52"/>
                      <a:pt x="147" y="52"/>
                    </a:cubicBezTo>
                    <a:cubicBezTo>
                      <a:pt x="83" y="52"/>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1" name="Freeform 20">
                <a:extLst>
                  <a:ext uri="{FF2B5EF4-FFF2-40B4-BE49-F238E27FC236}">
                    <a16:creationId xmlns:a16="http://schemas.microsoft.com/office/drawing/2014/main" id="{83F5C9AC-D2ED-9A41-9CF8-7866304D05A8}"/>
                  </a:ext>
                </a:extLst>
              </p:cNvPr>
              <p:cNvSpPr>
                <a:spLocks noEditPoints="1"/>
              </p:cNvSpPr>
              <p:nvPr/>
            </p:nvSpPr>
            <p:spPr bwMode="auto">
              <a:xfrm>
                <a:off x="1971" y="1946"/>
                <a:ext cx="45" cy="285"/>
              </a:xfrm>
              <a:custGeom>
                <a:avLst/>
                <a:gdLst>
                  <a:gd name="T0" fmla="*/ 38 w 76"/>
                  <a:gd name="T1" fmla="*/ 0 h 473"/>
                  <a:gd name="T2" fmla="*/ 38 w 76"/>
                  <a:gd name="T3" fmla="*/ 0 h 473"/>
                  <a:gd name="T4" fmla="*/ 76 w 76"/>
                  <a:gd name="T5" fmla="*/ 38 h 473"/>
                  <a:gd name="T6" fmla="*/ 38 w 76"/>
                  <a:gd name="T7" fmla="*/ 76 h 473"/>
                  <a:gd name="T8" fmla="*/ 0 w 76"/>
                  <a:gd name="T9" fmla="*/ 38 h 473"/>
                  <a:gd name="T10" fmla="*/ 38 w 76"/>
                  <a:gd name="T11" fmla="*/ 0 h 473"/>
                  <a:gd name="T12" fmla="*/ 12 w 76"/>
                  <a:gd name="T13" fmla="*/ 160 h 473"/>
                  <a:gd name="T14" fmla="*/ 12 w 76"/>
                  <a:gd name="T15" fmla="*/ 160 h 473"/>
                  <a:gd name="T16" fmla="*/ 64 w 76"/>
                  <a:gd name="T17" fmla="*/ 160 h 473"/>
                  <a:gd name="T18" fmla="*/ 64 w 76"/>
                  <a:gd name="T19" fmla="*/ 473 h 473"/>
                  <a:gd name="T20" fmla="*/ 12 w 76"/>
                  <a:gd name="T21" fmla="*/ 473 h 473"/>
                  <a:gd name="T22" fmla="*/ 12 w 76"/>
                  <a:gd name="T23" fmla="*/ 160 h 4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6" h="473">
                    <a:moveTo>
                      <a:pt x="38" y="0"/>
                    </a:moveTo>
                    <a:lnTo>
                      <a:pt x="38" y="0"/>
                    </a:lnTo>
                    <a:cubicBezTo>
                      <a:pt x="59" y="0"/>
                      <a:pt x="76" y="17"/>
                      <a:pt x="76" y="38"/>
                    </a:cubicBezTo>
                    <a:cubicBezTo>
                      <a:pt x="76" y="60"/>
                      <a:pt x="60" y="76"/>
                      <a:pt x="38" y="76"/>
                    </a:cubicBezTo>
                    <a:cubicBezTo>
                      <a:pt x="16" y="76"/>
                      <a:pt x="0" y="60"/>
                      <a:pt x="0" y="38"/>
                    </a:cubicBezTo>
                    <a:cubicBezTo>
                      <a:pt x="0" y="17"/>
                      <a:pt x="16" y="0"/>
                      <a:pt x="38" y="0"/>
                    </a:cubicBezTo>
                    <a:close/>
                    <a:moveTo>
                      <a:pt x="12" y="160"/>
                    </a:moveTo>
                    <a:lnTo>
                      <a:pt x="12" y="160"/>
                    </a:lnTo>
                    <a:lnTo>
                      <a:pt x="64" y="160"/>
                    </a:lnTo>
                    <a:lnTo>
                      <a:pt x="64" y="473"/>
                    </a:lnTo>
                    <a:lnTo>
                      <a:pt x="12" y="473"/>
                    </a:lnTo>
                    <a:lnTo>
                      <a:pt x="12" y="160"/>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2" name="Freeform 21">
                <a:extLst>
                  <a:ext uri="{FF2B5EF4-FFF2-40B4-BE49-F238E27FC236}">
                    <a16:creationId xmlns:a16="http://schemas.microsoft.com/office/drawing/2014/main" id="{DB99D98D-8B34-F64E-8796-AB291B3815D2}"/>
                  </a:ext>
                </a:extLst>
              </p:cNvPr>
              <p:cNvSpPr>
                <a:spLocks/>
              </p:cNvSpPr>
              <p:nvPr/>
            </p:nvSpPr>
            <p:spPr bwMode="auto">
              <a:xfrm>
                <a:off x="2052" y="2037"/>
                <a:ext cx="171" cy="199"/>
              </a:xfrm>
              <a:custGeom>
                <a:avLst/>
                <a:gdLst>
                  <a:gd name="T0" fmla="*/ 241 w 283"/>
                  <a:gd name="T1" fmla="*/ 87 h 329"/>
                  <a:gd name="T2" fmla="*/ 241 w 283"/>
                  <a:gd name="T3" fmla="*/ 87 h 329"/>
                  <a:gd name="T4" fmla="*/ 162 w 283"/>
                  <a:gd name="T5" fmla="*/ 48 h 329"/>
                  <a:gd name="T6" fmla="*/ 57 w 283"/>
                  <a:gd name="T7" fmla="*/ 165 h 329"/>
                  <a:gd name="T8" fmla="*/ 162 w 283"/>
                  <a:gd name="T9" fmla="*/ 281 h 329"/>
                  <a:gd name="T10" fmla="*/ 242 w 283"/>
                  <a:gd name="T11" fmla="*/ 242 h 329"/>
                  <a:gd name="T12" fmla="*/ 281 w 283"/>
                  <a:gd name="T13" fmla="*/ 279 h 329"/>
                  <a:gd name="T14" fmla="*/ 162 w 283"/>
                  <a:gd name="T15" fmla="*/ 329 h 329"/>
                  <a:gd name="T16" fmla="*/ 0 w 283"/>
                  <a:gd name="T17" fmla="*/ 165 h 329"/>
                  <a:gd name="T18" fmla="*/ 162 w 283"/>
                  <a:gd name="T19" fmla="*/ 0 h 329"/>
                  <a:gd name="T20" fmla="*/ 283 w 283"/>
                  <a:gd name="T21" fmla="*/ 50 h 329"/>
                  <a:gd name="T22" fmla="*/ 241 w 283"/>
                  <a:gd name="T23" fmla="*/ 87 h 3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3" h="329">
                    <a:moveTo>
                      <a:pt x="241" y="87"/>
                    </a:moveTo>
                    <a:lnTo>
                      <a:pt x="241" y="87"/>
                    </a:lnTo>
                    <a:cubicBezTo>
                      <a:pt x="219" y="60"/>
                      <a:pt x="194" y="48"/>
                      <a:pt x="162" y="48"/>
                    </a:cubicBezTo>
                    <a:cubicBezTo>
                      <a:pt x="92" y="48"/>
                      <a:pt x="57" y="101"/>
                      <a:pt x="57" y="165"/>
                    </a:cubicBezTo>
                    <a:cubicBezTo>
                      <a:pt x="57" y="229"/>
                      <a:pt x="99" y="281"/>
                      <a:pt x="162" y="281"/>
                    </a:cubicBezTo>
                    <a:cubicBezTo>
                      <a:pt x="196" y="281"/>
                      <a:pt x="223" y="269"/>
                      <a:pt x="242" y="242"/>
                    </a:cubicBezTo>
                    <a:lnTo>
                      <a:pt x="281" y="279"/>
                    </a:lnTo>
                    <a:cubicBezTo>
                      <a:pt x="251" y="314"/>
                      <a:pt x="208" y="329"/>
                      <a:pt x="162" y="329"/>
                    </a:cubicBezTo>
                    <a:cubicBezTo>
                      <a:pt x="65" y="329"/>
                      <a:pt x="0" y="261"/>
                      <a:pt x="0" y="165"/>
                    </a:cubicBezTo>
                    <a:cubicBezTo>
                      <a:pt x="0" y="70"/>
                      <a:pt x="66" y="0"/>
                      <a:pt x="162" y="0"/>
                    </a:cubicBezTo>
                    <a:cubicBezTo>
                      <a:pt x="208" y="0"/>
                      <a:pt x="251" y="16"/>
                      <a:pt x="283" y="50"/>
                    </a:cubicBezTo>
                    <a:lnTo>
                      <a:pt x="241" y="87"/>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3" name="Freeform 22">
                <a:extLst>
                  <a:ext uri="{FF2B5EF4-FFF2-40B4-BE49-F238E27FC236}">
                    <a16:creationId xmlns:a16="http://schemas.microsoft.com/office/drawing/2014/main" id="{A195A442-E03E-374F-AF2E-CC08B09B0149}"/>
                  </a:ext>
                </a:extLst>
              </p:cNvPr>
              <p:cNvSpPr>
                <a:spLocks/>
              </p:cNvSpPr>
              <p:nvPr/>
            </p:nvSpPr>
            <p:spPr bwMode="auto">
              <a:xfrm>
                <a:off x="2254"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4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4" y="262"/>
                    </a:lnTo>
                    <a:cubicBezTo>
                      <a:pt x="210" y="293"/>
                      <a:pt x="171" y="321"/>
                      <a:pt x="119" y="321"/>
                    </a:cubicBezTo>
                    <a:cubicBezTo>
                      <a:pt x="37" y="321"/>
                      <a:pt x="0" y="269"/>
                      <a:pt x="0" y="194"/>
                    </a:cubicBezTo>
                    <a:lnTo>
                      <a:pt x="0" y="0"/>
                    </a:lnTo>
                    <a:lnTo>
                      <a:pt x="52" y="0"/>
                    </a:lnTo>
                    <a:lnTo>
                      <a:pt x="52" y="188"/>
                    </a:lnTo>
                    <a:cubicBezTo>
                      <a:pt x="52" y="241"/>
                      <a:pt x="75" y="273"/>
                      <a:pt x="124" y="273"/>
                    </a:cubicBezTo>
                    <a:cubicBezTo>
                      <a:pt x="192"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4" name="Freeform 23">
                <a:extLst>
                  <a:ext uri="{FF2B5EF4-FFF2-40B4-BE49-F238E27FC236}">
                    <a16:creationId xmlns:a16="http://schemas.microsoft.com/office/drawing/2014/main" id="{F72E0535-8380-9647-872D-F16FDE0B5E1A}"/>
                  </a:ext>
                </a:extLst>
              </p:cNvPr>
              <p:cNvSpPr>
                <a:spLocks/>
              </p:cNvSpPr>
              <p:nvPr/>
            </p:nvSpPr>
            <p:spPr bwMode="auto">
              <a:xfrm>
                <a:off x="2474" y="1945"/>
                <a:ext cx="32" cy="286"/>
              </a:xfrm>
              <a:custGeom>
                <a:avLst/>
                <a:gdLst>
                  <a:gd name="T0" fmla="*/ 0 w 53"/>
                  <a:gd name="T1" fmla="*/ 475 h 475"/>
                  <a:gd name="T2" fmla="*/ 0 w 53"/>
                  <a:gd name="T3" fmla="*/ 475 h 475"/>
                  <a:gd name="T4" fmla="*/ 53 w 53"/>
                  <a:gd name="T5" fmla="*/ 475 h 475"/>
                  <a:gd name="T6" fmla="*/ 53 w 53"/>
                  <a:gd name="T7" fmla="*/ 0 h 475"/>
                  <a:gd name="T8" fmla="*/ 0 w 53"/>
                  <a:gd name="T9" fmla="*/ 0 h 475"/>
                  <a:gd name="T10" fmla="*/ 0 w 53"/>
                  <a:gd name="T11" fmla="*/ 475 h 475"/>
                </a:gdLst>
                <a:ahLst/>
                <a:cxnLst>
                  <a:cxn ang="0">
                    <a:pos x="T0" y="T1"/>
                  </a:cxn>
                  <a:cxn ang="0">
                    <a:pos x="T2" y="T3"/>
                  </a:cxn>
                  <a:cxn ang="0">
                    <a:pos x="T4" y="T5"/>
                  </a:cxn>
                  <a:cxn ang="0">
                    <a:pos x="T6" y="T7"/>
                  </a:cxn>
                  <a:cxn ang="0">
                    <a:pos x="T8" y="T9"/>
                  </a:cxn>
                  <a:cxn ang="0">
                    <a:pos x="T10" y="T11"/>
                  </a:cxn>
                </a:cxnLst>
                <a:rect l="0" t="0" r="r" b="b"/>
                <a:pathLst>
                  <a:path w="53" h="475">
                    <a:moveTo>
                      <a:pt x="0" y="475"/>
                    </a:moveTo>
                    <a:lnTo>
                      <a:pt x="0" y="475"/>
                    </a:lnTo>
                    <a:lnTo>
                      <a:pt x="53" y="475"/>
                    </a:lnTo>
                    <a:lnTo>
                      <a:pt x="53" y="0"/>
                    </a:lnTo>
                    <a:lnTo>
                      <a:pt x="0" y="0"/>
                    </a:lnTo>
                    <a:lnTo>
                      <a:pt x="0" y="475"/>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5" name="Freeform 24">
                <a:extLst>
                  <a:ext uri="{FF2B5EF4-FFF2-40B4-BE49-F238E27FC236}">
                    <a16:creationId xmlns:a16="http://schemas.microsoft.com/office/drawing/2014/main" id="{FE066C44-5CCE-1F41-8566-14F0686E91DF}"/>
                  </a:ext>
                </a:extLst>
              </p:cNvPr>
              <p:cNvSpPr>
                <a:spLocks/>
              </p:cNvSpPr>
              <p:nvPr/>
            </p:nvSpPr>
            <p:spPr bwMode="auto">
              <a:xfrm>
                <a:off x="2561" y="2042"/>
                <a:ext cx="166" cy="194"/>
              </a:xfrm>
              <a:custGeom>
                <a:avLst/>
                <a:gdLst>
                  <a:gd name="T0" fmla="*/ 273 w 276"/>
                  <a:gd name="T1" fmla="*/ 239 h 321"/>
                  <a:gd name="T2" fmla="*/ 273 w 276"/>
                  <a:gd name="T3" fmla="*/ 239 h 321"/>
                  <a:gd name="T4" fmla="*/ 276 w 276"/>
                  <a:gd name="T5" fmla="*/ 313 h 321"/>
                  <a:gd name="T6" fmla="*/ 226 w 276"/>
                  <a:gd name="T7" fmla="*/ 313 h 321"/>
                  <a:gd name="T8" fmla="*/ 225 w 276"/>
                  <a:gd name="T9" fmla="*/ 262 h 321"/>
                  <a:gd name="T10" fmla="*/ 223 w 276"/>
                  <a:gd name="T11" fmla="*/ 262 h 321"/>
                  <a:gd name="T12" fmla="*/ 119 w 276"/>
                  <a:gd name="T13" fmla="*/ 321 h 321"/>
                  <a:gd name="T14" fmla="*/ 0 w 276"/>
                  <a:gd name="T15" fmla="*/ 194 h 321"/>
                  <a:gd name="T16" fmla="*/ 0 w 276"/>
                  <a:gd name="T17" fmla="*/ 0 h 321"/>
                  <a:gd name="T18" fmla="*/ 52 w 276"/>
                  <a:gd name="T19" fmla="*/ 0 h 321"/>
                  <a:gd name="T20" fmla="*/ 52 w 276"/>
                  <a:gd name="T21" fmla="*/ 188 h 321"/>
                  <a:gd name="T22" fmla="*/ 124 w 276"/>
                  <a:gd name="T23" fmla="*/ 273 h 321"/>
                  <a:gd name="T24" fmla="*/ 221 w 276"/>
                  <a:gd name="T25" fmla="*/ 153 h 321"/>
                  <a:gd name="T26" fmla="*/ 221 w 276"/>
                  <a:gd name="T27" fmla="*/ 0 h 321"/>
                  <a:gd name="T28" fmla="*/ 273 w 276"/>
                  <a:gd name="T29" fmla="*/ 0 h 321"/>
                  <a:gd name="T30" fmla="*/ 273 w 276"/>
                  <a:gd name="T31" fmla="*/ 239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76" h="321">
                    <a:moveTo>
                      <a:pt x="273" y="239"/>
                    </a:moveTo>
                    <a:lnTo>
                      <a:pt x="273" y="239"/>
                    </a:lnTo>
                    <a:cubicBezTo>
                      <a:pt x="273" y="268"/>
                      <a:pt x="276" y="293"/>
                      <a:pt x="276" y="313"/>
                    </a:cubicBezTo>
                    <a:lnTo>
                      <a:pt x="226" y="313"/>
                    </a:lnTo>
                    <a:cubicBezTo>
                      <a:pt x="226" y="297"/>
                      <a:pt x="225" y="279"/>
                      <a:pt x="225" y="262"/>
                    </a:cubicBezTo>
                    <a:lnTo>
                      <a:pt x="223" y="262"/>
                    </a:lnTo>
                    <a:cubicBezTo>
                      <a:pt x="209" y="293"/>
                      <a:pt x="171" y="321"/>
                      <a:pt x="119" y="321"/>
                    </a:cubicBezTo>
                    <a:cubicBezTo>
                      <a:pt x="37" y="321"/>
                      <a:pt x="0" y="269"/>
                      <a:pt x="0" y="194"/>
                    </a:cubicBezTo>
                    <a:lnTo>
                      <a:pt x="0" y="0"/>
                    </a:lnTo>
                    <a:lnTo>
                      <a:pt x="52" y="0"/>
                    </a:lnTo>
                    <a:lnTo>
                      <a:pt x="52" y="188"/>
                    </a:lnTo>
                    <a:cubicBezTo>
                      <a:pt x="52" y="241"/>
                      <a:pt x="75" y="273"/>
                      <a:pt x="124" y="273"/>
                    </a:cubicBezTo>
                    <a:cubicBezTo>
                      <a:pt x="191" y="273"/>
                      <a:pt x="221" y="224"/>
                      <a:pt x="221" y="153"/>
                    </a:cubicBezTo>
                    <a:lnTo>
                      <a:pt x="221" y="0"/>
                    </a:lnTo>
                    <a:lnTo>
                      <a:pt x="273" y="0"/>
                    </a:lnTo>
                    <a:lnTo>
                      <a:pt x="273" y="239"/>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sp>
            <p:nvSpPr>
              <p:cNvPr id="56" name="Freeform 25">
                <a:extLst>
                  <a:ext uri="{FF2B5EF4-FFF2-40B4-BE49-F238E27FC236}">
                    <a16:creationId xmlns:a16="http://schemas.microsoft.com/office/drawing/2014/main" id="{F248F71A-200F-4749-B189-59B7D50F58C9}"/>
                  </a:ext>
                </a:extLst>
              </p:cNvPr>
              <p:cNvSpPr>
                <a:spLocks/>
              </p:cNvSpPr>
              <p:nvPr/>
            </p:nvSpPr>
            <p:spPr bwMode="auto">
              <a:xfrm>
                <a:off x="2778" y="2037"/>
                <a:ext cx="285" cy="194"/>
              </a:xfrm>
              <a:custGeom>
                <a:avLst/>
                <a:gdLst>
                  <a:gd name="T0" fmla="*/ 3 w 474"/>
                  <a:gd name="T1" fmla="*/ 83 h 321"/>
                  <a:gd name="T2" fmla="*/ 3 w 474"/>
                  <a:gd name="T3" fmla="*/ 83 h 321"/>
                  <a:gd name="T4" fmla="*/ 0 w 474"/>
                  <a:gd name="T5" fmla="*/ 8 h 321"/>
                  <a:gd name="T6" fmla="*/ 50 w 474"/>
                  <a:gd name="T7" fmla="*/ 8 h 321"/>
                  <a:gd name="T8" fmla="*/ 51 w 474"/>
                  <a:gd name="T9" fmla="*/ 60 h 321"/>
                  <a:gd name="T10" fmla="*/ 53 w 474"/>
                  <a:gd name="T11" fmla="*/ 60 h 321"/>
                  <a:gd name="T12" fmla="*/ 157 w 474"/>
                  <a:gd name="T13" fmla="*/ 0 h 321"/>
                  <a:gd name="T14" fmla="*/ 256 w 474"/>
                  <a:gd name="T15" fmla="*/ 60 h 321"/>
                  <a:gd name="T16" fmla="*/ 355 w 474"/>
                  <a:gd name="T17" fmla="*/ 0 h 321"/>
                  <a:gd name="T18" fmla="*/ 474 w 474"/>
                  <a:gd name="T19" fmla="*/ 131 h 321"/>
                  <a:gd name="T20" fmla="*/ 474 w 474"/>
                  <a:gd name="T21" fmla="*/ 321 h 321"/>
                  <a:gd name="T22" fmla="*/ 422 w 474"/>
                  <a:gd name="T23" fmla="*/ 321 h 321"/>
                  <a:gd name="T24" fmla="*/ 422 w 474"/>
                  <a:gd name="T25" fmla="*/ 134 h 321"/>
                  <a:gd name="T26" fmla="*/ 346 w 474"/>
                  <a:gd name="T27" fmla="*/ 48 h 321"/>
                  <a:gd name="T28" fmla="*/ 265 w 474"/>
                  <a:gd name="T29" fmla="*/ 141 h 321"/>
                  <a:gd name="T30" fmla="*/ 265 w 474"/>
                  <a:gd name="T31" fmla="*/ 321 h 321"/>
                  <a:gd name="T32" fmla="*/ 212 w 474"/>
                  <a:gd name="T33" fmla="*/ 321 h 321"/>
                  <a:gd name="T34" fmla="*/ 212 w 474"/>
                  <a:gd name="T35" fmla="*/ 144 h 321"/>
                  <a:gd name="T36" fmla="*/ 152 w 474"/>
                  <a:gd name="T37" fmla="*/ 48 h 321"/>
                  <a:gd name="T38" fmla="*/ 55 w 474"/>
                  <a:gd name="T39" fmla="*/ 169 h 321"/>
                  <a:gd name="T40" fmla="*/ 55 w 474"/>
                  <a:gd name="T41" fmla="*/ 321 h 321"/>
                  <a:gd name="T42" fmla="*/ 3 w 474"/>
                  <a:gd name="T43" fmla="*/ 321 h 321"/>
                  <a:gd name="T44" fmla="*/ 3 w 474"/>
                  <a:gd name="T45" fmla="*/ 83 h 3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4" h="321">
                    <a:moveTo>
                      <a:pt x="3" y="83"/>
                    </a:moveTo>
                    <a:lnTo>
                      <a:pt x="3" y="83"/>
                    </a:lnTo>
                    <a:cubicBezTo>
                      <a:pt x="3" y="54"/>
                      <a:pt x="0" y="29"/>
                      <a:pt x="0" y="8"/>
                    </a:cubicBezTo>
                    <a:lnTo>
                      <a:pt x="50" y="8"/>
                    </a:lnTo>
                    <a:cubicBezTo>
                      <a:pt x="50" y="25"/>
                      <a:pt x="51" y="42"/>
                      <a:pt x="51" y="60"/>
                    </a:cubicBezTo>
                    <a:lnTo>
                      <a:pt x="53" y="60"/>
                    </a:lnTo>
                    <a:cubicBezTo>
                      <a:pt x="67" y="29"/>
                      <a:pt x="105" y="0"/>
                      <a:pt x="157" y="0"/>
                    </a:cubicBezTo>
                    <a:cubicBezTo>
                      <a:pt x="224" y="0"/>
                      <a:pt x="246" y="38"/>
                      <a:pt x="256" y="60"/>
                    </a:cubicBezTo>
                    <a:cubicBezTo>
                      <a:pt x="279" y="23"/>
                      <a:pt x="307" y="0"/>
                      <a:pt x="355" y="0"/>
                    </a:cubicBezTo>
                    <a:cubicBezTo>
                      <a:pt x="445" y="0"/>
                      <a:pt x="474" y="50"/>
                      <a:pt x="474" y="131"/>
                    </a:cubicBezTo>
                    <a:lnTo>
                      <a:pt x="474" y="321"/>
                    </a:lnTo>
                    <a:lnTo>
                      <a:pt x="422" y="321"/>
                    </a:lnTo>
                    <a:lnTo>
                      <a:pt x="422" y="134"/>
                    </a:lnTo>
                    <a:cubicBezTo>
                      <a:pt x="422" y="91"/>
                      <a:pt x="407" y="48"/>
                      <a:pt x="346" y="48"/>
                    </a:cubicBezTo>
                    <a:cubicBezTo>
                      <a:pt x="301" y="48"/>
                      <a:pt x="265" y="85"/>
                      <a:pt x="265" y="141"/>
                    </a:cubicBezTo>
                    <a:lnTo>
                      <a:pt x="265" y="321"/>
                    </a:lnTo>
                    <a:lnTo>
                      <a:pt x="212" y="321"/>
                    </a:lnTo>
                    <a:lnTo>
                      <a:pt x="212" y="144"/>
                    </a:lnTo>
                    <a:cubicBezTo>
                      <a:pt x="212" y="75"/>
                      <a:pt x="195" y="48"/>
                      <a:pt x="152" y="48"/>
                    </a:cubicBezTo>
                    <a:cubicBezTo>
                      <a:pt x="85" y="48"/>
                      <a:pt x="55" y="97"/>
                      <a:pt x="55" y="169"/>
                    </a:cubicBezTo>
                    <a:lnTo>
                      <a:pt x="55" y="321"/>
                    </a:lnTo>
                    <a:lnTo>
                      <a:pt x="3" y="321"/>
                    </a:lnTo>
                    <a:lnTo>
                      <a:pt x="3" y="83"/>
                    </a:lnTo>
                    <a:close/>
                  </a:path>
                </a:pathLst>
              </a:custGeom>
              <a:solidFill>
                <a:srgbClr val="1F3366"/>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en-US" sz="1350"/>
              </a:p>
            </p:txBody>
          </p:sp>
        </p:grpSp>
      </p:grpSp>
    </p:spTree>
    <p:extLst>
      <p:ext uri="{BB962C8B-B14F-4D97-AF65-F5344CB8AC3E}">
        <p14:creationId xmlns:p14="http://schemas.microsoft.com/office/powerpoint/2010/main" val="1031230921"/>
      </p:ext>
    </p:extLst>
  </p:cSld>
  <p:clrMapOvr>
    <a:masterClrMapping/>
  </p:clrMapOvr>
  <p:transition spd="slow"/>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30" r:id="rId1"/>
    <p:sldLayoutId id="2147483753" r:id="rId2"/>
    <p:sldLayoutId id="2147483695" r:id="rId3"/>
    <p:sldLayoutId id="2147483696" r:id="rId4"/>
    <p:sldLayoutId id="2147483714" r:id="rId5"/>
    <p:sldLayoutId id="2147483699" r:id="rId6"/>
    <p:sldLayoutId id="2147483733" r:id="rId7"/>
    <p:sldLayoutId id="2147483700" r:id="rId8"/>
    <p:sldLayoutId id="2147483738" r:id="rId9"/>
    <p:sldLayoutId id="2147483740" r:id="rId10"/>
    <p:sldLayoutId id="2147483739" r:id="rId11"/>
    <p:sldLayoutId id="2147483698" r:id="rId12"/>
    <p:sldLayoutId id="2147483752" r:id="rId13"/>
    <p:sldLayoutId id="2147483755" r:id="rId14"/>
    <p:sldLayoutId id="2147483754" r:id="rId15"/>
    <p:sldLayoutId id="2147483756" r:id="rId16"/>
    <p:sldLayoutId id="2147483735" r:id="rId17"/>
    <p:sldLayoutId id="2147483707" r:id="rId18"/>
    <p:sldLayoutId id="2147483732" r:id="rId19"/>
    <p:sldLayoutId id="2147483727" r:id="rId20"/>
    <p:sldLayoutId id="2147483694" r:id="rId21"/>
    <p:sldLayoutId id="2147483703" r:id="rId22"/>
    <p:sldLayoutId id="2147483757" r:id="rId23"/>
  </p:sldLayoutIdLst>
  <p:transition spd="slow"/>
  <p:hf sldNum="0" hdr="0" ftr="0" dt="0"/>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microsoft.com/office/2007/relationships/hdphoto" Target="../media/hdphoto1.wdp"/><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2" Type="http://schemas.openxmlformats.org/officeDocument/2006/relationships/chart" Target="../charts/chart10.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8B89747-553D-D241-B369-425B6D09E203}"/>
              </a:ext>
            </a:extLst>
          </p:cNvPr>
          <p:cNvSpPr>
            <a:spLocks noGrp="1"/>
          </p:cNvSpPr>
          <p:nvPr>
            <p:ph type="ctrTitle"/>
          </p:nvPr>
        </p:nvSpPr>
        <p:spPr/>
        <p:txBody>
          <a:bodyPr/>
          <a:lstStyle/>
          <a:p>
            <a:r>
              <a:rPr lang="en-US" dirty="0"/>
              <a:t>Cabotegravir, Long-acting Injectable</a:t>
            </a:r>
          </a:p>
        </p:txBody>
      </p:sp>
      <p:sp>
        <p:nvSpPr>
          <p:cNvPr id="6" name="Text Placeholder 5">
            <a:extLst>
              <a:ext uri="{FF2B5EF4-FFF2-40B4-BE49-F238E27FC236}">
                <a16:creationId xmlns:a16="http://schemas.microsoft.com/office/drawing/2014/main" id="{3C94925A-DF00-1444-A1A4-4CCD6B653F33}"/>
              </a:ext>
            </a:extLst>
          </p:cNvPr>
          <p:cNvSpPr>
            <a:spLocks noGrp="1"/>
          </p:cNvSpPr>
          <p:nvPr>
            <p:ph type="body" sz="quarter" idx="14"/>
          </p:nvPr>
        </p:nvSpPr>
        <p:spPr/>
        <p:txBody>
          <a:bodyPr/>
          <a:lstStyle/>
          <a:p>
            <a:r>
              <a:rPr lang="en-US" dirty="0"/>
              <a:t>Last Updated: October 6, 2023</a:t>
            </a:r>
          </a:p>
        </p:txBody>
      </p:sp>
      <p:sp>
        <p:nvSpPr>
          <p:cNvPr id="7" name="Text Placeholder 6">
            <a:extLst>
              <a:ext uri="{FF2B5EF4-FFF2-40B4-BE49-F238E27FC236}">
                <a16:creationId xmlns:a16="http://schemas.microsoft.com/office/drawing/2014/main" id="{919C7EDB-EBBD-E842-A022-8F7717541955}"/>
              </a:ext>
            </a:extLst>
          </p:cNvPr>
          <p:cNvSpPr>
            <a:spLocks noGrp="1"/>
          </p:cNvSpPr>
          <p:nvPr>
            <p:ph type="body" sz="quarter" idx="18"/>
          </p:nvPr>
        </p:nvSpPr>
        <p:spPr/>
        <p:txBody>
          <a:bodyPr/>
          <a:lstStyle/>
          <a:p>
            <a:pPr>
              <a:spcBef>
                <a:spcPts val="600"/>
              </a:spcBef>
            </a:pPr>
            <a:r>
              <a:rPr lang="en-US" dirty="0"/>
              <a:t>Prepared by:</a:t>
            </a:r>
          </a:p>
          <a:p>
            <a:pPr>
              <a:spcBef>
                <a:spcPts val="600"/>
              </a:spcBef>
            </a:pPr>
            <a:r>
              <a:rPr lang="en-US" dirty="0"/>
              <a:t>David H. Spach, MD</a:t>
            </a:r>
            <a:br>
              <a:rPr lang="en-US" dirty="0"/>
            </a:br>
            <a:r>
              <a:rPr lang="en-US" dirty="0"/>
              <a:t>Brian R. Wood, MD</a:t>
            </a:r>
          </a:p>
        </p:txBody>
      </p:sp>
    </p:spTree>
    <p:extLst>
      <p:ext uri="{BB962C8B-B14F-4D97-AF65-F5344CB8AC3E}">
        <p14:creationId xmlns:p14="http://schemas.microsoft.com/office/powerpoint/2010/main" val="1510167498"/>
      </p:ext>
    </p:extLst>
  </p:cSld>
  <p:clrMapOvr>
    <a:masterClrMapping/>
  </p:clrMapOvr>
  <p:transition spd="slow"/>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t>IM Cabotegravir versus TDF-FTC for HIV </a:t>
            </a:r>
            <a:r>
              <a:rPr lang="en-US" sz="1800" b="0" dirty="0" err="1"/>
              <a:t>PrEP</a:t>
            </a:r>
            <a:r>
              <a:rPr lang="en-US" sz="1800" b="0" dirty="0"/>
              <a:t> for MSM and TGW</a:t>
            </a:r>
            <a:br>
              <a:rPr lang="en-US" sz="2025" b="0" dirty="0"/>
            </a:br>
            <a:r>
              <a:rPr lang="en-US" sz="2025" b="0" dirty="0"/>
              <a:t> </a:t>
            </a:r>
            <a:r>
              <a:rPr lang="en-US" dirty="0"/>
              <a:t>HPTN 083</a:t>
            </a:r>
          </a:p>
        </p:txBody>
      </p:sp>
    </p:spTree>
    <p:extLst>
      <p:ext uri="{BB962C8B-B14F-4D97-AF65-F5344CB8AC3E}">
        <p14:creationId xmlns:p14="http://schemas.microsoft.com/office/powerpoint/2010/main" val="704340364"/>
      </p:ext>
    </p:extLst>
  </p:cSld>
  <p:clrMapOvr>
    <a:masterClrMapping/>
  </p:clrMapOvr>
  <p:transition spd="slow"/>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HIV </a:t>
            </a:r>
            <a:r>
              <a:rPr lang="en-US" sz="2000" dirty="0" err="1">
                <a:ea typeface="ＭＳ Ｐゴシック" pitchFamily="31" charset="-128"/>
                <a:cs typeface="ＭＳ Ｐゴシック" pitchFamily="31" charset="-128"/>
              </a:rPr>
              <a:t>PrEP</a:t>
            </a:r>
            <a:r>
              <a:rPr lang="en-US" sz="2000" dirty="0">
                <a:ea typeface="ＭＳ Ｐゴシック" pitchFamily="31" charset="-128"/>
                <a:cs typeface="ＭＳ Ｐゴシック" pitchFamily="31" charset="-128"/>
              </a:rPr>
              <a:t> for MSM and TGW</a:t>
            </a:r>
            <a:br>
              <a:rPr lang="en-US" sz="2000" dirty="0">
                <a:ea typeface="ＭＳ Ｐゴシック" pitchFamily="31" charset="-128"/>
                <a:cs typeface="ＭＳ Ｐゴシック" pitchFamily="31" charset="-128"/>
              </a:rPr>
            </a:br>
            <a:r>
              <a:rPr lang="en-US" sz="2000" dirty="0"/>
              <a:t>HPTN 083: Study Design</a:t>
            </a:r>
          </a:p>
        </p:txBody>
      </p:sp>
      <p:sp>
        <p:nvSpPr>
          <p:cNvPr id="3" name="Text Placeholder 2"/>
          <p:cNvSpPr>
            <a:spLocks noGrp="1"/>
          </p:cNvSpPr>
          <p:nvPr>
            <p:ph type="body" sz="quarter" idx="14"/>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sp>
        <p:nvSpPr>
          <p:cNvPr id="4" name="Content Placeholder 3">
            <a:extLst>
              <a:ext uri="{FF2B5EF4-FFF2-40B4-BE49-F238E27FC236}">
                <a16:creationId xmlns:a16="http://schemas.microsoft.com/office/drawing/2014/main" id="{54D42A0A-DDE6-E541-A05C-9136BA311192}"/>
              </a:ext>
            </a:extLst>
          </p:cNvPr>
          <p:cNvSpPr>
            <a:spLocks noGrp="1"/>
          </p:cNvSpPr>
          <p:nvPr>
            <p:ph sz="half" idx="2"/>
          </p:nvPr>
        </p:nvSpPr>
        <p:spPr/>
        <p:txBody>
          <a:bodyPr>
            <a:normAutofit/>
          </a:bodyPr>
          <a:lstStyle/>
          <a:p>
            <a:pPr marL="182880" lvl="0" indent="-182880" defTabSz="457200" fontAlgn="base">
              <a:lnSpc>
                <a:spcPts val="1600"/>
              </a:lnSpc>
              <a:spcAft>
                <a:spcPct val="0"/>
              </a:spcAft>
              <a:buSzTx/>
            </a:pPr>
            <a:r>
              <a:rPr lang="en-US" sz="1500" b="1" dirty="0"/>
              <a:t>Background</a:t>
            </a:r>
            <a:r>
              <a:rPr lang="en-US" sz="1500" dirty="0"/>
              <a:t>: </a:t>
            </a:r>
            <a:r>
              <a:rPr lang="en-US" sz="1500" dirty="0">
                <a:latin typeface="Arial" pitchFamily="22" charset="0"/>
              </a:rPr>
              <a:t>Phase 2b/3, double-blind, randomized, multinational trial to assess efficacy of long-acting IM cabotegravir (CAB) compared to daily oral tenofovir DF-emtricitabine (TDF-FTC) for HIV </a:t>
            </a:r>
            <a:r>
              <a:rPr lang="en-US" sz="1500" dirty="0" err="1">
                <a:latin typeface="Arial" pitchFamily="22" charset="0"/>
              </a:rPr>
              <a:t>PrEP</a:t>
            </a:r>
            <a:r>
              <a:rPr lang="en-US" sz="1500" dirty="0">
                <a:latin typeface="Arial" pitchFamily="22" charset="0"/>
              </a:rPr>
              <a:t> for men who have sex with men (MSM) and transgender women</a:t>
            </a:r>
          </a:p>
          <a:p>
            <a:pPr marL="182880" lvl="0" indent="-182880" defTabSz="457200" fontAlgn="base">
              <a:lnSpc>
                <a:spcPts val="1600"/>
              </a:lnSpc>
              <a:spcAft>
                <a:spcPct val="0"/>
              </a:spcAft>
              <a:buSzTx/>
            </a:pPr>
            <a:r>
              <a:rPr lang="en-US" sz="1500" b="1" dirty="0"/>
              <a:t>Setting</a:t>
            </a:r>
          </a:p>
          <a:p>
            <a:pPr lvl="1">
              <a:lnSpc>
                <a:spcPts val="1600"/>
              </a:lnSpc>
            </a:pPr>
            <a:r>
              <a:rPr lang="en-US" sz="1500" dirty="0">
                <a:latin typeface="Arial" pitchFamily="22" charset="0"/>
              </a:rPr>
              <a:t>43 global sites </a:t>
            </a:r>
          </a:p>
          <a:p>
            <a:pPr>
              <a:lnSpc>
                <a:spcPts val="1600"/>
              </a:lnSpc>
            </a:pPr>
            <a:r>
              <a:rPr lang="en-US" sz="1500" b="1" dirty="0">
                <a:latin typeface="Arial" pitchFamily="22" charset="0"/>
              </a:rPr>
              <a:t>Inclusion Criteria</a:t>
            </a:r>
          </a:p>
          <a:p>
            <a:pPr lvl="1">
              <a:lnSpc>
                <a:spcPts val="1600"/>
              </a:lnSpc>
            </a:pPr>
            <a:r>
              <a:rPr lang="en-US" sz="1500" dirty="0">
                <a:latin typeface="Arial" pitchFamily="22" charset="0"/>
              </a:rPr>
              <a:t>Adult (≥18 years) cisgender MSM and transgender women who have sex with men</a:t>
            </a:r>
          </a:p>
          <a:p>
            <a:pPr lvl="1">
              <a:lnSpc>
                <a:spcPts val="1600"/>
              </a:lnSpc>
            </a:pPr>
            <a:r>
              <a:rPr lang="en-US" sz="1500" dirty="0">
                <a:latin typeface="Arial" pitchFamily="22" charset="0"/>
              </a:rPr>
              <a:t>Substantial HIV risk*</a:t>
            </a:r>
          </a:p>
          <a:p>
            <a:pPr lvl="1">
              <a:lnSpc>
                <a:spcPts val="1600"/>
              </a:lnSpc>
            </a:pPr>
            <a:r>
              <a:rPr lang="en-US" sz="1500" dirty="0">
                <a:latin typeface="Arial" pitchFamily="22" charset="0"/>
              </a:rPr>
              <a:t>Negative HIV serologic test at enrollment and negative HIV RNA ≤14 days before trial entry</a:t>
            </a:r>
          </a:p>
          <a:p>
            <a:pPr lvl="1">
              <a:lnSpc>
                <a:spcPts val="1600"/>
              </a:lnSpc>
            </a:pPr>
            <a:r>
              <a:rPr lang="en-US" sz="1500" dirty="0">
                <a:latin typeface="Arial" pitchFamily="22" charset="0"/>
              </a:rPr>
              <a:t>Generally good health and </a:t>
            </a:r>
            <a:r>
              <a:rPr lang="en-US" sz="1500" dirty="0" err="1">
                <a:latin typeface="Arial" pitchFamily="22" charset="0"/>
              </a:rPr>
              <a:t>CrCl</a:t>
            </a:r>
            <a:r>
              <a:rPr lang="en-US" sz="1500" dirty="0">
                <a:latin typeface="Arial" pitchFamily="22" charset="0"/>
              </a:rPr>
              <a:t> 60 mL/min</a:t>
            </a:r>
          </a:p>
          <a:p>
            <a:pPr lvl="1">
              <a:lnSpc>
                <a:spcPts val="1600"/>
              </a:lnSpc>
            </a:pPr>
            <a:r>
              <a:rPr lang="en-US" sz="1500" dirty="0">
                <a:latin typeface="Arial" pitchFamily="22" charset="0"/>
              </a:rPr>
              <a:t>HBsAg negative and HCV antibody negative</a:t>
            </a:r>
          </a:p>
          <a:p>
            <a:pPr lvl="1">
              <a:lnSpc>
                <a:spcPts val="1600"/>
              </a:lnSpc>
            </a:pPr>
            <a:r>
              <a:rPr lang="en-US" sz="1500" dirty="0">
                <a:latin typeface="Arial" pitchFamily="22" charset="0"/>
              </a:rPr>
              <a:t>No contraindications to gluteal injections</a:t>
            </a:r>
          </a:p>
          <a:p>
            <a:pPr lvl="1">
              <a:lnSpc>
                <a:spcPts val="1600"/>
              </a:lnSpc>
            </a:pPr>
            <a:r>
              <a:rPr lang="en-US" sz="1500" dirty="0">
                <a:latin typeface="Arial" pitchFamily="22" charset="0"/>
              </a:rPr>
              <a:t>No injection drug use within 90 days of trial entry </a:t>
            </a:r>
          </a:p>
          <a:p>
            <a:pPr lvl="1">
              <a:lnSpc>
                <a:spcPts val="1600"/>
              </a:lnSpc>
            </a:pPr>
            <a:endParaRPr lang="en-US" sz="1500" dirty="0">
              <a:latin typeface="Arial" pitchFamily="22" charset="0"/>
            </a:endParaRPr>
          </a:p>
        </p:txBody>
      </p:sp>
      <p:sp>
        <p:nvSpPr>
          <p:cNvPr id="26" name="TextBox 25">
            <a:extLst>
              <a:ext uri="{FF2B5EF4-FFF2-40B4-BE49-F238E27FC236}">
                <a16:creationId xmlns:a16="http://schemas.microsoft.com/office/drawing/2014/main" id="{C24CA261-464B-4948-9022-F810F134F99E}"/>
              </a:ext>
            </a:extLst>
          </p:cNvPr>
          <p:cNvSpPr txBox="1"/>
          <p:nvPr/>
        </p:nvSpPr>
        <p:spPr>
          <a:xfrm>
            <a:off x="0" y="4533415"/>
            <a:ext cx="9144000" cy="253916"/>
          </a:xfrm>
          <a:prstGeom prst="rect">
            <a:avLst/>
          </a:prstGeom>
          <a:solidFill>
            <a:schemeClr val="bg1">
              <a:lumMod val="95000"/>
            </a:schemeClr>
          </a:solidFill>
        </p:spPr>
        <p:txBody>
          <a:bodyPr wrap="square" lIns="274320" rIns="274320" rtlCol="0">
            <a:spAutoFit/>
          </a:bodyPr>
          <a:lstStyle/>
          <a:p>
            <a:r>
              <a:rPr lang="en-US" sz="1050" dirty="0">
                <a:latin typeface="Arial" panose="020B0604020202020204" pitchFamily="34" charset="0"/>
                <a:cs typeface="Arial" panose="020B0604020202020204" pitchFamily="34" charset="0"/>
              </a:rPr>
              <a:t>*Condomless receptive anal intercourse; &gt;5 sex partners, stimulant use, rectal/urethral STI or syphilis ≤6 months; </a:t>
            </a:r>
            <a:r>
              <a:rPr lang="en-US" sz="1050" dirty="0" err="1">
                <a:latin typeface="Arial" panose="020B0604020202020204" pitchFamily="34" charset="0"/>
                <a:cs typeface="Arial" panose="020B0604020202020204" pitchFamily="34" charset="0"/>
              </a:rPr>
              <a:t>SexPro</a:t>
            </a:r>
            <a:r>
              <a:rPr lang="en-US" sz="1050" dirty="0">
                <a:latin typeface="Arial" panose="020B0604020202020204" pitchFamily="34" charset="0"/>
                <a:cs typeface="Arial" panose="020B0604020202020204" pitchFamily="34" charset="0"/>
              </a:rPr>
              <a:t> Score &lt;16 (U.S. only)</a:t>
            </a:r>
          </a:p>
        </p:txBody>
      </p:sp>
    </p:spTree>
    <p:extLst>
      <p:ext uri="{BB962C8B-B14F-4D97-AF65-F5344CB8AC3E}">
        <p14:creationId xmlns:p14="http://schemas.microsoft.com/office/powerpoint/2010/main" val="3293278642"/>
      </p:ext>
    </p:extLst>
  </p:cSld>
  <p:clrMapOvr>
    <a:masterClrMapping/>
  </p:clrMapOvr>
  <p:transition spd="slow"/>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HIV </a:t>
            </a:r>
            <a:r>
              <a:rPr lang="en-US" sz="2000" dirty="0" err="1">
                <a:ea typeface="ＭＳ Ｐゴシック" pitchFamily="31" charset="-128"/>
                <a:cs typeface="ＭＳ Ｐゴシック" pitchFamily="31" charset="-128"/>
              </a:rPr>
              <a:t>PrEP</a:t>
            </a:r>
            <a:r>
              <a:rPr lang="en-US" sz="2000" dirty="0">
                <a:ea typeface="ＭＳ Ｐゴシック" pitchFamily="31" charset="-128"/>
                <a:cs typeface="ＭＳ Ｐゴシック" pitchFamily="31" charset="-128"/>
              </a:rPr>
              <a:t> for MSM and TGW</a:t>
            </a:r>
            <a:br>
              <a:rPr lang="en-US" sz="2000" dirty="0">
                <a:ea typeface="ＭＳ Ｐゴシック" pitchFamily="31" charset="-128"/>
                <a:cs typeface="ＭＳ Ｐゴシック" pitchFamily="31" charset="-128"/>
              </a:rPr>
            </a:br>
            <a:r>
              <a:rPr lang="en-US" sz="2000" dirty="0"/>
              <a:t>HPTN 083: Study Design</a:t>
            </a:r>
          </a:p>
        </p:txBody>
      </p:sp>
      <p:sp>
        <p:nvSpPr>
          <p:cNvPr id="3" name="Text Placeholder 2"/>
          <p:cNvSpPr>
            <a:spLocks noGrp="1"/>
          </p:cNvSpPr>
          <p:nvPr>
            <p:ph type="body" sz="quarter" idx="14"/>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cxnSp>
        <p:nvCxnSpPr>
          <p:cNvPr id="34" name="Straight Arrow Connector 33">
            <a:extLst>
              <a:ext uri="{FF2B5EF4-FFF2-40B4-BE49-F238E27FC236}">
                <a16:creationId xmlns:a16="http://schemas.microsoft.com/office/drawing/2014/main" id="{CE0E71B4-70C5-204F-AC24-D794775DE89D}"/>
              </a:ext>
            </a:extLst>
          </p:cNvPr>
          <p:cNvCxnSpPr>
            <a:cxnSpLocks/>
          </p:cNvCxnSpPr>
          <p:nvPr/>
        </p:nvCxnSpPr>
        <p:spPr>
          <a:xfrm>
            <a:off x="1298448" y="3341408"/>
            <a:ext cx="274320" cy="265176"/>
          </a:xfrm>
          <a:prstGeom prst="straightConnector1">
            <a:avLst/>
          </a:prstGeom>
          <a:ln w="190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35" name="Rectangle 21">
            <a:extLst>
              <a:ext uri="{FF2B5EF4-FFF2-40B4-BE49-F238E27FC236}">
                <a16:creationId xmlns:a16="http://schemas.microsoft.com/office/drawing/2014/main" id="{E4BE9BED-A987-1541-9B59-19FD9C96E239}"/>
              </a:ext>
            </a:extLst>
          </p:cNvPr>
          <p:cNvSpPr>
            <a:spLocks noChangeArrowheads="1"/>
          </p:cNvSpPr>
          <p:nvPr/>
        </p:nvSpPr>
        <p:spPr bwMode="ltGray">
          <a:xfrm>
            <a:off x="3328146" y="2027691"/>
            <a:ext cx="3795030" cy="685800"/>
          </a:xfrm>
          <a:prstGeom prst="rect">
            <a:avLst/>
          </a:prstGeom>
          <a:solidFill>
            <a:srgbClr val="F1B600">
              <a:alpha val="4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600 mg </a:t>
            </a:r>
          </a:p>
          <a:p>
            <a:pPr algn="ctr"/>
            <a:r>
              <a:rPr lang="en-US" sz="1200" dirty="0">
                <a:solidFill>
                  <a:srgbClr val="000000"/>
                </a:solidFill>
                <a:latin typeface="Arial"/>
                <a:cs typeface="Arial"/>
              </a:rPr>
              <a:t>Weeks 5, 9, and every 8 weeks thereafter</a:t>
            </a:r>
          </a:p>
        </p:txBody>
      </p:sp>
      <p:sp>
        <p:nvSpPr>
          <p:cNvPr id="36" name="Rectangle 21">
            <a:extLst>
              <a:ext uri="{FF2B5EF4-FFF2-40B4-BE49-F238E27FC236}">
                <a16:creationId xmlns:a16="http://schemas.microsoft.com/office/drawing/2014/main" id="{E15E0C6C-5F9E-7445-BAB1-2E30DBC3A37A}"/>
              </a:ext>
            </a:extLst>
          </p:cNvPr>
          <p:cNvSpPr>
            <a:spLocks noChangeArrowheads="1"/>
          </p:cNvSpPr>
          <p:nvPr/>
        </p:nvSpPr>
        <p:spPr bwMode="ltGray">
          <a:xfrm>
            <a:off x="1704134" y="3404131"/>
            <a:ext cx="1549605" cy="685800"/>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TDF-FTC</a:t>
            </a:r>
            <a:br>
              <a:rPr lang="en-US" sz="1200" b="1" dirty="0">
                <a:solidFill>
                  <a:srgbClr val="000000"/>
                </a:solidFill>
                <a:latin typeface="Arial"/>
                <a:cs typeface="Arial"/>
              </a:rPr>
            </a:br>
            <a:r>
              <a:rPr lang="en-US" sz="1200" dirty="0">
                <a:solidFill>
                  <a:srgbClr val="000000"/>
                </a:solidFill>
                <a:latin typeface="Arial"/>
                <a:cs typeface="Arial"/>
              </a:rPr>
              <a:t>Daily</a:t>
            </a:r>
          </a:p>
        </p:txBody>
      </p:sp>
      <p:sp>
        <p:nvSpPr>
          <p:cNvPr id="37" name="Rectangle 21">
            <a:extLst>
              <a:ext uri="{FF2B5EF4-FFF2-40B4-BE49-F238E27FC236}">
                <a16:creationId xmlns:a16="http://schemas.microsoft.com/office/drawing/2014/main" id="{0602EABD-6E09-BE44-A460-720F73ECD593}"/>
              </a:ext>
            </a:extLst>
          </p:cNvPr>
          <p:cNvSpPr>
            <a:spLocks noChangeArrowheads="1"/>
          </p:cNvSpPr>
          <p:nvPr/>
        </p:nvSpPr>
        <p:spPr bwMode="ltGray">
          <a:xfrm>
            <a:off x="1704134" y="2027691"/>
            <a:ext cx="1549605" cy="685800"/>
          </a:xfrm>
          <a:prstGeom prst="rect">
            <a:avLst/>
          </a:prstGeom>
          <a:solidFill>
            <a:srgbClr val="F1B600">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CAB 30 mg</a:t>
            </a:r>
            <a:br>
              <a:rPr lang="en-US" sz="1200" b="1" dirty="0">
                <a:solidFill>
                  <a:srgbClr val="000000"/>
                </a:solidFill>
                <a:latin typeface="Arial"/>
                <a:cs typeface="Arial"/>
              </a:rPr>
            </a:br>
            <a:r>
              <a:rPr lang="en-US" sz="1200" dirty="0">
                <a:solidFill>
                  <a:srgbClr val="000000"/>
                </a:solidFill>
                <a:latin typeface="Arial"/>
                <a:cs typeface="Arial"/>
              </a:rPr>
              <a:t>Daily</a:t>
            </a:r>
          </a:p>
        </p:txBody>
      </p:sp>
      <p:sp>
        <p:nvSpPr>
          <p:cNvPr id="39" name="Rectangle 21">
            <a:extLst>
              <a:ext uri="{FF2B5EF4-FFF2-40B4-BE49-F238E27FC236}">
                <a16:creationId xmlns:a16="http://schemas.microsoft.com/office/drawing/2014/main" id="{37103849-6467-6E4D-9DB2-3D5F458840A2}"/>
              </a:ext>
            </a:extLst>
          </p:cNvPr>
          <p:cNvSpPr>
            <a:spLocks noChangeArrowheads="1"/>
          </p:cNvSpPr>
          <p:nvPr/>
        </p:nvSpPr>
        <p:spPr bwMode="ltGray">
          <a:xfrm>
            <a:off x="3328147" y="3404131"/>
            <a:ext cx="3795030" cy="685800"/>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TDF-FTC</a:t>
            </a:r>
            <a:br>
              <a:rPr lang="en-US" sz="1200" b="1" dirty="0">
                <a:solidFill>
                  <a:srgbClr val="000000"/>
                </a:solidFill>
                <a:latin typeface="Arial"/>
                <a:cs typeface="Arial"/>
              </a:rPr>
            </a:br>
            <a:r>
              <a:rPr lang="en-US" sz="1200" dirty="0">
                <a:solidFill>
                  <a:srgbClr val="000000"/>
                </a:solidFill>
                <a:latin typeface="Arial"/>
                <a:cs typeface="Arial"/>
              </a:rPr>
              <a:t>Daily</a:t>
            </a:r>
          </a:p>
        </p:txBody>
      </p:sp>
      <p:sp>
        <p:nvSpPr>
          <p:cNvPr id="42" name="TextBox 41">
            <a:extLst>
              <a:ext uri="{FF2B5EF4-FFF2-40B4-BE49-F238E27FC236}">
                <a16:creationId xmlns:a16="http://schemas.microsoft.com/office/drawing/2014/main" id="{D061A10B-720D-9541-9D87-DCAC38A30A7B}"/>
              </a:ext>
            </a:extLst>
          </p:cNvPr>
          <p:cNvSpPr txBox="1"/>
          <p:nvPr/>
        </p:nvSpPr>
        <p:spPr>
          <a:xfrm>
            <a:off x="7170676" y="1085851"/>
            <a:ext cx="1589276"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Step 3</a:t>
            </a:r>
          </a:p>
        </p:txBody>
      </p:sp>
      <p:cxnSp>
        <p:nvCxnSpPr>
          <p:cNvPr id="43" name="Straight Arrow Connector 42">
            <a:extLst>
              <a:ext uri="{FF2B5EF4-FFF2-40B4-BE49-F238E27FC236}">
                <a16:creationId xmlns:a16="http://schemas.microsoft.com/office/drawing/2014/main" id="{97AB31AF-5BBA-8B4B-9873-2107C24A6C25}"/>
              </a:ext>
            </a:extLst>
          </p:cNvPr>
          <p:cNvCxnSpPr>
            <a:cxnSpLocks/>
          </p:cNvCxnSpPr>
          <p:nvPr/>
        </p:nvCxnSpPr>
        <p:spPr>
          <a:xfrm>
            <a:off x="1711111" y="1566071"/>
            <a:ext cx="1554480" cy="0"/>
          </a:xfrm>
          <a:prstGeom prst="straightConnector1">
            <a:avLst/>
          </a:prstGeom>
          <a:ln w="19050">
            <a:solidFill>
              <a:srgbClr val="AD83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44" name="TextBox 43">
            <a:extLst>
              <a:ext uri="{FF2B5EF4-FFF2-40B4-BE49-F238E27FC236}">
                <a16:creationId xmlns:a16="http://schemas.microsoft.com/office/drawing/2014/main" id="{40DBDF73-2A6E-3943-A129-C20926CD365C}"/>
              </a:ext>
            </a:extLst>
          </p:cNvPr>
          <p:cNvSpPr txBox="1"/>
          <p:nvPr/>
        </p:nvSpPr>
        <p:spPr>
          <a:xfrm>
            <a:off x="2178172" y="1437382"/>
            <a:ext cx="790349" cy="276999"/>
          </a:xfrm>
          <a:prstGeom prst="rect">
            <a:avLst/>
          </a:prstGeom>
          <a:solidFill>
            <a:schemeClr val="bg1"/>
          </a:solidFill>
        </p:spPr>
        <p:txBody>
          <a:bodyPr wrap="square" rtlCol="0">
            <a:spAutoFit/>
          </a:bodyPr>
          <a:lstStyle/>
          <a:p>
            <a:pPr algn="ctr"/>
            <a:r>
              <a:rPr lang="en-US" sz="1200" dirty="0">
                <a:latin typeface="Arial"/>
                <a:cs typeface="Arial"/>
              </a:rPr>
              <a:t>5 Weeks</a:t>
            </a:r>
          </a:p>
        </p:txBody>
      </p:sp>
      <p:sp>
        <p:nvSpPr>
          <p:cNvPr id="51" name="TextBox 50">
            <a:extLst>
              <a:ext uri="{FF2B5EF4-FFF2-40B4-BE49-F238E27FC236}">
                <a16:creationId xmlns:a16="http://schemas.microsoft.com/office/drawing/2014/main" id="{7EC7B2A3-3253-6D48-976D-71DC02DE0A08}"/>
              </a:ext>
            </a:extLst>
          </p:cNvPr>
          <p:cNvSpPr txBox="1"/>
          <p:nvPr/>
        </p:nvSpPr>
        <p:spPr>
          <a:xfrm>
            <a:off x="1277735" y="3134447"/>
            <a:ext cx="433132" cy="307777"/>
          </a:xfrm>
          <a:prstGeom prst="rect">
            <a:avLst/>
          </a:prstGeom>
          <a:noFill/>
        </p:spPr>
        <p:txBody>
          <a:bodyPr wrap="none" rtlCol="0">
            <a:spAutoFit/>
          </a:bodyPr>
          <a:lstStyle/>
          <a:p>
            <a:r>
              <a:rPr lang="en-US" sz="1400" dirty="0">
                <a:latin typeface="Arial"/>
              </a:rPr>
              <a:t>1:1</a:t>
            </a:r>
          </a:p>
        </p:txBody>
      </p:sp>
      <p:sp>
        <p:nvSpPr>
          <p:cNvPr id="58" name="TextBox 57">
            <a:extLst>
              <a:ext uri="{FF2B5EF4-FFF2-40B4-BE49-F238E27FC236}">
                <a16:creationId xmlns:a16="http://schemas.microsoft.com/office/drawing/2014/main" id="{31D7786C-4AA1-BD49-9855-9A5DF4EDD30D}"/>
              </a:ext>
            </a:extLst>
          </p:cNvPr>
          <p:cNvSpPr txBox="1"/>
          <p:nvPr/>
        </p:nvSpPr>
        <p:spPr>
          <a:xfrm>
            <a:off x="1682496" y="1085851"/>
            <a:ext cx="1605310"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Step 1</a:t>
            </a:r>
          </a:p>
        </p:txBody>
      </p:sp>
      <p:sp>
        <p:nvSpPr>
          <p:cNvPr id="60" name="Rectangle 21">
            <a:extLst>
              <a:ext uri="{FF2B5EF4-FFF2-40B4-BE49-F238E27FC236}">
                <a16:creationId xmlns:a16="http://schemas.microsoft.com/office/drawing/2014/main" id="{58BD1925-18A4-324E-9513-EB07C7EC981F}"/>
              </a:ext>
            </a:extLst>
          </p:cNvPr>
          <p:cNvSpPr>
            <a:spLocks noChangeArrowheads="1"/>
          </p:cNvSpPr>
          <p:nvPr/>
        </p:nvSpPr>
        <p:spPr bwMode="ltGray">
          <a:xfrm>
            <a:off x="7202424" y="2027692"/>
            <a:ext cx="1603247" cy="2473608"/>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TDF-FTC</a:t>
            </a:r>
            <a:br>
              <a:rPr lang="en-US" sz="1200" b="1" dirty="0">
                <a:solidFill>
                  <a:srgbClr val="000000"/>
                </a:solidFill>
                <a:latin typeface="Arial"/>
                <a:cs typeface="Arial"/>
              </a:rPr>
            </a:br>
            <a:r>
              <a:rPr lang="en-US" sz="1200" dirty="0">
                <a:solidFill>
                  <a:srgbClr val="000000"/>
                </a:solidFill>
                <a:latin typeface="Arial"/>
                <a:cs typeface="Arial"/>
              </a:rPr>
              <a:t>Daily</a:t>
            </a:r>
          </a:p>
        </p:txBody>
      </p:sp>
      <p:sp>
        <p:nvSpPr>
          <p:cNvPr id="61" name="TextBox 60">
            <a:extLst>
              <a:ext uri="{FF2B5EF4-FFF2-40B4-BE49-F238E27FC236}">
                <a16:creationId xmlns:a16="http://schemas.microsoft.com/office/drawing/2014/main" id="{EEF432EB-32D4-CF4A-BFAA-28D82E6B3B98}"/>
              </a:ext>
            </a:extLst>
          </p:cNvPr>
          <p:cNvSpPr txBox="1"/>
          <p:nvPr/>
        </p:nvSpPr>
        <p:spPr>
          <a:xfrm>
            <a:off x="3334869" y="1085851"/>
            <a:ext cx="3798131"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Step 2</a:t>
            </a:r>
          </a:p>
        </p:txBody>
      </p:sp>
      <p:cxnSp>
        <p:nvCxnSpPr>
          <p:cNvPr id="62" name="Straight Arrow Connector 61">
            <a:extLst>
              <a:ext uri="{FF2B5EF4-FFF2-40B4-BE49-F238E27FC236}">
                <a16:creationId xmlns:a16="http://schemas.microsoft.com/office/drawing/2014/main" id="{FC92B7C2-44FC-2B41-98A5-5DCE7E218485}"/>
              </a:ext>
            </a:extLst>
          </p:cNvPr>
          <p:cNvCxnSpPr>
            <a:cxnSpLocks/>
          </p:cNvCxnSpPr>
          <p:nvPr/>
        </p:nvCxnSpPr>
        <p:spPr>
          <a:xfrm>
            <a:off x="7197090" y="1566071"/>
            <a:ext cx="1554480" cy="0"/>
          </a:xfrm>
          <a:prstGeom prst="straightConnector1">
            <a:avLst/>
          </a:prstGeom>
          <a:ln w="19050">
            <a:solidFill>
              <a:srgbClr val="AD83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3" name="TextBox 62">
            <a:extLst>
              <a:ext uri="{FF2B5EF4-FFF2-40B4-BE49-F238E27FC236}">
                <a16:creationId xmlns:a16="http://schemas.microsoft.com/office/drawing/2014/main" id="{D732E0F2-322A-214C-874D-C4F83BDADC6C}"/>
              </a:ext>
            </a:extLst>
          </p:cNvPr>
          <p:cNvSpPr txBox="1"/>
          <p:nvPr/>
        </p:nvSpPr>
        <p:spPr>
          <a:xfrm>
            <a:off x="7533894" y="1426231"/>
            <a:ext cx="951738" cy="276999"/>
          </a:xfrm>
          <a:prstGeom prst="rect">
            <a:avLst/>
          </a:prstGeom>
          <a:solidFill>
            <a:schemeClr val="bg1"/>
          </a:solidFill>
        </p:spPr>
        <p:txBody>
          <a:bodyPr wrap="square" rtlCol="0">
            <a:spAutoFit/>
          </a:bodyPr>
          <a:lstStyle/>
          <a:p>
            <a:pPr algn="ctr"/>
            <a:r>
              <a:rPr lang="en-US" sz="1200" dirty="0">
                <a:latin typeface="Arial"/>
                <a:cs typeface="Arial"/>
              </a:rPr>
              <a:t>1 Year</a:t>
            </a:r>
          </a:p>
        </p:txBody>
      </p:sp>
      <p:sp>
        <p:nvSpPr>
          <p:cNvPr id="64" name="Rectangle 21">
            <a:extLst>
              <a:ext uri="{FF2B5EF4-FFF2-40B4-BE49-F238E27FC236}">
                <a16:creationId xmlns:a16="http://schemas.microsoft.com/office/drawing/2014/main" id="{2BE80A59-5A99-1C44-9B8D-05683F14513F}"/>
              </a:ext>
            </a:extLst>
          </p:cNvPr>
          <p:cNvSpPr>
            <a:spLocks noChangeArrowheads="1"/>
          </p:cNvSpPr>
          <p:nvPr/>
        </p:nvSpPr>
        <p:spPr bwMode="ltGray">
          <a:xfrm>
            <a:off x="1704134" y="2709198"/>
            <a:ext cx="1549605" cy="412683"/>
          </a:xfrm>
          <a:prstGeom prst="rect">
            <a:avLst/>
          </a:prstGeom>
          <a:solidFill>
            <a:schemeClr val="bg1">
              <a:lumMod val="75000"/>
              <a:alpha val="2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dirty="0">
                <a:solidFill>
                  <a:srgbClr val="000000"/>
                </a:solidFill>
                <a:latin typeface="Arial"/>
                <a:cs typeface="Arial"/>
              </a:rPr>
              <a:t>Oral TDF-FTC</a:t>
            </a:r>
            <a:r>
              <a:rPr lang="en-US" sz="1100" b="1" dirty="0">
                <a:solidFill>
                  <a:srgbClr val="000000"/>
                </a:solidFill>
                <a:latin typeface="Arial"/>
                <a:cs typeface="Arial"/>
              </a:rPr>
              <a:t> </a:t>
            </a:r>
            <a:r>
              <a:rPr lang="en-US" sz="1100" dirty="0">
                <a:solidFill>
                  <a:srgbClr val="000000"/>
                </a:solidFill>
                <a:latin typeface="Arial"/>
                <a:cs typeface="Arial"/>
              </a:rPr>
              <a:t>Placebo Daily</a:t>
            </a:r>
          </a:p>
        </p:txBody>
      </p:sp>
      <p:sp>
        <p:nvSpPr>
          <p:cNvPr id="65" name="Rectangle 21">
            <a:extLst>
              <a:ext uri="{FF2B5EF4-FFF2-40B4-BE49-F238E27FC236}">
                <a16:creationId xmlns:a16="http://schemas.microsoft.com/office/drawing/2014/main" id="{2B5AD68A-F598-A44B-9304-AAFF9CD09CC0}"/>
              </a:ext>
            </a:extLst>
          </p:cNvPr>
          <p:cNvSpPr>
            <a:spLocks noChangeArrowheads="1"/>
          </p:cNvSpPr>
          <p:nvPr/>
        </p:nvSpPr>
        <p:spPr bwMode="ltGray">
          <a:xfrm>
            <a:off x="3328146" y="2709198"/>
            <a:ext cx="3795030" cy="412683"/>
          </a:xfrm>
          <a:prstGeom prst="rect">
            <a:avLst/>
          </a:prstGeom>
          <a:solidFill>
            <a:schemeClr val="bg1">
              <a:lumMod val="75000"/>
              <a:alpha val="2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dirty="0">
                <a:solidFill>
                  <a:srgbClr val="000000"/>
                </a:solidFill>
                <a:latin typeface="Arial"/>
                <a:cs typeface="Arial"/>
              </a:rPr>
              <a:t>Oral TDF-FTC Placebo</a:t>
            </a:r>
            <a:br>
              <a:rPr lang="en-US" sz="1100" dirty="0">
                <a:solidFill>
                  <a:srgbClr val="000000"/>
                </a:solidFill>
                <a:latin typeface="Arial"/>
                <a:cs typeface="Arial"/>
              </a:rPr>
            </a:br>
            <a:r>
              <a:rPr lang="en-US" sz="1100" dirty="0">
                <a:solidFill>
                  <a:srgbClr val="000000"/>
                </a:solidFill>
                <a:latin typeface="Arial"/>
                <a:cs typeface="Arial"/>
              </a:rPr>
              <a:t>Daily</a:t>
            </a:r>
          </a:p>
        </p:txBody>
      </p:sp>
      <p:sp>
        <p:nvSpPr>
          <p:cNvPr id="66" name="Rectangle 21">
            <a:extLst>
              <a:ext uri="{FF2B5EF4-FFF2-40B4-BE49-F238E27FC236}">
                <a16:creationId xmlns:a16="http://schemas.microsoft.com/office/drawing/2014/main" id="{B8D428AF-013F-744D-8589-D2689ED3EE9B}"/>
              </a:ext>
            </a:extLst>
          </p:cNvPr>
          <p:cNvSpPr>
            <a:spLocks noChangeArrowheads="1"/>
          </p:cNvSpPr>
          <p:nvPr/>
        </p:nvSpPr>
        <p:spPr bwMode="ltGray">
          <a:xfrm>
            <a:off x="1704134" y="4088617"/>
            <a:ext cx="1549605" cy="412683"/>
          </a:xfrm>
          <a:prstGeom prst="rect">
            <a:avLst/>
          </a:prstGeom>
          <a:solidFill>
            <a:schemeClr val="bg1">
              <a:lumMod val="75000"/>
              <a:alpha val="2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dirty="0">
                <a:solidFill>
                  <a:srgbClr val="000000"/>
                </a:solidFill>
                <a:latin typeface="Arial"/>
                <a:cs typeface="Arial"/>
              </a:rPr>
              <a:t>Oral CAB</a:t>
            </a:r>
            <a:r>
              <a:rPr lang="en-US" sz="1100" b="1" dirty="0">
                <a:solidFill>
                  <a:srgbClr val="000000"/>
                </a:solidFill>
                <a:latin typeface="Arial"/>
                <a:cs typeface="Arial"/>
              </a:rPr>
              <a:t> </a:t>
            </a:r>
            <a:r>
              <a:rPr lang="en-US" sz="1100" dirty="0">
                <a:solidFill>
                  <a:srgbClr val="000000"/>
                </a:solidFill>
                <a:latin typeface="Arial"/>
                <a:cs typeface="Arial"/>
              </a:rPr>
              <a:t>Placebo</a:t>
            </a:r>
            <a:br>
              <a:rPr lang="en-US" sz="1100" dirty="0">
                <a:solidFill>
                  <a:srgbClr val="000000"/>
                </a:solidFill>
                <a:latin typeface="Arial"/>
                <a:cs typeface="Arial"/>
              </a:rPr>
            </a:br>
            <a:r>
              <a:rPr lang="en-US" sz="1100" dirty="0">
                <a:solidFill>
                  <a:srgbClr val="000000"/>
                </a:solidFill>
                <a:latin typeface="Arial"/>
                <a:cs typeface="Arial"/>
              </a:rPr>
              <a:t>Daily</a:t>
            </a:r>
          </a:p>
        </p:txBody>
      </p:sp>
      <p:sp>
        <p:nvSpPr>
          <p:cNvPr id="67" name="Rectangle 21">
            <a:extLst>
              <a:ext uri="{FF2B5EF4-FFF2-40B4-BE49-F238E27FC236}">
                <a16:creationId xmlns:a16="http://schemas.microsoft.com/office/drawing/2014/main" id="{A826312A-8B23-AB4C-9722-DB23651EACCD}"/>
              </a:ext>
            </a:extLst>
          </p:cNvPr>
          <p:cNvSpPr>
            <a:spLocks noChangeArrowheads="1"/>
          </p:cNvSpPr>
          <p:nvPr/>
        </p:nvSpPr>
        <p:spPr bwMode="ltGray">
          <a:xfrm>
            <a:off x="3328147" y="4088617"/>
            <a:ext cx="3795030" cy="412683"/>
          </a:xfrm>
          <a:prstGeom prst="rect">
            <a:avLst/>
          </a:prstGeom>
          <a:solidFill>
            <a:schemeClr val="bg1">
              <a:lumMod val="75000"/>
              <a:alpha val="2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dirty="0">
                <a:solidFill>
                  <a:srgbClr val="000000"/>
                </a:solidFill>
                <a:latin typeface="Arial"/>
                <a:cs typeface="Arial"/>
              </a:rPr>
              <a:t>IM CAB Placebo</a:t>
            </a:r>
            <a:br>
              <a:rPr lang="en-US" sz="1100" dirty="0">
                <a:solidFill>
                  <a:srgbClr val="000000"/>
                </a:solidFill>
                <a:latin typeface="Arial"/>
                <a:cs typeface="Arial"/>
              </a:rPr>
            </a:br>
            <a:r>
              <a:rPr lang="en-US" sz="1100" dirty="0">
                <a:solidFill>
                  <a:srgbClr val="000000"/>
                </a:solidFill>
                <a:latin typeface="Arial"/>
                <a:cs typeface="Arial"/>
              </a:rPr>
              <a:t>Weeks 5, 9, and every 8 weeks thereafter</a:t>
            </a:r>
          </a:p>
        </p:txBody>
      </p:sp>
      <p:cxnSp>
        <p:nvCxnSpPr>
          <p:cNvPr id="68" name="Straight Arrow Connector 67">
            <a:extLst>
              <a:ext uri="{FF2B5EF4-FFF2-40B4-BE49-F238E27FC236}">
                <a16:creationId xmlns:a16="http://schemas.microsoft.com/office/drawing/2014/main" id="{4C45F208-762C-7746-A28C-8FD6E0A5D467}"/>
              </a:ext>
            </a:extLst>
          </p:cNvPr>
          <p:cNvCxnSpPr>
            <a:cxnSpLocks/>
          </p:cNvCxnSpPr>
          <p:nvPr/>
        </p:nvCxnSpPr>
        <p:spPr>
          <a:xfrm>
            <a:off x="3326130" y="1566071"/>
            <a:ext cx="3815334" cy="0"/>
          </a:xfrm>
          <a:prstGeom prst="straightConnector1">
            <a:avLst/>
          </a:prstGeom>
          <a:ln w="19050">
            <a:solidFill>
              <a:srgbClr val="AD83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2307650-0D2B-A047-92E9-2149F52DFFBB}"/>
              </a:ext>
            </a:extLst>
          </p:cNvPr>
          <p:cNvSpPr txBox="1"/>
          <p:nvPr/>
        </p:nvSpPr>
        <p:spPr>
          <a:xfrm>
            <a:off x="4754879" y="1426231"/>
            <a:ext cx="960121" cy="276999"/>
          </a:xfrm>
          <a:prstGeom prst="rect">
            <a:avLst/>
          </a:prstGeom>
          <a:solidFill>
            <a:schemeClr val="bg1"/>
          </a:solidFill>
        </p:spPr>
        <p:txBody>
          <a:bodyPr wrap="square" rtlCol="0">
            <a:spAutoFit/>
          </a:bodyPr>
          <a:lstStyle/>
          <a:p>
            <a:pPr algn="ctr"/>
            <a:r>
              <a:rPr lang="en-US" sz="1200" dirty="0">
                <a:latin typeface="Arial"/>
                <a:cs typeface="Arial"/>
              </a:rPr>
              <a:t> 3 Years</a:t>
            </a:r>
          </a:p>
        </p:txBody>
      </p:sp>
      <p:cxnSp>
        <p:nvCxnSpPr>
          <p:cNvPr id="74" name="Straight Arrow Connector 73">
            <a:extLst>
              <a:ext uri="{FF2B5EF4-FFF2-40B4-BE49-F238E27FC236}">
                <a16:creationId xmlns:a16="http://schemas.microsoft.com/office/drawing/2014/main" id="{5F4F0415-7E13-4B4B-89C2-88D2E6D2D6B4}"/>
              </a:ext>
            </a:extLst>
          </p:cNvPr>
          <p:cNvCxnSpPr>
            <a:cxnSpLocks/>
          </p:cNvCxnSpPr>
          <p:nvPr/>
        </p:nvCxnSpPr>
        <p:spPr>
          <a:xfrm flipV="1">
            <a:off x="1298448" y="2987078"/>
            <a:ext cx="274320" cy="265176"/>
          </a:xfrm>
          <a:prstGeom prst="straightConnector1">
            <a:avLst/>
          </a:prstGeom>
          <a:ln w="19050">
            <a:solidFill>
              <a:srgbClr val="000000"/>
            </a:solidFill>
            <a:tailEnd type="arrow"/>
          </a:ln>
          <a:effectLst/>
        </p:spPr>
        <p:style>
          <a:lnRef idx="2">
            <a:schemeClr val="accent1"/>
          </a:lnRef>
          <a:fillRef idx="0">
            <a:schemeClr val="accent1"/>
          </a:fillRef>
          <a:effectRef idx="1">
            <a:schemeClr val="accent1"/>
          </a:effectRef>
          <a:fontRef idx="minor">
            <a:schemeClr val="tx1"/>
          </a:fontRef>
        </p:style>
      </p:cxnSp>
      <p:sp>
        <p:nvSpPr>
          <p:cNvPr id="72" name="TextBox 71">
            <a:extLst>
              <a:ext uri="{FF2B5EF4-FFF2-40B4-BE49-F238E27FC236}">
                <a16:creationId xmlns:a16="http://schemas.microsoft.com/office/drawing/2014/main" id="{078F6E47-D96D-CD48-A61B-A3B843E6A353}"/>
              </a:ext>
            </a:extLst>
          </p:cNvPr>
          <p:cNvSpPr txBox="1"/>
          <p:nvPr/>
        </p:nvSpPr>
        <p:spPr>
          <a:xfrm>
            <a:off x="0" y="2971838"/>
            <a:ext cx="1327405" cy="646331"/>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Participants Randomized</a:t>
            </a:r>
            <a:br>
              <a:rPr lang="en-US" sz="1200" dirty="0">
                <a:solidFill>
                  <a:schemeClr val="bg1"/>
                </a:solidFill>
                <a:latin typeface="Arial"/>
                <a:cs typeface="Arial"/>
              </a:rPr>
            </a:br>
            <a:r>
              <a:rPr lang="en-US" sz="1200" dirty="0">
                <a:solidFill>
                  <a:schemeClr val="bg1"/>
                </a:solidFill>
                <a:latin typeface="Arial"/>
                <a:cs typeface="Arial"/>
              </a:rPr>
              <a:t>n = 4,570 </a:t>
            </a:r>
          </a:p>
        </p:txBody>
      </p:sp>
      <p:pic>
        <p:nvPicPr>
          <p:cNvPr id="5" name="Picture 4">
            <a:extLst>
              <a:ext uri="{FF2B5EF4-FFF2-40B4-BE49-F238E27FC236}">
                <a16:creationId xmlns:a16="http://schemas.microsoft.com/office/drawing/2014/main" id="{D7C5C5C1-A962-6802-5572-1EC54A8DA59C}"/>
              </a:ext>
            </a:extLst>
          </p:cNvPr>
          <p:cNvPicPr>
            <a:picLocks noChangeAspect="1"/>
          </p:cNvPicPr>
          <p:nvPr/>
        </p:nvPicPr>
        <p:blipFill>
          <a:blip r:embed="rId3">
            <a:duotone>
              <a:prstClr val="black"/>
              <a:schemeClr val="tx2">
                <a:tint val="45000"/>
                <a:satMod val="400000"/>
              </a:schemeClr>
            </a:duotone>
          </a:blip>
          <a:stretch>
            <a:fillRect/>
          </a:stretch>
        </p:blipFill>
        <p:spPr>
          <a:xfrm>
            <a:off x="161686" y="3715102"/>
            <a:ext cx="502016" cy="502016"/>
          </a:xfrm>
          <a:prstGeom prst="rect">
            <a:avLst/>
          </a:prstGeom>
        </p:spPr>
      </p:pic>
      <p:pic>
        <p:nvPicPr>
          <p:cNvPr id="7" name="Picture 6">
            <a:extLst>
              <a:ext uri="{FF2B5EF4-FFF2-40B4-BE49-F238E27FC236}">
                <a16:creationId xmlns:a16="http://schemas.microsoft.com/office/drawing/2014/main" id="{269DCF3C-D4C8-7CD5-9464-42C273002151}"/>
              </a:ext>
            </a:extLst>
          </p:cNvPr>
          <p:cNvPicPr>
            <a:picLocks noChangeAspect="1"/>
          </p:cNvPicPr>
          <p:nvPr/>
        </p:nvPicPr>
        <p:blipFill>
          <a:blip r:embed="rId4">
            <a:duotone>
              <a:prstClr val="black"/>
              <a:schemeClr val="tx2">
                <a:tint val="45000"/>
                <a:satMod val="400000"/>
              </a:schemeClr>
            </a:duotone>
            <a:extLst>
              <a:ext uri="{BEBA8EAE-BF5A-486C-A8C5-ECC9F3942E4B}">
                <a14:imgProps xmlns:a14="http://schemas.microsoft.com/office/drawing/2010/main">
                  <a14:imgLayer r:embed="rId5">
                    <a14:imgEffect>
                      <a14:brightnessContrast bright="-40000" contrast="20000"/>
                    </a14:imgEffect>
                  </a14:imgLayer>
                </a14:imgProps>
              </a:ext>
            </a:extLst>
          </a:blip>
          <a:stretch>
            <a:fillRect/>
          </a:stretch>
        </p:blipFill>
        <p:spPr>
          <a:xfrm>
            <a:off x="795068" y="3723991"/>
            <a:ext cx="378089" cy="503231"/>
          </a:xfrm>
          <a:prstGeom prst="rect">
            <a:avLst/>
          </a:prstGeom>
        </p:spPr>
      </p:pic>
    </p:spTree>
    <p:extLst>
      <p:ext uri="{BB962C8B-B14F-4D97-AF65-F5344CB8AC3E}">
        <p14:creationId xmlns:p14="http://schemas.microsoft.com/office/powerpoint/2010/main" val="1246015046"/>
      </p:ext>
    </p:extLst>
  </p:cSld>
  <p:clrMapOvr>
    <a:masterClrMapping/>
  </p:clrMapOvr>
  <p:transition spd="slow"/>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HIV </a:t>
            </a:r>
            <a:r>
              <a:rPr lang="en-US" sz="2000" dirty="0" err="1">
                <a:ea typeface="ＭＳ Ｐゴシック" pitchFamily="31" charset="-128"/>
                <a:cs typeface="ＭＳ Ｐゴシック" pitchFamily="31" charset="-128"/>
              </a:rPr>
              <a:t>PrEP</a:t>
            </a:r>
            <a:r>
              <a:rPr lang="en-US" sz="2000" dirty="0">
                <a:ea typeface="ＭＳ Ｐゴシック" pitchFamily="31" charset="-128"/>
                <a:cs typeface="ＭＳ Ｐゴシック" pitchFamily="31" charset="-128"/>
              </a:rPr>
              <a:t> for MSM and TGW</a:t>
            </a:r>
            <a:br>
              <a:rPr lang="en-US" sz="2000" dirty="0">
                <a:ea typeface="ＭＳ Ｐゴシック" pitchFamily="31" charset="-128"/>
                <a:cs typeface="ＭＳ Ｐゴシック" pitchFamily="31" charset="-128"/>
              </a:rPr>
            </a:br>
            <a:r>
              <a:rPr lang="en-US" sz="2000" dirty="0"/>
              <a:t>HPTN 083: Study Population</a:t>
            </a:r>
          </a:p>
        </p:txBody>
      </p:sp>
      <p:sp>
        <p:nvSpPr>
          <p:cNvPr id="3" name="Text Placeholder 2"/>
          <p:cNvSpPr>
            <a:spLocks noGrp="1"/>
          </p:cNvSpPr>
          <p:nvPr>
            <p:ph type="body" sz="quarter" idx="14"/>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graphicFrame>
        <p:nvGraphicFramePr>
          <p:cNvPr id="23" name="Group 65">
            <a:extLst>
              <a:ext uri="{FF2B5EF4-FFF2-40B4-BE49-F238E27FC236}">
                <a16:creationId xmlns:a16="http://schemas.microsoft.com/office/drawing/2014/main" id="{F46B331E-F396-8248-B03F-BCE57FE113E6}"/>
              </a:ext>
            </a:extLst>
          </p:cNvPr>
          <p:cNvGraphicFramePr>
            <a:graphicFrameLocks noGrp="1"/>
          </p:cNvGraphicFramePr>
          <p:nvPr/>
        </p:nvGraphicFramePr>
        <p:xfrm>
          <a:off x="461151" y="1061609"/>
          <a:ext cx="8229599" cy="3657597"/>
        </p:xfrm>
        <a:graphic>
          <a:graphicData uri="http://schemas.openxmlformats.org/drawingml/2006/table">
            <a:tbl>
              <a:tblPr>
                <a:effectLst/>
              </a:tblPr>
              <a:tblGrid>
                <a:gridCol w="2562035">
                  <a:extLst>
                    <a:ext uri="{9D8B030D-6E8A-4147-A177-3AD203B41FA5}">
                      <a16:colId xmlns:a16="http://schemas.microsoft.com/office/drawing/2014/main" val="20000"/>
                    </a:ext>
                  </a:extLst>
                </a:gridCol>
                <a:gridCol w="1889188">
                  <a:extLst>
                    <a:ext uri="{9D8B030D-6E8A-4147-A177-3AD203B41FA5}">
                      <a16:colId xmlns:a16="http://schemas.microsoft.com/office/drawing/2014/main" val="20001"/>
                    </a:ext>
                  </a:extLst>
                </a:gridCol>
                <a:gridCol w="1889188">
                  <a:extLst>
                    <a:ext uri="{9D8B030D-6E8A-4147-A177-3AD203B41FA5}">
                      <a16:colId xmlns:a16="http://schemas.microsoft.com/office/drawing/2014/main" val="20002"/>
                    </a:ext>
                  </a:extLst>
                </a:gridCol>
                <a:gridCol w="1889188">
                  <a:extLst>
                    <a:ext uri="{9D8B030D-6E8A-4147-A177-3AD203B41FA5}">
                      <a16:colId xmlns:a16="http://schemas.microsoft.com/office/drawing/2014/main" val="20003"/>
                    </a:ext>
                  </a:extLst>
                </a:gridCol>
              </a:tblGrid>
              <a:tr h="358165">
                <a:tc gridSpan="4">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HPTN 083: Selected Baseline Demographics </a:t>
                      </a:r>
                    </a:p>
                  </a:txBody>
                  <a:tcPr marL="137160"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85000"/>
                        <a:lumOff val="15000"/>
                      </a:schemeClr>
                    </a:solidFill>
                  </a:tcPr>
                </a:tc>
                <a:tc hMerge="1">
                  <a:txBody>
                    <a:bodyPr/>
                    <a:lstStyle/>
                    <a:p>
                      <a:endParaRPr lang="en-US"/>
                    </a:p>
                  </a:txBody>
                  <a:tcPr/>
                </a:tc>
                <a:tc hMerge="1">
                  <a:txBody>
                    <a:bodyPr/>
                    <a:lstStyle/>
                    <a:p>
                      <a:endParaRPr lang="en-US"/>
                    </a:p>
                  </a:txBody>
                  <a:tcPr/>
                </a:tc>
                <a:tc hMerge="1">
                  <a: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sz="1800" b="0" dirty="0">
                        <a:solidFill>
                          <a:srgbClr val="FFFFFF"/>
                        </a:solidFil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12700" cap="flat" cmpd="sng" algn="ctr">
                      <a:solidFill>
                        <a:srgbClr val="7F7F7F"/>
                      </a:solidFill>
                      <a:prstDash val="solid"/>
                      <a:round/>
                      <a:headEnd type="none" w="med" len="med"/>
                      <a:tailEnd type="none" w="med" len="med"/>
                    </a:lnT>
                    <a:lnB w="19050" cap="flat" cmpd="sng" algn="ctr">
                      <a:solidFill>
                        <a:srgbClr val="000000"/>
                      </a:solidFill>
                      <a:prstDash val="solid"/>
                      <a:round/>
                      <a:headEnd type="none" w="med" len="med"/>
                      <a:tailEnd type="none" w="med" len="med"/>
                    </a:lnB>
                    <a:lnTlToBr>
                      <a:noFill/>
                    </a:lnTlToBr>
                    <a:lnBlToTr>
                      <a:noFill/>
                    </a:lnBlToTr>
                    <a:solidFill>
                      <a:schemeClr val="tx1">
                        <a:lumMod val="85000"/>
                        <a:lumOff val="15000"/>
                      </a:schemeClr>
                    </a:solidFill>
                  </a:tcPr>
                </a:tc>
                <a:extLst>
                  <a:ext uri="{0D108BD9-81ED-4DB2-BD59-A6C34878D82A}">
                    <a16:rowId xmlns:a16="http://schemas.microsoft.com/office/drawing/2014/main" val="10000"/>
                  </a:ext>
                </a:extLst>
              </a:tr>
              <a:tr h="490435">
                <a:tc>
                  <a:txBody>
                    <a:bodyPr/>
                    <a:lstStyle/>
                    <a:p>
                      <a:pPr marL="91440" indent="0" algn="l"/>
                      <a:r>
                        <a:rPr kumimoji="0" lang="en-US" sz="1400" b="1" i="0" u="none" strike="noStrike" cap="none" normalizeH="0" baseline="0" dirty="0">
                          <a:ln>
                            <a:noFill/>
                          </a:ln>
                          <a:solidFill>
                            <a:srgbClr val="FFFFFF"/>
                          </a:solidFill>
                          <a:effectLst/>
                          <a:latin typeface="Arial" panose="020B0604020202020204" pitchFamily="34" charset="0"/>
                          <a:ea typeface="ＭＳ Ｐゴシック" pitchFamily="-108" charset="-128"/>
                          <a:cs typeface="Arial" panose="020B0604020202020204" pitchFamily="34" charset="0"/>
                        </a:rPr>
                        <a:t>Characteristic</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schemeClr>
                    </a:solidFill>
                  </a:tcPr>
                </a:tc>
                <a:tc>
                  <a:txBody>
                    <a:bodyPr/>
                    <a:lstStyle/>
                    <a:p>
                      <a:pPr algn="ct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Total</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 = 4,566)</a:t>
                      </a:r>
                      <a:endParaRPr lang="en-US" sz="1100" b="0" dirty="0">
                        <a:solidFill>
                          <a:schemeClr val="bg1"/>
                        </a:solidFill>
                        <a:latin typeface="Arial" panose="020B0604020202020204" pitchFamily="34" charset="0"/>
                        <a:cs typeface="Arial" panose="020B0604020202020204" pitchFamily="34" charset="0"/>
                      </a:endParaRP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6B809C"/>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Cabotegravir </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 = 2,282)</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solidFill>
                  </a:tcPr>
                </a:tc>
                <a:tc>
                  <a:txBody>
                    <a:bodyPr/>
                    <a:lstStyle/>
                    <a:p>
                      <a:pPr marL="0" marR="0" lvl="0" indent="0" algn="ctr"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TDF-FTC</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1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 = 2,284)</a:t>
                      </a:r>
                    </a:p>
                  </a:txBody>
                  <a:tcPr marL="49322" marR="49322" marT="24653" marB="24653"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28161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200" kern="1200" dirty="0">
                          <a:solidFill>
                            <a:schemeClr val="tx1"/>
                          </a:solidFill>
                          <a:effectLst/>
                          <a:latin typeface="Arial" panose="020B0604020202020204" pitchFamily="34" charset="0"/>
                          <a:ea typeface="+mn-ea"/>
                          <a:cs typeface="Arial" panose="020B0604020202020204" pitchFamily="34" charset="0"/>
                        </a:rPr>
                        <a:t>Cisgender MSM, n (%)</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r>
                        <a:rPr lang="en-US" sz="1200" b="0" kern="1200" dirty="0">
                          <a:solidFill>
                            <a:schemeClr val="tx1"/>
                          </a:solidFill>
                          <a:effectLst/>
                          <a:latin typeface="Arial" panose="020B0604020202020204" pitchFamily="34" charset="0"/>
                          <a:ea typeface="+mn-ea"/>
                          <a:cs typeface="Arial" panose="020B0604020202020204" pitchFamily="34" charset="0"/>
                        </a:rPr>
                        <a:t>3,992 (87.4)</a:t>
                      </a:r>
                      <a:endParaRPr lang="en-US" sz="12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88EAC">
                        <a:alpha val="1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2,013 (88.2)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alpha val="15000"/>
                      </a:srgbClr>
                    </a:solidFill>
                  </a:tcPr>
                </a:tc>
                <a:tc>
                  <a:txBody>
                    <a:bodyPr/>
                    <a:lstStyle/>
                    <a:p>
                      <a:pPr algn="ctr">
                        <a:lnSpc>
                          <a:spcPct val="80000"/>
                        </a:lnSpc>
                        <a:spcBef>
                          <a:spcPct val="67000"/>
                        </a:spcBef>
                        <a:buFont typeface="Symbol" charset="0"/>
                        <a:buNone/>
                        <a:defRPr/>
                      </a:pPr>
                      <a:r>
                        <a:rPr lang="en-US" sz="1200" b="0" kern="1200" dirty="0">
                          <a:solidFill>
                            <a:schemeClr val="tx1"/>
                          </a:solidFill>
                          <a:effectLst/>
                          <a:latin typeface="Arial" panose="020B0604020202020204" pitchFamily="34" charset="0"/>
                          <a:ea typeface="+mn-ea"/>
                          <a:cs typeface="Arial" panose="020B0604020202020204" pitchFamily="34" charset="0"/>
                        </a:rPr>
                        <a:t>1,979 (86.6)</a:t>
                      </a:r>
                      <a:endParaRPr lang="en-US" sz="12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002"/>
                  </a:ext>
                </a:extLst>
              </a:tr>
              <a:tr h="28161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lang="en-US" sz="1200" b="0" kern="1200" dirty="0">
                          <a:solidFill>
                            <a:schemeClr val="tx1"/>
                          </a:solidFill>
                          <a:effectLst/>
                          <a:latin typeface="Arial" panose="020B0604020202020204" pitchFamily="34" charset="0"/>
                          <a:ea typeface="+mn-ea"/>
                          <a:cs typeface="Arial" panose="020B0604020202020204" pitchFamily="34" charset="0"/>
                        </a:rPr>
                        <a:t>Transgender women</a:t>
                      </a:r>
                      <a:r>
                        <a:rPr lang="en-US" sz="1200" kern="1200" dirty="0">
                          <a:solidFill>
                            <a:schemeClr val="tx1"/>
                          </a:solidFill>
                          <a:effectLst/>
                          <a:latin typeface="Arial" panose="020B0604020202020204" pitchFamily="34" charset="0"/>
                          <a:ea typeface="+mn-ea"/>
                          <a:cs typeface="Arial" panose="020B0604020202020204" pitchFamily="34" charset="0"/>
                        </a:rPr>
                        <a:t>, n (%)</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200" b="0" kern="1200" dirty="0">
                          <a:solidFill>
                            <a:schemeClr val="tx1"/>
                          </a:solidFill>
                          <a:effectLst/>
                          <a:latin typeface="Arial" panose="020B0604020202020204" pitchFamily="34" charset="0"/>
                          <a:ea typeface="+mn-ea"/>
                          <a:cs typeface="Arial" panose="020B0604020202020204" pitchFamily="34" charset="0"/>
                        </a:rPr>
                        <a:t>570 (12.5)</a:t>
                      </a:r>
                      <a:endParaRPr lang="en-US" sz="12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88EAC">
                        <a:alpha val="2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266 (11.7)</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alpha val="25000"/>
                      </a:srgbClr>
                    </a:solidFill>
                  </a:tcPr>
                </a:tc>
                <a:tc>
                  <a:txBody>
                    <a:bodyPr/>
                    <a:lstStyle/>
                    <a:p>
                      <a:pPr algn="ctr">
                        <a:lnSpc>
                          <a:spcPct val="80000"/>
                        </a:lnSpc>
                        <a:spcBef>
                          <a:spcPct val="67000"/>
                        </a:spcBef>
                        <a:buFont typeface="Symbol" charset="0"/>
                        <a:buNone/>
                        <a:defRPr/>
                      </a:pPr>
                      <a:r>
                        <a:rPr lang="en-US" sz="1200" b="0" kern="1200" dirty="0">
                          <a:solidFill>
                            <a:schemeClr val="tx1"/>
                          </a:solidFill>
                          <a:effectLst/>
                          <a:latin typeface="Arial" panose="020B0604020202020204" pitchFamily="34" charset="0"/>
                          <a:ea typeface="+mn-ea"/>
                          <a:cs typeface="Arial" panose="020B0604020202020204" pitchFamily="34" charset="0"/>
                        </a:rPr>
                        <a:t>304 (13.3)</a:t>
                      </a:r>
                      <a:endParaRPr lang="en-US" sz="12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0003"/>
                  </a:ext>
                </a:extLst>
              </a:tr>
              <a:tr h="28161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Median age (IQR), years, </a:t>
                      </a:r>
                      <a:r>
                        <a:rPr lang="en-US" sz="1200" kern="1200" dirty="0">
                          <a:solidFill>
                            <a:schemeClr val="tx1"/>
                          </a:solidFill>
                          <a:effectLst/>
                          <a:latin typeface="Arial" panose="020B0604020202020204" pitchFamily="34" charset="0"/>
                          <a:ea typeface="+mn-ea"/>
                          <a:cs typeface="Arial" panose="020B0604020202020204" pitchFamily="34" charset="0"/>
                        </a:rPr>
                        <a:t>n (%)</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26 (22-32)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88EAC">
                        <a:alpha val="1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26 (22-32)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alpha val="1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26 (22-32)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005"/>
                  </a:ext>
                </a:extLst>
              </a:tr>
              <a:tr h="28161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Black race, United States, </a:t>
                      </a:r>
                      <a:r>
                        <a:rPr lang="en-US" sz="1200" kern="1200" dirty="0">
                          <a:solidFill>
                            <a:schemeClr val="tx1"/>
                          </a:solidFill>
                          <a:effectLst/>
                          <a:latin typeface="Arial" panose="020B0604020202020204" pitchFamily="34" charset="0"/>
                          <a:ea typeface="+mn-ea"/>
                          <a:cs typeface="Arial" panose="020B0604020202020204" pitchFamily="34" charset="0"/>
                        </a:rPr>
                        <a:t>n (%)</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845 (49.8)</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88EAC">
                        <a:alpha val="2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411 (48.4)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alpha val="2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434 (51.1)</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465010777"/>
                  </a:ext>
                </a:extLst>
              </a:tr>
              <a:tr h="281611">
                <a:tc>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Geographic region</a:t>
                      </a:r>
                      <a:r>
                        <a:rPr lang="en-US" sz="1200" kern="1200" dirty="0">
                          <a:solidFill>
                            <a:schemeClr val="tx1"/>
                          </a:solidFill>
                          <a:effectLst/>
                          <a:latin typeface="Arial" panose="020B0604020202020204" pitchFamily="34" charset="0"/>
                          <a:ea typeface="+mn-ea"/>
                          <a:cs typeface="Arial" panose="020B0604020202020204" pitchFamily="34" charset="0"/>
                        </a:rPr>
                        <a:t>, n (%)</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endParaRPr lang="en-US" sz="12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88EAC">
                        <a:alpha val="15000"/>
                      </a:srgbClr>
                    </a:solidFill>
                  </a:tcPr>
                </a:tc>
                <a:tc>
                  <a:txBody>
                    <a:bodyPr/>
                    <a:lstStyle/>
                    <a:p>
                      <a:pPr algn="ctr">
                        <a:lnSpc>
                          <a:spcPct val="80000"/>
                        </a:lnSpc>
                        <a:spcBef>
                          <a:spcPct val="67000"/>
                        </a:spcBef>
                        <a:buFont typeface="Symbol" charset="0"/>
                        <a:buNone/>
                        <a:defRPr/>
                      </a:pPr>
                      <a:endParaRPr lang="en-US" sz="12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alpha val="15000"/>
                      </a:srgbClr>
                    </a:solidFill>
                  </a:tcPr>
                </a:tc>
                <a:tc>
                  <a:txBody>
                    <a:bodyPr/>
                    <a:lstStyle/>
                    <a:p>
                      <a:pPr algn="ctr">
                        <a:lnSpc>
                          <a:spcPct val="80000"/>
                        </a:lnSpc>
                        <a:spcBef>
                          <a:spcPct val="67000"/>
                        </a:spcBef>
                        <a:buFont typeface="Symbol" charset="0"/>
                        <a:buNone/>
                        <a:defRPr/>
                      </a:pPr>
                      <a:endParaRPr lang="en-US" sz="1200" b="0" dirty="0">
                        <a:solidFill>
                          <a:schemeClr val="tx1"/>
                        </a:solidFill>
                        <a:latin typeface="Arial" panose="020B0604020202020204" pitchFamily="34" charset="0"/>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2703205931"/>
                  </a:ext>
                </a:extLst>
              </a:tr>
              <a:tr h="281611">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United States</a:t>
                      </a:r>
                      <a:r>
                        <a:rPr lang="en-US" sz="1200" kern="1200" dirty="0">
                          <a:solidFill>
                            <a:schemeClr val="tx1"/>
                          </a:solidFill>
                          <a:effectLst/>
                          <a:latin typeface="Arial" panose="020B0604020202020204" pitchFamily="34" charset="0"/>
                          <a:ea typeface="+mn-ea"/>
                          <a:cs typeface="Arial" panose="020B0604020202020204" pitchFamily="34" charset="0"/>
                        </a:rPr>
                        <a:t>, n (%)</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1,698 (37.2)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88EAC">
                        <a:alpha val="2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849 (37.2)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alpha val="2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849 (37.2)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2556317986"/>
                  </a:ext>
                </a:extLst>
              </a:tr>
              <a:tr h="281611">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Latin America</a:t>
                      </a:r>
                      <a:r>
                        <a:rPr lang="en-US" sz="1200" kern="1200" dirty="0">
                          <a:solidFill>
                            <a:schemeClr val="tx1"/>
                          </a:solidFill>
                          <a:effectLst/>
                          <a:latin typeface="Arial" panose="020B0604020202020204" pitchFamily="34" charset="0"/>
                          <a:ea typeface="+mn-ea"/>
                          <a:cs typeface="Arial" panose="020B0604020202020204" pitchFamily="34" charset="0"/>
                        </a:rPr>
                        <a:t>, n (%)</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1,964 (43.0)</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88EAC">
                        <a:alpha val="1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980 (42.9)</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alpha val="1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984 (43.2)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3240941109"/>
                  </a:ext>
                </a:extLst>
              </a:tr>
              <a:tr h="281611">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Asia</a:t>
                      </a:r>
                      <a:r>
                        <a:rPr lang="en-US" sz="1200" kern="1200" dirty="0">
                          <a:solidFill>
                            <a:schemeClr val="tx1"/>
                          </a:solidFill>
                          <a:effectLst/>
                          <a:latin typeface="Arial" panose="020B0604020202020204" pitchFamily="34" charset="0"/>
                          <a:ea typeface="+mn-ea"/>
                          <a:cs typeface="Arial" panose="020B0604020202020204" pitchFamily="34" charset="0"/>
                        </a:rPr>
                        <a:t>, n (%)</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5000"/>
                      </a:scheme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752 (16.5)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88EAC">
                        <a:alpha val="2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375 (16.5)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alpha val="2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377 (16.5)</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5000"/>
                      </a:srgbClr>
                    </a:solidFill>
                  </a:tcPr>
                </a:tc>
                <a:extLst>
                  <a:ext uri="{0D108BD9-81ED-4DB2-BD59-A6C34878D82A}">
                    <a16:rowId xmlns:a16="http://schemas.microsoft.com/office/drawing/2014/main" val="1758388455"/>
                  </a:ext>
                </a:extLst>
              </a:tr>
              <a:tr h="281611">
                <a:tc>
                  <a:txBody>
                    <a:bodyPr/>
                    <a:lstStyle/>
                    <a:p>
                      <a:pPr marL="18288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Africa</a:t>
                      </a:r>
                      <a:r>
                        <a:rPr lang="en-US" sz="1200" kern="1200" dirty="0">
                          <a:solidFill>
                            <a:schemeClr val="tx1"/>
                          </a:solidFill>
                          <a:effectLst/>
                          <a:latin typeface="Arial" panose="020B0604020202020204" pitchFamily="34" charset="0"/>
                          <a:ea typeface="+mn-ea"/>
                          <a:cs typeface="Arial" panose="020B0604020202020204" pitchFamily="34" charset="0"/>
                        </a:rPr>
                        <a:t>, n (%)</a:t>
                      </a:r>
                      <a:endParaRPr kumimoji="0" lang="en-US" sz="12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15000"/>
                      </a:scheme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152 (3.3)</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788EAC">
                        <a:alpha val="1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78 (3.4)</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AD8300">
                        <a:alpha val="15000"/>
                      </a:srgbClr>
                    </a:solidFill>
                  </a:tcPr>
                </a:tc>
                <a:tc>
                  <a:txBody>
                    <a:bodyPr/>
                    <a:lstStyle/>
                    <a:p>
                      <a:pPr algn="ctr">
                        <a:lnSpc>
                          <a:spcPct val="80000"/>
                        </a:lnSpc>
                        <a:spcBef>
                          <a:spcPct val="67000"/>
                        </a:spcBef>
                        <a:buFont typeface="Symbol" charset="0"/>
                        <a:buNone/>
                        <a:defRPr/>
                      </a:pPr>
                      <a:r>
                        <a:rPr lang="en-US" sz="1200" b="0" dirty="0">
                          <a:solidFill>
                            <a:schemeClr val="tx1"/>
                          </a:solidFill>
                          <a:latin typeface="Arial" panose="020B0604020202020204" pitchFamily="34" charset="0"/>
                          <a:cs typeface="Arial" panose="020B0604020202020204" pitchFamily="34" charset="0"/>
                        </a:rPr>
                        <a:t>74 (3.2)</a:t>
                      </a:r>
                    </a:p>
                  </a:txBody>
                  <a:tcPr marL="137160" marR="137160" marT="34290" marB="3429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15000"/>
                      </a:srgbClr>
                    </a:solidFill>
                  </a:tcPr>
                </a:tc>
                <a:extLst>
                  <a:ext uri="{0D108BD9-81ED-4DB2-BD59-A6C34878D82A}">
                    <a16:rowId xmlns:a16="http://schemas.microsoft.com/office/drawing/2014/main" val="10006"/>
                  </a:ext>
                </a:extLst>
              </a:tr>
              <a:tr h="274498">
                <a:tc gridSpan="4">
                  <a:txBody>
                    <a:bodyPr/>
                    <a:lstStyle/>
                    <a:p>
                      <a:pPr marL="91440" marR="0" lvl="1" indent="0" algn="l" defTabSz="914400" rtl="0" eaLnBrk="1" fontAlgn="auto" latinLnBrk="0" hangingPunct="1">
                        <a:lnSpc>
                          <a:spcPct val="100000"/>
                        </a:lnSpc>
                        <a:spcBef>
                          <a:spcPts val="400"/>
                        </a:spcBef>
                        <a:spcAft>
                          <a:spcPts val="0"/>
                        </a:spcAft>
                        <a:buClr>
                          <a:schemeClr val="bg2"/>
                        </a:buClr>
                        <a:buSzTx/>
                        <a:buFontTx/>
                        <a:buNone/>
                        <a:tabLst/>
                        <a:defRPr/>
                      </a:pPr>
                      <a:r>
                        <a:rPr lang="en-US" sz="1100" kern="1200" spc="-30" dirty="0">
                          <a:solidFill>
                            <a:srgbClr val="000000"/>
                          </a:solidFill>
                          <a:latin typeface="Arial" panose="020B0604020202020204" pitchFamily="34" charset="0"/>
                          <a:ea typeface="+mn-ea"/>
                          <a:cs typeface="Arial" panose="020B0604020202020204" pitchFamily="34" charset="0"/>
                        </a:rPr>
                        <a:t>*Abbreviations:</a:t>
                      </a:r>
                      <a:r>
                        <a:rPr lang="en-US" sz="1100" kern="1200" spc="-30" baseline="0" dirty="0">
                          <a:solidFill>
                            <a:srgbClr val="000000"/>
                          </a:solidFill>
                          <a:latin typeface="Arial" panose="020B0604020202020204" pitchFamily="34" charset="0"/>
                          <a:ea typeface="+mn-ea"/>
                          <a:cs typeface="Arial" panose="020B0604020202020204" pitchFamily="34" charset="0"/>
                        </a:rPr>
                        <a:t> MSM = men who have sex with men; IQR = interquartile range</a:t>
                      </a:r>
                    </a:p>
                  </a:txBody>
                  <a:tcPr marL="0" marR="0" marT="0" marB="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19000">
                        <a:alpha val="8000"/>
                      </a:srgbClr>
                    </a:solidFill>
                  </a:tcPr>
                </a:tc>
                <a:tc hMerge="1">
                  <a:txBody>
                    <a:bodyPr/>
                    <a:lstStyle/>
                    <a:p>
                      <a:pPr algn="ctr"/>
                      <a:endParaRPr lang="en-US" dirty="0"/>
                    </a:p>
                  </a:txBody>
                  <a:tcPr marL="65762" marR="65762" marT="32871" marB="32871" anchor="ctr" horzOverflow="overflow">
                    <a:lnL w="9525" cap="flat" cmpd="sng" algn="ctr">
                      <a:solidFill>
                        <a:srgbClr val="000000"/>
                      </a:solidFill>
                      <a:prstDash val="solid"/>
                      <a:round/>
                      <a:headEnd type="none" w="med" len="med"/>
                      <a:tailEnd type="none" w="med" len="med"/>
                    </a:lnL>
                    <a:lnR w="9525" cap="flat" cmpd="sng" algn="ctr">
                      <a:solidFill>
                        <a:srgbClr val="000000"/>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4">
                        <a:lumMod val="20000"/>
                        <a:lumOff val="80000"/>
                      </a:schemeClr>
                    </a:solidFill>
                  </a:tcPr>
                </a:tc>
                <a:tc hMerge="1">
                  <a:txBody>
                    <a:bodyPr/>
                    <a:lstStyle/>
                    <a:p>
                      <a:pPr algn="ctr"/>
                      <a:endParaRPr lang="en-US" dirty="0"/>
                    </a:p>
                  </a:txBody>
                  <a:tcPr marL="65762" marR="65762" marT="32871" marB="32871" anchor="ctr" horzOverflow="overflow">
                    <a:lnL w="9525" cap="flat" cmpd="sng" algn="ctr">
                      <a:solidFill>
                        <a:srgbClr val="000000"/>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1">
                        <a:lumMod val="20000"/>
                        <a:lumOff val="80000"/>
                      </a:schemeClr>
                    </a:solidFill>
                  </a:tcPr>
                </a:tc>
                <a:tc hMerge="1">
                  <a:txBody>
                    <a:bodyPr/>
                    <a:lstStyle/>
                    <a:p>
                      <a:pPr marL="58738" marR="0" lvl="1" indent="0" algn="l" defTabSz="914400" rtl="0" eaLnBrk="1" fontAlgn="auto" latinLnBrk="0" hangingPunct="1">
                        <a:lnSpc>
                          <a:spcPct val="100000"/>
                        </a:lnSpc>
                        <a:spcBef>
                          <a:spcPts val="400"/>
                        </a:spcBef>
                        <a:spcAft>
                          <a:spcPts val="0"/>
                        </a:spcAft>
                        <a:buClr>
                          <a:schemeClr val="bg2"/>
                        </a:buClr>
                        <a:buSzTx/>
                        <a:buFontTx/>
                        <a:buNone/>
                        <a:tabLst/>
                        <a:defRPr/>
                      </a:pPr>
                      <a:endParaRPr lang="en-US" sz="1800" kern="1200" spc="-30" dirty="0">
                        <a:solidFill>
                          <a:srgbClr val="000000"/>
                        </a:solidFill>
                        <a:latin typeface="+mn-lt"/>
                        <a:ea typeface="+mn-ea"/>
                        <a:cs typeface="Arial"/>
                      </a:endParaRPr>
                    </a:p>
                  </a:txBody>
                  <a:tcPr marL="182880" marR="65762" marT="32871" marB="32871" anchor="ctr" horzOverflow="overflow">
                    <a:lnL w="12700" cap="flat" cmpd="sng" algn="ctr">
                      <a:solidFill>
                        <a:srgbClr val="7F7F7F"/>
                      </a:solidFill>
                      <a:prstDash val="solid"/>
                      <a:round/>
                      <a:headEnd type="none" w="med" len="med"/>
                      <a:tailEnd type="none" w="med" len="med"/>
                    </a:lnL>
                    <a:lnR w="12700" cap="flat" cmpd="sng" algn="ctr">
                      <a:solidFill>
                        <a:srgbClr val="7F7F7F"/>
                      </a:solidFill>
                      <a:prstDash val="solid"/>
                      <a:round/>
                      <a:headEnd type="none" w="med" len="med"/>
                      <a:tailEnd type="none" w="med" len="med"/>
                    </a:lnR>
                    <a:lnT w="9525" cap="flat" cmpd="sng" algn="ctr">
                      <a:solidFill>
                        <a:srgbClr val="000000"/>
                      </a:solidFill>
                      <a:prstDash val="solid"/>
                      <a:round/>
                      <a:headEnd type="none" w="med" len="med"/>
                      <a:tailEnd type="none" w="med" len="med"/>
                    </a:lnT>
                    <a:lnB w="9525" cap="flat" cmpd="sng" algn="ctr">
                      <a:solidFill>
                        <a:srgbClr val="000000"/>
                      </a:solidFill>
                      <a:prstDash val="solid"/>
                      <a:roun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9"/>
                  </a:ext>
                </a:extLst>
              </a:tr>
            </a:tbl>
          </a:graphicData>
        </a:graphic>
      </p:graphicFrame>
    </p:spTree>
    <p:extLst>
      <p:ext uri="{BB962C8B-B14F-4D97-AF65-F5344CB8AC3E}">
        <p14:creationId xmlns:p14="http://schemas.microsoft.com/office/powerpoint/2010/main" val="1855364673"/>
      </p:ext>
    </p:extLst>
  </p:cSld>
  <p:clrMapOvr>
    <a:masterClrMapping/>
  </p:clrMapOvr>
  <p:transition spd="slow"/>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HIV PrEP for MSM and TGW</a:t>
            </a:r>
            <a:br>
              <a:rPr lang="en-US" sz="2000" dirty="0">
                <a:ea typeface="ＭＳ Ｐゴシック" pitchFamily="31" charset="-128"/>
                <a:cs typeface="ＭＳ Ｐゴシック" pitchFamily="31" charset="-128"/>
              </a:rPr>
            </a:br>
            <a:r>
              <a:rPr lang="en-US" sz="2000" dirty="0"/>
              <a:t>HPTN 083: Results</a:t>
            </a:r>
          </a:p>
        </p:txBody>
      </p:sp>
      <p:sp>
        <p:nvSpPr>
          <p:cNvPr id="11" name="Text Placeholder 10">
            <a:extLst>
              <a:ext uri="{FF2B5EF4-FFF2-40B4-BE49-F238E27FC236}">
                <a16:creationId xmlns:a16="http://schemas.microsoft.com/office/drawing/2014/main" id="{1C5C2946-C32E-B2B4-8A56-738C49E0B794}"/>
              </a:ext>
            </a:extLst>
          </p:cNvPr>
          <p:cNvSpPr>
            <a:spLocks noGrp="1"/>
          </p:cNvSpPr>
          <p:nvPr>
            <p:ph type="body" sz="quarter" idx="15"/>
          </p:nvPr>
        </p:nvSpPr>
        <p:spPr/>
        <p:txBody>
          <a:bodyPr/>
          <a:lstStyle/>
          <a:p>
            <a:r>
              <a:rPr lang="en-US" dirty="0"/>
              <a:t>Number of HIV Infections (After Enrollment)</a:t>
            </a:r>
          </a:p>
        </p:txBody>
      </p:sp>
      <p:sp>
        <p:nvSpPr>
          <p:cNvPr id="12" name="Text Placeholder 11">
            <a:extLst>
              <a:ext uri="{FF2B5EF4-FFF2-40B4-BE49-F238E27FC236}">
                <a16:creationId xmlns:a16="http://schemas.microsoft.com/office/drawing/2014/main" id="{7B2A1C10-36CD-2CB2-D77E-5B86DC815F14}"/>
              </a:ext>
            </a:extLst>
          </p:cNvPr>
          <p:cNvSpPr>
            <a:spLocks noGrp="1"/>
          </p:cNvSpPr>
          <p:nvPr>
            <p:ph type="body" sz="quarter" idx="16"/>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graphicFrame>
        <p:nvGraphicFramePr>
          <p:cNvPr id="5" name="Chart 4">
            <a:extLst>
              <a:ext uri="{FF2B5EF4-FFF2-40B4-BE49-F238E27FC236}">
                <a16:creationId xmlns:a16="http://schemas.microsoft.com/office/drawing/2014/main" id="{D91B8DF9-4587-5542-B2AA-0FCE9520045E}"/>
              </a:ext>
            </a:extLst>
          </p:cNvPr>
          <p:cNvGraphicFramePr>
            <a:graphicFrameLocks/>
          </p:cNvGraphicFramePr>
          <p:nvPr/>
        </p:nvGraphicFramePr>
        <p:xfrm>
          <a:off x="462350" y="1436002"/>
          <a:ext cx="8229600"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F9FCC814-8F89-0D48-CB5C-3BC0E0DF5601}"/>
              </a:ext>
            </a:extLst>
          </p:cNvPr>
          <p:cNvGrpSpPr/>
          <p:nvPr/>
        </p:nvGrpSpPr>
        <p:grpSpPr>
          <a:xfrm>
            <a:off x="3169061" y="1708326"/>
            <a:ext cx="3605349" cy="1630492"/>
            <a:chOff x="3206237" y="1891170"/>
            <a:chExt cx="3535135" cy="1674313"/>
          </a:xfrm>
        </p:grpSpPr>
        <p:cxnSp>
          <p:nvCxnSpPr>
            <p:cNvPr id="6" name="Straight Connector 5">
              <a:extLst>
                <a:ext uri="{FF2B5EF4-FFF2-40B4-BE49-F238E27FC236}">
                  <a16:creationId xmlns:a16="http://schemas.microsoft.com/office/drawing/2014/main" id="{E0EA6BB0-4764-25CE-82ED-D5A1614D0737}"/>
                </a:ext>
              </a:extLst>
            </p:cNvPr>
            <p:cNvCxnSpPr>
              <a:cxnSpLocks/>
            </p:cNvCxnSpPr>
            <p:nvPr/>
          </p:nvCxnSpPr>
          <p:spPr>
            <a:xfrm>
              <a:off x="6738258" y="1892702"/>
              <a:ext cx="0" cy="17452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7" name="Group 6">
              <a:extLst>
                <a:ext uri="{FF2B5EF4-FFF2-40B4-BE49-F238E27FC236}">
                  <a16:creationId xmlns:a16="http://schemas.microsoft.com/office/drawing/2014/main" id="{AC41E068-91C3-40A3-6EBC-D23F73611E81}"/>
                </a:ext>
              </a:extLst>
            </p:cNvPr>
            <p:cNvGrpSpPr/>
            <p:nvPr/>
          </p:nvGrpSpPr>
          <p:grpSpPr>
            <a:xfrm>
              <a:off x="3206237" y="1891170"/>
              <a:ext cx="3535135" cy="1674313"/>
              <a:chOff x="3358534" y="1568829"/>
              <a:chExt cx="3420836" cy="1678030"/>
            </a:xfrm>
          </p:grpSpPr>
          <p:cxnSp>
            <p:nvCxnSpPr>
              <p:cNvPr id="8" name="Straight Connector 7">
                <a:extLst>
                  <a:ext uri="{FF2B5EF4-FFF2-40B4-BE49-F238E27FC236}">
                    <a16:creationId xmlns:a16="http://schemas.microsoft.com/office/drawing/2014/main" id="{6D64E7A9-36C9-66F2-7513-34289681B01A}"/>
                  </a:ext>
                </a:extLst>
              </p:cNvPr>
              <p:cNvCxnSpPr/>
              <p:nvPr/>
            </p:nvCxnSpPr>
            <p:spPr>
              <a:xfrm>
                <a:off x="3358534" y="1571444"/>
                <a:ext cx="3420836"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9" name="Straight Connector 8">
                <a:extLst>
                  <a:ext uri="{FF2B5EF4-FFF2-40B4-BE49-F238E27FC236}">
                    <a16:creationId xmlns:a16="http://schemas.microsoft.com/office/drawing/2014/main" id="{50CA40FC-2944-DF46-99F5-BD439EF1FE8D}"/>
                  </a:ext>
                </a:extLst>
              </p:cNvPr>
              <p:cNvCxnSpPr>
                <a:cxnSpLocks/>
              </p:cNvCxnSpPr>
              <p:nvPr/>
            </p:nvCxnSpPr>
            <p:spPr>
              <a:xfrm>
                <a:off x="3361289" y="1568829"/>
                <a:ext cx="0" cy="1678030"/>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0" name="Rounded Rectangle 9">
            <a:extLst>
              <a:ext uri="{FF2B5EF4-FFF2-40B4-BE49-F238E27FC236}">
                <a16:creationId xmlns:a16="http://schemas.microsoft.com/office/drawing/2014/main" id="{E19B31D4-B1FB-7223-5784-DB8C2231C676}"/>
              </a:ext>
            </a:extLst>
          </p:cNvPr>
          <p:cNvSpPr/>
          <p:nvPr/>
        </p:nvSpPr>
        <p:spPr>
          <a:xfrm>
            <a:off x="4409646" y="1574368"/>
            <a:ext cx="1117826" cy="274320"/>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400"/>
              </a:lnSpc>
            </a:pPr>
            <a:r>
              <a:rPr lang="en-US" sz="1200" dirty="0">
                <a:solidFill>
                  <a:schemeClr val="tx1"/>
                </a:solidFill>
                <a:latin typeface="Arial" panose="020B0604020202020204" pitchFamily="34" charset="0"/>
                <a:cs typeface="Arial" panose="020B0604020202020204" pitchFamily="34" charset="0"/>
              </a:rPr>
              <a:t>P = 0.0005</a:t>
            </a:r>
          </a:p>
        </p:txBody>
      </p:sp>
    </p:spTree>
    <p:extLst>
      <p:ext uri="{BB962C8B-B14F-4D97-AF65-F5344CB8AC3E}">
        <p14:creationId xmlns:p14="http://schemas.microsoft.com/office/powerpoint/2010/main" val="2648175738"/>
      </p:ext>
    </p:extLst>
  </p:cSld>
  <p:clrMapOvr>
    <a:masterClrMapping/>
  </p:clrMapOvr>
  <p:transition spd="slow"/>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HIV PrEP for MSM and TGW</a:t>
            </a:r>
            <a:br>
              <a:rPr lang="en-US" sz="2000" dirty="0">
                <a:ea typeface="ＭＳ Ｐゴシック" pitchFamily="31" charset="-128"/>
                <a:cs typeface="ＭＳ Ｐゴシック" pitchFamily="31" charset="-128"/>
              </a:rPr>
            </a:br>
            <a:r>
              <a:rPr lang="en-US" sz="2000" dirty="0"/>
              <a:t>HPTN 083: Results</a:t>
            </a:r>
          </a:p>
        </p:txBody>
      </p:sp>
      <p:sp>
        <p:nvSpPr>
          <p:cNvPr id="6" name="Text Placeholder 5">
            <a:extLst>
              <a:ext uri="{FF2B5EF4-FFF2-40B4-BE49-F238E27FC236}">
                <a16:creationId xmlns:a16="http://schemas.microsoft.com/office/drawing/2014/main" id="{A74C53CF-07DE-317A-06EC-11FBB623C9D3}"/>
              </a:ext>
            </a:extLst>
          </p:cNvPr>
          <p:cNvSpPr>
            <a:spLocks noGrp="1"/>
          </p:cNvSpPr>
          <p:nvPr>
            <p:ph type="body" sz="quarter" idx="15"/>
          </p:nvPr>
        </p:nvSpPr>
        <p:spPr/>
        <p:txBody>
          <a:bodyPr/>
          <a:lstStyle/>
          <a:p>
            <a:r>
              <a:rPr lang="en-US" dirty="0"/>
              <a:t>Risk Reduction in HIV Infections (After Enrollment)</a:t>
            </a:r>
          </a:p>
        </p:txBody>
      </p:sp>
      <p:sp>
        <p:nvSpPr>
          <p:cNvPr id="7" name="Text Placeholder 6">
            <a:extLst>
              <a:ext uri="{FF2B5EF4-FFF2-40B4-BE49-F238E27FC236}">
                <a16:creationId xmlns:a16="http://schemas.microsoft.com/office/drawing/2014/main" id="{5BB9DEE6-C199-2FAE-FF23-5BC9A445439E}"/>
              </a:ext>
            </a:extLst>
          </p:cNvPr>
          <p:cNvSpPr>
            <a:spLocks noGrp="1"/>
          </p:cNvSpPr>
          <p:nvPr>
            <p:ph type="body" sz="quarter" idx="16"/>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graphicFrame>
        <p:nvGraphicFramePr>
          <p:cNvPr id="5" name="Chart 4">
            <a:extLst>
              <a:ext uri="{FF2B5EF4-FFF2-40B4-BE49-F238E27FC236}">
                <a16:creationId xmlns:a16="http://schemas.microsoft.com/office/drawing/2014/main" id="{D91B8DF9-4587-5542-B2AA-0FCE9520045E}"/>
              </a:ext>
            </a:extLst>
          </p:cNvPr>
          <p:cNvGraphicFramePr>
            <a:graphicFrameLocks/>
          </p:cNvGraphicFramePr>
          <p:nvPr/>
        </p:nvGraphicFramePr>
        <p:xfrm>
          <a:off x="470739" y="1405723"/>
          <a:ext cx="8229600"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19" name="Group 18">
            <a:extLst>
              <a:ext uri="{FF2B5EF4-FFF2-40B4-BE49-F238E27FC236}">
                <a16:creationId xmlns:a16="http://schemas.microsoft.com/office/drawing/2014/main" id="{0BB40175-AE33-8E45-9361-BEDFAE3EA7B3}"/>
              </a:ext>
            </a:extLst>
          </p:cNvPr>
          <p:cNvGrpSpPr/>
          <p:nvPr/>
        </p:nvGrpSpPr>
        <p:grpSpPr>
          <a:xfrm>
            <a:off x="3177450" y="1699936"/>
            <a:ext cx="3605349" cy="1630493"/>
            <a:chOff x="3206237" y="1891170"/>
            <a:chExt cx="3535135" cy="1674315"/>
          </a:xfrm>
        </p:grpSpPr>
        <p:cxnSp>
          <p:nvCxnSpPr>
            <p:cNvPr id="20" name="Straight Connector 19">
              <a:extLst>
                <a:ext uri="{FF2B5EF4-FFF2-40B4-BE49-F238E27FC236}">
                  <a16:creationId xmlns:a16="http://schemas.microsoft.com/office/drawing/2014/main" id="{6230D3A4-98BA-138E-338B-9D5283A527E0}"/>
                </a:ext>
              </a:extLst>
            </p:cNvPr>
            <p:cNvCxnSpPr>
              <a:cxnSpLocks/>
            </p:cNvCxnSpPr>
            <p:nvPr/>
          </p:nvCxnSpPr>
          <p:spPr>
            <a:xfrm>
              <a:off x="6738258" y="1892702"/>
              <a:ext cx="0" cy="17452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21" name="Group 20">
              <a:extLst>
                <a:ext uri="{FF2B5EF4-FFF2-40B4-BE49-F238E27FC236}">
                  <a16:creationId xmlns:a16="http://schemas.microsoft.com/office/drawing/2014/main" id="{B48F407C-97ED-8392-0EA6-5F14334096DF}"/>
                </a:ext>
              </a:extLst>
            </p:cNvPr>
            <p:cNvGrpSpPr/>
            <p:nvPr/>
          </p:nvGrpSpPr>
          <p:grpSpPr>
            <a:xfrm>
              <a:off x="3206237" y="1891170"/>
              <a:ext cx="3535135" cy="1674315"/>
              <a:chOff x="3358534" y="1568829"/>
              <a:chExt cx="3420836" cy="1678032"/>
            </a:xfrm>
          </p:grpSpPr>
          <p:cxnSp>
            <p:nvCxnSpPr>
              <p:cNvPr id="22" name="Straight Connector 21">
                <a:extLst>
                  <a:ext uri="{FF2B5EF4-FFF2-40B4-BE49-F238E27FC236}">
                    <a16:creationId xmlns:a16="http://schemas.microsoft.com/office/drawing/2014/main" id="{5C66D2EF-E19A-98FB-453F-56D2585E67E6}"/>
                  </a:ext>
                </a:extLst>
              </p:cNvPr>
              <p:cNvCxnSpPr/>
              <p:nvPr/>
            </p:nvCxnSpPr>
            <p:spPr>
              <a:xfrm>
                <a:off x="3358534" y="1571444"/>
                <a:ext cx="3420836"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23" name="Straight Connector 22">
                <a:extLst>
                  <a:ext uri="{FF2B5EF4-FFF2-40B4-BE49-F238E27FC236}">
                    <a16:creationId xmlns:a16="http://schemas.microsoft.com/office/drawing/2014/main" id="{FEC79607-7D2B-6DF1-06A3-9E8016B181F2}"/>
                  </a:ext>
                </a:extLst>
              </p:cNvPr>
              <p:cNvCxnSpPr>
                <a:cxnSpLocks/>
              </p:cNvCxnSpPr>
              <p:nvPr/>
            </p:nvCxnSpPr>
            <p:spPr>
              <a:xfrm>
                <a:off x="3361289" y="1568829"/>
                <a:ext cx="0" cy="1678032"/>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4" name="Rounded Rectangle 3">
            <a:extLst>
              <a:ext uri="{FF2B5EF4-FFF2-40B4-BE49-F238E27FC236}">
                <a16:creationId xmlns:a16="http://schemas.microsoft.com/office/drawing/2014/main" id="{5F9EF50E-4661-1712-8F8D-110BB9072954}"/>
              </a:ext>
            </a:extLst>
          </p:cNvPr>
          <p:cNvSpPr>
            <a:spLocks/>
          </p:cNvSpPr>
          <p:nvPr/>
        </p:nvSpPr>
        <p:spPr>
          <a:xfrm>
            <a:off x="2743852" y="2644422"/>
            <a:ext cx="886968" cy="269741"/>
          </a:xfrm>
          <a:prstGeom prst="roundRect">
            <a:avLst/>
          </a:prstGeom>
          <a:solidFill>
            <a:srgbClr val="C000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 66%</a:t>
            </a:r>
            <a:endParaRPr lang="en-US" sz="1200" b="1" dirty="0">
              <a:solidFill>
                <a:srgbClr val="FFFFFF"/>
              </a:solidFill>
              <a:latin typeface="Arial" pitchFamily="31" charset="0"/>
            </a:endParaRPr>
          </a:p>
        </p:txBody>
      </p:sp>
    </p:spTree>
    <p:extLst>
      <p:ext uri="{BB962C8B-B14F-4D97-AF65-F5344CB8AC3E}">
        <p14:creationId xmlns:p14="http://schemas.microsoft.com/office/powerpoint/2010/main" val="1961441053"/>
      </p:ext>
    </p:extLst>
  </p:cSld>
  <p:clrMapOvr>
    <a:masterClrMapping/>
  </p:clrMapOvr>
  <p:transition spd="slow"/>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HIV PrEP for MSM and TGW</a:t>
            </a:r>
            <a:br>
              <a:rPr lang="en-US" sz="2000" dirty="0">
                <a:ea typeface="ＭＳ Ｐゴシック" pitchFamily="31" charset="-128"/>
                <a:cs typeface="ＭＳ Ｐゴシック" pitchFamily="31" charset="-128"/>
              </a:rPr>
            </a:br>
            <a:r>
              <a:rPr lang="en-US" sz="2000" dirty="0"/>
              <a:t>HPTN 083: Results</a:t>
            </a:r>
          </a:p>
        </p:txBody>
      </p:sp>
      <p:sp>
        <p:nvSpPr>
          <p:cNvPr id="11" name="Text Placeholder 10">
            <a:extLst>
              <a:ext uri="{FF2B5EF4-FFF2-40B4-BE49-F238E27FC236}">
                <a16:creationId xmlns:a16="http://schemas.microsoft.com/office/drawing/2014/main" id="{618D09B8-0EDB-C1ED-32F5-5141984ABD18}"/>
              </a:ext>
            </a:extLst>
          </p:cNvPr>
          <p:cNvSpPr>
            <a:spLocks noGrp="1"/>
          </p:cNvSpPr>
          <p:nvPr>
            <p:ph type="body" sz="quarter" idx="15"/>
          </p:nvPr>
        </p:nvSpPr>
        <p:spPr/>
        <p:txBody>
          <a:bodyPr/>
          <a:lstStyle/>
          <a:p>
            <a:r>
              <a:rPr lang="en-US" dirty="0"/>
              <a:t>Cumulative HIV Incidence (After Enrollment)</a:t>
            </a:r>
          </a:p>
        </p:txBody>
      </p:sp>
      <p:sp>
        <p:nvSpPr>
          <p:cNvPr id="12" name="Text Placeholder 11">
            <a:extLst>
              <a:ext uri="{FF2B5EF4-FFF2-40B4-BE49-F238E27FC236}">
                <a16:creationId xmlns:a16="http://schemas.microsoft.com/office/drawing/2014/main" id="{835590DD-41CD-09EC-8C82-0F88F3EF1344}"/>
              </a:ext>
            </a:extLst>
          </p:cNvPr>
          <p:cNvSpPr>
            <a:spLocks noGrp="1"/>
          </p:cNvSpPr>
          <p:nvPr>
            <p:ph type="body" sz="quarter" idx="16"/>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graphicFrame>
        <p:nvGraphicFramePr>
          <p:cNvPr id="5" name="Chart 4">
            <a:extLst>
              <a:ext uri="{FF2B5EF4-FFF2-40B4-BE49-F238E27FC236}">
                <a16:creationId xmlns:a16="http://schemas.microsoft.com/office/drawing/2014/main" id="{D91B8DF9-4587-5542-B2AA-0FCE9520045E}"/>
              </a:ext>
            </a:extLst>
          </p:cNvPr>
          <p:cNvGraphicFramePr>
            <a:graphicFrameLocks/>
          </p:cNvGraphicFramePr>
          <p:nvPr/>
        </p:nvGraphicFramePr>
        <p:xfrm>
          <a:off x="457200" y="1417971"/>
          <a:ext cx="8229600" cy="329184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116783B3-B0BD-2E7A-E2C3-59540DAC7D66}"/>
              </a:ext>
            </a:extLst>
          </p:cNvPr>
          <p:cNvGrpSpPr/>
          <p:nvPr/>
        </p:nvGrpSpPr>
        <p:grpSpPr>
          <a:xfrm>
            <a:off x="3471353" y="1774278"/>
            <a:ext cx="3467327" cy="1455484"/>
            <a:chOff x="3209083" y="1893771"/>
            <a:chExt cx="3529175" cy="1970407"/>
          </a:xfrm>
        </p:grpSpPr>
        <p:cxnSp>
          <p:nvCxnSpPr>
            <p:cNvPr id="7" name="Straight Connector 6">
              <a:extLst>
                <a:ext uri="{FF2B5EF4-FFF2-40B4-BE49-F238E27FC236}">
                  <a16:creationId xmlns:a16="http://schemas.microsoft.com/office/drawing/2014/main" id="{9EA7F41B-B308-192E-8E64-BFD80E3F2E7C}"/>
                </a:ext>
              </a:extLst>
            </p:cNvPr>
            <p:cNvCxnSpPr>
              <a:cxnSpLocks/>
            </p:cNvCxnSpPr>
            <p:nvPr/>
          </p:nvCxnSpPr>
          <p:spPr>
            <a:xfrm flipH="1">
              <a:off x="6738257" y="1904059"/>
              <a:ext cx="1" cy="324732"/>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54D29A60-6D0A-F250-69B0-063115C1E70A}"/>
                </a:ext>
              </a:extLst>
            </p:cNvPr>
            <p:cNvGrpSpPr/>
            <p:nvPr/>
          </p:nvGrpSpPr>
          <p:grpSpPr>
            <a:xfrm>
              <a:off x="3209083" y="1893771"/>
              <a:ext cx="3529174" cy="1970407"/>
              <a:chOff x="3361289" y="1571435"/>
              <a:chExt cx="3415068" cy="1974780"/>
            </a:xfrm>
          </p:grpSpPr>
          <p:cxnSp>
            <p:nvCxnSpPr>
              <p:cNvPr id="9" name="Straight Connector 8">
                <a:extLst>
                  <a:ext uri="{FF2B5EF4-FFF2-40B4-BE49-F238E27FC236}">
                    <a16:creationId xmlns:a16="http://schemas.microsoft.com/office/drawing/2014/main" id="{F757AD20-EF9C-57ED-F6B7-45AC8AC04C58}"/>
                  </a:ext>
                </a:extLst>
              </p:cNvPr>
              <p:cNvCxnSpPr>
                <a:cxnSpLocks/>
              </p:cNvCxnSpPr>
              <p:nvPr/>
            </p:nvCxnSpPr>
            <p:spPr>
              <a:xfrm>
                <a:off x="3361289" y="1571435"/>
                <a:ext cx="3415068"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3ABD6A67-EC10-933A-FE78-1C820269AE95}"/>
                  </a:ext>
                </a:extLst>
              </p:cNvPr>
              <p:cNvCxnSpPr>
                <a:cxnSpLocks/>
              </p:cNvCxnSpPr>
              <p:nvPr/>
            </p:nvCxnSpPr>
            <p:spPr>
              <a:xfrm>
                <a:off x="3361289" y="1580211"/>
                <a:ext cx="0" cy="1966004"/>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 name="Rounded Rectangle 5">
            <a:extLst>
              <a:ext uri="{FF2B5EF4-FFF2-40B4-BE49-F238E27FC236}">
                <a16:creationId xmlns:a16="http://schemas.microsoft.com/office/drawing/2014/main" id="{2AC0182A-4CC6-5C45-8B47-0C56B08D6EA0}"/>
              </a:ext>
            </a:extLst>
          </p:cNvPr>
          <p:cNvSpPr/>
          <p:nvPr/>
        </p:nvSpPr>
        <p:spPr>
          <a:xfrm>
            <a:off x="4702684" y="1644426"/>
            <a:ext cx="1004668" cy="274320"/>
          </a:xfrm>
          <a:prstGeom prst="roundRect">
            <a:avLst/>
          </a:prstGeom>
          <a:solidFill>
            <a:schemeClr val="bg1"/>
          </a:solidFill>
          <a:ln w="6350">
            <a:solidFill>
              <a:schemeClr val="tx1">
                <a:lumMod val="65000"/>
                <a:lumOff val="3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lnSpc>
                <a:spcPts val="1400"/>
              </a:lnSpc>
            </a:pPr>
            <a:r>
              <a:rPr lang="en-US" sz="1200" dirty="0">
                <a:solidFill>
                  <a:schemeClr val="tx1"/>
                </a:solidFill>
                <a:latin typeface="Arial" panose="020B0604020202020204" pitchFamily="34" charset="0"/>
                <a:cs typeface="Arial" panose="020B0604020202020204" pitchFamily="34" charset="0"/>
              </a:rPr>
              <a:t>P &lt;0.001</a:t>
            </a:r>
          </a:p>
        </p:txBody>
      </p:sp>
    </p:spTree>
    <p:extLst>
      <p:ext uri="{BB962C8B-B14F-4D97-AF65-F5344CB8AC3E}">
        <p14:creationId xmlns:p14="http://schemas.microsoft.com/office/powerpoint/2010/main" val="4186649345"/>
      </p:ext>
    </p:extLst>
  </p:cSld>
  <p:clrMapOvr>
    <a:masterClrMapping/>
  </p:clrMapOvr>
  <p:transition spd="slow"/>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HIV </a:t>
            </a:r>
            <a:r>
              <a:rPr lang="en-US" sz="2000" dirty="0" err="1">
                <a:ea typeface="ＭＳ Ｐゴシック" pitchFamily="31" charset="-128"/>
                <a:cs typeface="ＭＳ Ｐゴシック" pitchFamily="31" charset="-128"/>
              </a:rPr>
              <a:t>PrEP</a:t>
            </a:r>
            <a:r>
              <a:rPr lang="en-US" sz="2000" dirty="0">
                <a:ea typeface="ＭＳ Ｐゴシック" pitchFamily="31" charset="-128"/>
                <a:cs typeface="ＭＳ Ｐゴシック" pitchFamily="31" charset="-128"/>
              </a:rPr>
              <a:t> for MSM and TGW</a:t>
            </a:r>
            <a:br>
              <a:rPr lang="en-US" sz="2000" dirty="0">
                <a:ea typeface="ＭＳ Ｐゴシック" pitchFamily="31" charset="-128"/>
                <a:cs typeface="ＭＳ Ｐゴシック" pitchFamily="31" charset="-128"/>
              </a:rPr>
            </a:br>
            <a:r>
              <a:rPr lang="en-US" sz="2000" dirty="0"/>
              <a:t>HPTN 083: Results</a:t>
            </a:r>
          </a:p>
        </p:txBody>
      </p:sp>
      <p:sp>
        <p:nvSpPr>
          <p:cNvPr id="3" name="Text Placeholder 2"/>
          <p:cNvSpPr>
            <a:spLocks noGrp="1"/>
          </p:cNvSpPr>
          <p:nvPr>
            <p:ph type="body" sz="quarter" idx="14"/>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sp>
        <p:nvSpPr>
          <p:cNvPr id="4" name="Content Placeholder 3">
            <a:extLst>
              <a:ext uri="{FF2B5EF4-FFF2-40B4-BE49-F238E27FC236}">
                <a16:creationId xmlns:a16="http://schemas.microsoft.com/office/drawing/2014/main" id="{43D879F2-4D40-8348-9EAA-3C5774B53556}"/>
              </a:ext>
            </a:extLst>
          </p:cNvPr>
          <p:cNvSpPr>
            <a:spLocks noGrp="1"/>
          </p:cNvSpPr>
          <p:nvPr>
            <p:ph sz="half" idx="2"/>
          </p:nvPr>
        </p:nvSpPr>
        <p:spPr/>
        <p:txBody>
          <a:bodyPr>
            <a:normAutofit/>
          </a:bodyPr>
          <a:lstStyle/>
          <a:p>
            <a:r>
              <a:rPr lang="en-US" b="1" dirty="0"/>
              <a:t>When did incident HIV infections occur in CAB arm?</a:t>
            </a:r>
          </a:p>
          <a:p>
            <a:pPr lvl="1"/>
            <a:r>
              <a:rPr lang="en-US" dirty="0"/>
              <a:t>3 during oral lead-in</a:t>
            </a:r>
          </a:p>
          <a:p>
            <a:pPr lvl="1"/>
            <a:r>
              <a:rPr lang="en-US" dirty="0"/>
              <a:t>5 after “prolonged hiatus” from IM CAB</a:t>
            </a:r>
          </a:p>
          <a:p>
            <a:pPr lvl="1"/>
            <a:r>
              <a:rPr lang="en-US" dirty="0"/>
              <a:t>5 during continuous CAB administration</a:t>
            </a:r>
          </a:p>
          <a:p>
            <a:pPr>
              <a:spcBef>
                <a:spcPts val="2400"/>
              </a:spcBef>
            </a:pPr>
            <a:r>
              <a:rPr lang="en-US" b="1" dirty="0"/>
              <a:t>Were drug levels adequate in TDF-FTC arm?</a:t>
            </a:r>
          </a:p>
          <a:p>
            <a:pPr lvl="1"/>
            <a:r>
              <a:rPr lang="en-US" dirty="0"/>
              <a:t>Random sample of 372 participants:</a:t>
            </a:r>
          </a:p>
          <a:p>
            <a:pPr lvl="2">
              <a:buClr>
                <a:srgbClr val="0070C0"/>
              </a:buClr>
            </a:pPr>
            <a:r>
              <a:rPr lang="en-US" sz="1800" dirty="0">
                <a:latin typeface="Arial" panose="020B0604020202020204" pitchFamily="34" charset="0"/>
                <a:cs typeface="Arial" panose="020B0604020202020204" pitchFamily="34" charset="0"/>
              </a:rPr>
              <a:t>87% detectable plasma tenofovir level</a:t>
            </a:r>
          </a:p>
          <a:p>
            <a:pPr lvl="2">
              <a:buClr>
                <a:srgbClr val="0070C0"/>
              </a:buClr>
            </a:pPr>
            <a:r>
              <a:rPr lang="en-US" sz="1800" dirty="0">
                <a:latin typeface="Arial" panose="020B0604020202020204" pitchFamily="34" charset="0"/>
                <a:cs typeface="Arial" panose="020B0604020202020204" pitchFamily="34" charset="0"/>
              </a:rPr>
              <a:t>75% levels correlated with high-level protection</a:t>
            </a:r>
          </a:p>
          <a:p>
            <a:pPr lvl="2">
              <a:buClr>
                <a:srgbClr val="0070C0"/>
              </a:buClr>
            </a:pPr>
            <a:r>
              <a:rPr lang="en-US" sz="1800" dirty="0">
                <a:latin typeface="Arial" panose="020B0604020202020204" pitchFamily="34" charset="0"/>
                <a:cs typeface="Arial" panose="020B0604020202020204" pitchFamily="34" charset="0"/>
              </a:rPr>
              <a:t>≈70% levels suggestive of &gt;4 doses/week (by dried blood spot)</a:t>
            </a:r>
          </a:p>
          <a:p>
            <a:endParaRPr lang="en-US" dirty="0"/>
          </a:p>
          <a:p>
            <a:endParaRPr lang="en-US" dirty="0"/>
          </a:p>
        </p:txBody>
      </p:sp>
    </p:spTree>
    <p:extLst>
      <p:ext uri="{BB962C8B-B14F-4D97-AF65-F5344CB8AC3E}">
        <p14:creationId xmlns:p14="http://schemas.microsoft.com/office/powerpoint/2010/main" val="1178594468"/>
      </p:ext>
    </p:extLst>
  </p:cSld>
  <p:clrMapOvr>
    <a:masterClrMapping/>
  </p:clrMapOvr>
  <p:transition spd="slow"/>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versus TDF-FTC for HIV </a:t>
            </a:r>
            <a:r>
              <a:rPr lang="en-US" sz="1800" dirty="0" err="1">
                <a:ea typeface="ＭＳ Ｐゴシック" pitchFamily="31" charset="-128"/>
                <a:cs typeface="ＭＳ Ｐゴシック" pitchFamily="31" charset="-128"/>
              </a:rPr>
              <a:t>PrEP</a:t>
            </a:r>
            <a:r>
              <a:rPr lang="en-US" sz="1800" dirty="0">
                <a:ea typeface="ＭＳ Ｐゴシック" pitchFamily="31" charset="-128"/>
                <a:cs typeface="ＭＳ Ｐゴシック" pitchFamily="31" charset="-128"/>
              </a:rPr>
              <a:t> for MSM and TGW </a:t>
            </a:r>
            <a:br>
              <a:rPr lang="en-US" sz="1800" dirty="0">
                <a:ea typeface="ＭＳ Ｐゴシック" pitchFamily="31" charset="-128"/>
                <a:cs typeface="ＭＳ Ｐゴシック" pitchFamily="31" charset="-128"/>
              </a:rPr>
            </a:br>
            <a:r>
              <a:rPr lang="en-US" sz="2100" dirty="0"/>
              <a:t>HPTN 083: Cabotegravir Injection Site Reactions</a:t>
            </a:r>
          </a:p>
        </p:txBody>
      </p:sp>
      <p:sp>
        <p:nvSpPr>
          <p:cNvPr id="3" name="Text Placeholder 2"/>
          <p:cNvSpPr>
            <a:spLocks noGrp="1"/>
          </p:cNvSpPr>
          <p:nvPr>
            <p:ph type="body" sz="quarter" idx="14"/>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sp>
        <p:nvSpPr>
          <p:cNvPr id="4" name="Content Placeholder 3">
            <a:extLst>
              <a:ext uri="{FF2B5EF4-FFF2-40B4-BE49-F238E27FC236}">
                <a16:creationId xmlns:a16="http://schemas.microsoft.com/office/drawing/2014/main" id="{43D879F2-4D40-8348-9EAA-3C5774B53556}"/>
              </a:ext>
            </a:extLst>
          </p:cNvPr>
          <p:cNvSpPr>
            <a:spLocks noGrp="1"/>
          </p:cNvSpPr>
          <p:nvPr>
            <p:ph sz="half" idx="2"/>
          </p:nvPr>
        </p:nvSpPr>
        <p:spPr/>
        <p:txBody>
          <a:bodyPr>
            <a:normAutofit/>
          </a:bodyPr>
          <a:lstStyle/>
          <a:p>
            <a:r>
              <a:rPr lang="en-US" sz="2000" b="1" dirty="0"/>
              <a:t>Type and Severity of Injection-Site Reactions</a:t>
            </a:r>
          </a:p>
          <a:p>
            <a:pPr lvl="1"/>
            <a:r>
              <a:rPr lang="en-US" dirty="0"/>
              <a:t>Most common: pain and tenderness</a:t>
            </a:r>
          </a:p>
          <a:p>
            <a:pPr lvl="1"/>
            <a:r>
              <a:rPr lang="en-US" dirty="0"/>
              <a:t>2.4% chose to discontinue study due to injection reaction</a:t>
            </a:r>
          </a:p>
          <a:p>
            <a:pPr>
              <a:spcBef>
                <a:spcPts val="1800"/>
              </a:spcBef>
            </a:pPr>
            <a:r>
              <a:rPr lang="en-US" sz="2000" b="1" dirty="0"/>
              <a:t>Onset </a:t>
            </a:r>
          </a:p>
          <a:p>
            <a:pPr lvl="1"/>
            <a:r>
              <a:rPr lang="en-US" dirty="0"/>
              <a:t>Reactions typically began 1 day after injection</a:t>
            </a:r>
          </a:p>
          <a:p>
            <a:pPr>
              <a:spcBef>
                <a:spcPts val="1800"/>
              </a:spcBef>
            </a:pPr>
            <a:r>
              <a:rPr lang="en-US" sz="2000" b="1" dirty="0"/>
              <a:t>Duration</a:t>
            </a:r>
          </a:p>
          <a:p>
            <a:pPr lvl="1"/>
            <a:r>
              <a:rPr lang="en-US" dirty="0"/>
              <a:t>Reactions typically lasted 3-4 days after injection</a:t>
            </a:r>
          </a:p>
        </p:txBody>
      </p:sp>
    </p:spTree>
    <p:extLst>
      <p:ext uri="{BB962C8B-B14F-4D97-AF65-F5344CB8AC3E}">
        <p14:creationId xmlns:p14="http://schemas.microsoft.com/office/powerpoint/2010/main" val="228012752"/>
      </p:ext>
    </p:extLst>
  </p:cSld>
  <p:clrMapOvr>
    <a:masterClrMapping/>
  </p:clrMapOvr>
  <p:transition spd="slow"/>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BFB12-B5AB-6F40-93FC-F4D7B3F64DA8}"/>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HIV PrEP for MSM and TGW </a:t>
            </a:r>
            <a:br>
              <a:rPr lang="en-US" sz="2000" dirty="0">
                <a:ea typeface="ＭＳ Ｐゴシック" pitchFamily="31" charset="-128"/>
                <a:cs typeface="ＭＳ Ｐゴシック" pitchFamily="31" charset="-128"/>
              </a:rPr>
            </a:br>
            <a:r>
              <a:rPr lang="en-US" sz="2000" dirty="0"/>
              <a:t>HPTN 083: Cabotegravir Injection Site Reactions</a:t>
            </a:r>
          </a:p>
        </p:txBody>
      </p:sp>
      <p:sp>
        <p:nvSpPr>
          <p:cNvPr id="8" name="Text Placeholder 7">
            <a:extLst>
              <a:ext uri="{FF2B5EF4-FFF2-40B4-BE49-F238E27FC236}">
                <a16:creationId xmlns:a16="http://schemas.microsoft.com/office/drawing/2014/main" id="{FED1A5E9-2D76-4C4C-8C24-AB76239AD001}"/>
              </a:ext>
            </a:extLst>
          </p:cNvPr>
          <p:cNvSpPr>
            <a:spLocks noGrp="1"/>
          </p:cNvSpPr>
          <p:nvPr>
            <p:ph type="body" sz="quarter" idx="14"/>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graphicFrame>
        <p:nvGraphicFramePr>
          <p:cNvPr id="6" name="Chart 5">
            <a:extLst>
              <a:ext uri="{FF2B5EF4-FFF2-40B4-BE49-F238E27FC236}">
                <a16:creationId xmlns:a16="http://schemas.microsoft.com/office/drawing/2014/main" id="{118FF17E-7EEA-DD48-A60F-E2B954D1E6D1}"/>
              </a:ext>
            </a:extLst>
          </p:cNvPr>
          <p:cNvGraphicFramePr>
            <a:graphicFrameLocks/>
          </p:cNvGraphicFramePr>
          <p:nvPr>
            <p:extLst>
              <p:ext uri="{D42A27DB-BD31-4B8C-83A1-F6EECF244321}">
                <p14:modId xmlns:p14="http://schemas.microsoft.com/office/powerpoint/2010/main" val="997860746"/>
              </p:ext>
            </p:extLst>
          </p:nvPr>
        </p:nvGraphicFramePr>
        <p:xfrm>
          <a:off x="470332" y="1031438"/>
          <a:ext cx="82296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04906832"/>
      </p:ext>
    </p:extLst>
  </p:cSld>
  <p:clrMapOvr>
    <a:masterClrMapping/>
  </p:clrMapOvr>
  <p:transition spd="slow"/>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Rectangle 3">
            <a:extLst>
              <a:ext uri="{FF2B5EF4-FFF2-40B4-BE49-F238E27FC236}">
                <a16:creationId xmlns:a16="http://schemas.microsoft.com/office/drawing/2014/main" id="{61D0403D-BE13-0F4A-946D-B79EED1AF1E9}"/>
              </a:ext>
            </a:extLst>
          </p:cNvPr>
          <p:cNvSpPr>
            <a:spLocks noChangeArrowheads="1"/>
          </p:cNvSpPr>
          <p:nvPr/>
        </p:nvSpPr>
        <p:spPr bwMode="auto">
          <a:xfrm>
            <a:off x="1233638" y="995179"/>
            <a:ext cx="3269782" cy="365760"/>
          </a:xfrm>
          <a:prstGeom prst="rect">
            <a:avLst/>
          </a:prstGeom>
          <a:solidFill>
            <a:schemeClr val="bg1">
              <a:lumMod val="75000"/>
            </a:schemeClr>
          </a:solidFill>
          <a:ln w="19050">
            <a:noFill/>
            <a:miter lim="800000"/>
            <a:headEnd/>
            <a:tailEnd/>
          </a:ln>
          <a:scene3d>
            <a:camera prst="orthographicFront"/>
            <a:lightRig rig="threePt" dir="t"/>
          </a:scene3d>
          <a:sp3d>
            <a:bevelT w="25400" h="25400"/>
          </a:sp3d>
        </p:spPr>
        <p:txBody>
          <a:bodyPr wrap="square" tIns="137160" bIns="68580" anchor="ctr">
            <a:prstTxWarp prst="textNoShape">
              <a:avLst/>
            </a:prstTxWarp>
          </a:bodyPr>
          <a:lstStyle/>
          <a:p>
            <a:pPr algn="ctr" eaLnBrk="1" hangingPunct="1">
              <a:lnSpc>
                <a:spcPts val="1200"/>
              </a:lnSpc>
            </a:pPr>
            <a:r>
              <a:rPr lang="en-US" sz="1500" b="1" dirty="0">
                <a:solidFill>
                  <a:srgbClr val="000000"/>
                </a:solidFill>
                <a:latin typeface="Arial" pitchFamily="-107" charset="0"/>
                <a:ea typeface="Arial" pitchFamily="-107" charset="0"/>
                <a:cs typeface="Arial" pitchFamily="-107" charset="0"/>
              </a:rPr>
              <a:t>Oral Cabotegravir (Optional) </a:t>
            </a:r>
          </a:p>
        </p:txBody>
      </p:sp>
      <p:sp>
        <p:nvSpPr>
          <p:cNvPr id="30" name="Rectangle 3">
            <a:extLst>
              <a:ext uri="{FF2B5EF4-FFF2-40B4-BE49-F238E27FC236}">
                <a16:creationId xmlns:a16="http://schemas.microsoft.com/office/drawing/2014/main" id="{E874DA0C-63C4-3E4A-AA36-42E887383D39}"/>
              </a:ext>
            </a:extLst>
          </p:cNvPr>
          <p:cNvSpPr>
            <a:spLocks noChangeArrowheads="1"/>
          </p:cNvSpPr>
          <p:nvPr/>
        </p:nvSpPr>
        <p:spPr bwMode="auto">
          <a:xfrm>
            <a:off x="4648200" y="995179"/>
            <a:ext cx="3276600" cy="365760"/>
          </a:xfrm>
          <a:prstGeom prst="rect">
            <a:avLst/>
          </a:prstGeom>
          <a:solidFill>
            <a:schemeClr val="bg1">
              <a:lumMod val="75000"/>
            </a:schemeClr>
          </a:solidFill>
          <a:ln w="19050">
            <a:noFill/>
            <a:miter lim="800000"/>
            <a:headEnd/>
            <a:tailEnd/>
          </a:ln>
          <a:scene3d>
            <a:camera prst="orthographicFront"/>
            <a:lightRig rig="threePt" dir="t"/>
          </a:scene3d>
          <a:sp3d>
            <a:bevelT w="25400" h="25400"/>
          </a:sp3d>
        </p:spPr>
        <p:txBody>
          <a:bodyPr wrap="square" tIns="137160" bIns="68580" anchor="ctr">
            <a:prstTxWarp prst="textNoShape">
              <a:avLst/>
            </a:prstTxWarp>
          </a:bodyPr>
          <a:lstStyle/>
          <a:p>
            <a:pPr algn="ctr" eaLnBrk="1" hangingPunct="1">
              <a:lnSpc>
                <a:spcPts val="1200"/>
              </a:lnSpc>
            </a:pPr>
            <a:r>
              <a:rPr lang="en-US" sz="1500" b="1" dirty="0">
                <a:solidFill>
                  <a:srgbClr val="000000"/>
                </a:solidFill>
                <a:latin typeface="Arial" pitchFamily="-107" charset="0"/>
                <a:ea typeface="Arial" pitchFamily="-107" charset="0"/>
                <a:cs typeface="Arial" pitchFamily="-107" charset="0"/>
              </a:rPr>
              <a:t>Cabotegravir Injectable (IM)</a:t>
            </a:r>
          </a:p>
        </p:txBody>
      </p:sp>
      <p:pic>
        <p:nvPicPr>
          <p:cNvPr id="4" name="Picture 3">
            <a:extLst>
              <a:ext uri="{FF2B5EF4-FFF2-40B4-BE49-F238E27FC236}">
                <a16:creationId xmlns:a16="http://schemas.microsoft.com/office/drawing/2014/main" id="{784DDFA0-1824-B246-A984-FD5F7BE58940}"/>
              </a:ext>
            </a:extLst>
          </p:cNvPr>
          <p:cNvPicPr>
            <a:picLocks noChangeAspect="1"/>
          </p:cNvPicPr>
          <p:nvPr/>
        </p:nvPicPr>
        <p:blipFill>
          <a:blip r:embed="rId2"/>
          <a:stretch>
            <a:fillRect/>
          </a:stretch>
        </p:blipFill>
        <p:spPr>
          <a:xfrm>
            <a:off x="4572000" y="1428750"/>
            <a:ext cx="2451735" cy="1634490"/>
          </a:xfrm>
          <a:prstGeom prst="rect">
            <a:avLst/>
          </a:prstGeom>
        </p:spPr>
      </p:pic>
      <p:sp>
        <p:nvSpPr>
          <p:cNvPr id="2" name="Title 1"/>
          <p:cNvSpPr>
            <a:spLocks noGrp="1"/>
          </p:cNvSpPr>
          <p:nvPr>
            <p:ph type="title"/>
          </p:nvPr>
        </p:nvSpPr>
        <p:spPr/>
        <p:txBody>
          <a:bodyPr/>
          <a:lstStyle/>
          <a:p>
            <a:r>
              <a:rPr lang="en-US" dirty="0"/>
              <a:t>Cabotegravir for HIV PrEP</a:t>
            </a:r>
          </a:p>
        </p:txBody>
      </p:sp>
      <p:sp>
        <p:nvSpPr>
          <p:cNvPr id="5" name="Rectangle 4">
            <a:extLst>
              <a:ext uri="{FF2B5EF4-FFF2-40B4-BE49-F238E27FC236}">
                <a16:creationId xmlns:a16="http://schemas.microsoft.com/office/drawing/2014/main" id="{CBB20466-8FDA-2044-ACB8-F1559A9828C0}"/>
              </a:ext>
            </a:extLst>
          </p:cNvPr>
          <p:cNvSpPr/>
          <p:nvPr/>
        </p:nvSpPr>
        <p:spPr>
          <a:xfrm>
            <a:off x="4648200" y="993921"/>
            <a:ext cx="3276600" cy="3239752"/>
          </a:xfrm>
          <a:prstGeom prst="rect">
            <a:avLst/>
          </a:prstGeom>
          <a:no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28" name="Rectangle 27">
            <a:extLst>
              <a:ext uri="{FF2B5EF4-FFF2-40B4-BE49-F238E27FC236}">
                <a16:creationId xmlns:a16="http://schemas.microsoft.com/office/drawing/2014/main" id="{CAF63F9A-2F64-0C42-858D-0D1E663EADF9}"/>
              </a:ext>
            </a:extLst>
          </p:cNvPr>
          <p:cNvSpPr/>
          <p:nvPr/>
        </p:nvSpPr>
        <p:spPr>
          <a:xfrm>
            <a:off x="1226820" y="993921"/>
            <a:ext cx="3276600" cy="3239752"/>
          </a:xfrm>
          <a:prstGeom prst="rect">
            <a:avLst/>
          </a:prstGeom>
          <a:noFill/>
          <a:ln w="15875">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dirty="0"/>
          </a:p>
        </p:txBody>
      </p:sp>
      <p:sp>
        <p:nvSpPr>
          <p:cNvPr id="34" name="Bent Arrow 33">
            <a:extLst>
              <a:ext uri="{FF2B5EF4-FFF2-40B4-BE49-F238E27FC236}">
                <a16:creationId xmlns:a16="http://schemas.microsoft.com/office/drawing/2014/main" id="{E35794B3-B36A-8D40-976C-484324D20C72}"/>
              </a:ext>
            </a:extLst>
          </p:cNvPr>
          <p:cNvSpPr/>
          <p:nvPr/>
        </p:nvSpPr>
        <p:spPr>
          <a:xfrm flipV="1">
            <a:off x="2627836" y="3669407"/>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35" name="Rounded Rectangle 34">
            <a:extLst>
              <a:ext uri="{FF2B5EF4-FFF2-40B4-BE49-F238E27FC236}">
                <a16:creationId xmlns:a16="http://schemas.microsoft.com/office/drawing/2014/main" id="{0046F16E-40CF-DF49-9A6F-26DB58F8C1E4}"/>
              </a:ext>
            </a:extLst>
          </p:cNvPr>
          <p:cNvSpPr/>
          <p:nvPr/>
        </p:nvSpPr>
        <p:spPr>
          <a:xfrm>
            <a:off x="2923670" y="3814568"/>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INSTI</a:t>
            </a:r>
          </a:p>
        </p:txBody>
      </p:sp>
      <p:sp>
        <p:nvSpPr>
          <p:cNvPr id="40" name="Rounded Rectangle 39">
            <a:extLst>
              <a:ext uri="{FF2B5EF4-FFF2-40B4-BE49-F238E27FC236}">
                <a16:creationId xmlns:a16="http://schemas.microsoft.com/office/drawing/2014/main" id="{529B1492-18E5-594C-8E1F-F54E355B3044}"/>
              </a:ext>
            </a:extLst>
          </p:cNvPr>
          <p:cNvSpPr/>
          <p:nvPr/>
        </p:nvSpPr>
        <p:spPr>
          <a:xfrm>
            <a:off x="2353922" y="3386245"/>
            <a:ext cx="91897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lumMod val="65000"/>
                    <a:lumOff val="35000"/>
                  </a:schemeClr>
                </a:solidFill>
              </a:rPr>
              <a:t>30 mg</a:t>
            </a:r>
          </a:p>
        </p:txBody>
      </p:sp>
      <p:sp>
        <p:nvSpPr>
          <p:cNvPr id="42" name="Rectangle 3">
            <a:extLst>
              <a:ext uri="{FF2B5EF4-FFF2-40B4-BE49-F238E27FC236}">
                <a16:creationId xmlns:a16="http://schemas.microsoft.com/office/drawing/2014/main" id="{3C1261EE-4A90-EF4B-A84A-7AA1EE1D841B}"/>
              </a:ext>
            </a:extLst>
          </p:cNvPr>
          <p:cNvSpPr>
            <a:spLocks noChangeArrowheads="1"/>
          </p:cNvSpPr>
          <p:nvPr/>
        </p:nvSpPr>
        <p:spPr bwMode="auto">
          <a:xfrm>
            <a:off x="1233638" y="3086681"/>
            <a:ext cx="3276600"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itchFamily="-107" charset="0"/>
                <a:ea typeface="Arial" pitchFamily="-107" charset="0"/>
                <a:cs typeface="Arial" pitchFamily="-107" charset="0"/>
              </a:rPr>
              <a:t>Oral Cabotegravir  </a:t>
            </a:r>
          </a:p>
        </p:txBody>
      </p:sp>
      <p:sp>
        <p:nvSpPr>
          <p:cNvPr id="20" name="Bent Arrow 19">
            <a:extLst>
              <a:ext uri="{FF2B5EF4-FFF2-40B4-BE49-F238E27FC236}">
                <a16:creationId xmlns:a16="http://schemas.microsoft.com/office/drawing/2014/main" id="{4C782011-9192-B146-A5C3-9C35380EA563}"/>
              </a:ext>
            </a:extLst>
          </p:cNvPr>
          <p:cNvSpPr/>
          <p:nvPr/>
        </p:nvSpPr>
        <p:spPr>
          <a:xfrm flipV="1">
            <a:off x="6047410" y="3669407"/>
            <a:ext cx="342900" cy="347472"/>
          </a:xfrm>
          <a:prstGeom prst="ben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solidFill>
                <a:schemeClr val="tx1"/>
              </a:solidFill>
            </a:endParaRPr>
          </a:p>
        </p:txBody>
      </p:sp>
      <p:sp>
        <p:nvSpPr>
          <p:cNvPr id="21" name="Rounded Rectangle 20">
            <a:extLst>
              <a:ext uri="{FF2B5EF4-FFF2-40B4-BE49-F238E27FC236}">
                <a16:creationId xmlns:a16="http://schemas.microsoft.com/office/drawing/2014/main" id="{DB22DD0C-4B12-2E48-92AF-283E0FA99522}"/>
              </a:ext>
            </a:extLst>
          </p:cNvPr>
          <p:cNvSpPr/>
          <p:nvPr/>
        </p:nvSpPr>
        <p:spPr>
          <a:xfrm>
            <a:off x="6343244" y="3814568"/>
            <a:ext cx="918972" cy="224024"/>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r>
              <a:rPr lang="en-US" sz="1500" dirty="0">
                <a:solidFill>
                  <a:srgbClr val="000000"/>
                </a:solidFill>
              </a:rPr>
              <a:t>INSTI</a:t>
            </a:r>
          </a:p>
        </p:txBody>
      </p:sp>
      <p:sp>
        <p:nvSpPr>
          <p:cNvPr id="22" name="Rounded Rectangle 21">
            <a:extLst>
              <a:ext uri="{FF2B5EF4-FFF2-40B4-BE49-F238E27FC236}">
                <a16:creationId xmlns:a16="http://schemas.microsoft.com/office/drawing/2014/main" id="{CF74D1B9-D084-7342-95ED-48C43A444F05}"/>
              </a:ext>
            </a:extLst>
          </p:cNvPr>
          <p:cNvSpPr/>
          <p:nvPr/>
        </p:nvSpPr>
        <p:spPr>
          <a:xfrm>
            <a:off x="5504688" y="3386245"/>
            <a:ext cx="1673352" cy="299461"/>
          </a:xfrm>
          <a:prstGeom prst="roundRect">
            <a:avLst/>
          </a:prstGeom>
          <a:no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500" dirty="0">
                <a:solidFill>
                  <a:schemeClr val="tx1">
                    <a:lumMod val="65000"/>
                    <a:lumOff val="35000"/>
                  </a:schemeClr>
                </a:solidFill>
              </a:rPr>
              <a:t>600 mg (3 mL)</a:t>
            </a:r>
          </a:p>
        </p:txBody>
      </p:sp>
      <p:sp>
        <p:nvSpPr>
          <p:cNvPr id="25" name="Rectangle 3">
            <a:extLst>
              <a:ext uri="{FF2B5EF4-FFF2-40B4-BE49-F238E27FC236}">
                <a16:creationId xmlns:a16="http://schemas.microsoft.com/office/drawing/2014/main" id="{F5C6478D-F2FE-3A42-A411-B77F97F7C7D3}"/>
              </a:ext>
            </a:extLst>
          </p:cNvPr>
          <p:cNvSpPr>
            <a:spLocks noChangeArrowheads="1"/>
          </p:cNvSpPr>
          <p:nvPr/>
        </p:nvSpPr>
        <p:spPr bwMode="auto">
          <a:xfrm>
            <a:off x="4653212" y="3086681"/>
            <a:ext cx="3276600"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500"/>
              </a:lnSpc>
            </a:pPr>
            <a:r>
              <a:rPr lang="en-US" sz="1800" dirty="0">
                <a:solidFill>
                  <a:srgbClr val="000000"/>
                </a:solidFill>
                <a:latin typeface="Arial" pitchFamily="-107" charset="0"/>
                <a:ea typeface="Arial" pitchFamily="-107" charset="0"/>
                <a:cs typeface="Arial" pitchFamily="-107" charset="0"/>
              </a:rPr>
              <a:t>Cabotegravir (200 mg/mL)  </a:t>
            </a:r>
          </a:p>
        </p:txBody>
      </p:sp>
      <p:sp>
        <p:nvSpPr>
          <p:cNvPr id="24" name="Rectangle 23">
            <a:extLst>
              <a:ext uri="{FF2B5EF4-FFF2-40B4-BE49-F238E27FC236}">
                <a16:creationId xmlns:a16="http://schemas.microsoft.com/office/drawing/2014/main" id="{E6FCCE4D-F602-1847-A274-1616CB543645}"/>
              </a:ext>
            </a:extLst>
          </p:cNvPr>
          <p:cNvSpPr/>
          <p:nvPr/>
        </p:nvSpPr>
        <p:spPr>
          <a:xfrm>
            <a:off x="0" y="4368055"/>
            <a:ext cx="9143999" cy="368538"/>
          </a:xfrm>
          <a:prstGeom prst="rect">
            <a:avLst/>
          </a:prstGeom>
          <a:solidFill>
            <a:srgbClr val="F1B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ts val="1300"/>
              </a:lnSpc>
            </a:pPr>
            <a:r>
              <a:rPr lang="en-US" sz="1300" dirty="0">
                <a:solidFill>
                  <a:srgbClr val="000000"/>
                </a:solidFill>
                <a:latin typeface="Arial" pitchFamily="-107" charset="0"/>
                <a:ea typeface="Arial" pitchFamily="-107" charset="0"/>
                <a:cs typeface="Arial" pitchFamily="-107" charset="0"/>
              </a:rPr>
              <a:t>December 2021: FDA approved as HIV </a:t>
            </a:r>
            <a:r>
              <a:rPr lang="en-US" sz="1300" dirty="0" err="1">
                <a:solidFill>
                  <a:srgbClr val="000000"/>
                </a:solidFill>
                <a:latin typeface="Arial" pitchFamily="-107" charset="0"/>
                <a:ea typeface="Arial" pitchFamily="-107" charset="0"/>
                <a:cs typeface="Arial" pitchFamily="-107" charset="0"/>
              </a:rPr>
              <a:t>PrEP</a:t>
            </a:r>
            <a:r>
              <a:rPr lang="en-US" sz="1300" dirty="0">
                <a:solidFill>
                  <a:srgbClr val="000000"/>
                </a:solidFill>
                <a:latin typeface="Arial" pitchFamily="-107" charset="0"/>
                <a:ea typeface="Arial" pitchFamily="-107" charset="0"/>
                <a:cs typeface="Arial" pitchFamily="-107" charset="0"/>
              </a:rPr>
              <a:t> for at-risk adults and adolescents weighing ≥35 kilograms (77 pounds) </a:t>
            </a:r>
          </a:p>
        </p:txBody>
      </p:sp>
      <p:pic>
        <p:nvPicPr>
          <p:cNvPr id="23" name="Picture 22">
            <a:extLst>
              <a:ext uri="{FF2B5EF4-FFF2-40B4-BE49-F238E27FC236}">
                <a16:creationId xmlns:a16="http://schemas.microsoft.com/office/drawing/2014/main" id="{DB8D089C-8C1C-B9E1-9467-7B67FFE9AB87}"/>
              </a:ext>
            </a:extLst>
          </p:cNvPr>
          <p:cNvPicPr>
            <a:picLocks noChangeAspect="1"/>
          </p:cNvPicPr>
          <p:nvPr/>
        </p:nvPicPr>
        <p:blipFill>
          <a:blip r:embed="rId3"/>
          <a:stretch>
            <a:fillRect/>
          </a:stretch>
        </p:blipFill>
        <p:spPr>
          <a:xfrm rot="2706700">
            <a:off x="6555362" y="1703407"/>
            <a:ext cx="1112576" cy="1066217"/>
          </a:xfrm>
          <a:prstGeom prst="rect">
            <a:avLst/>
          </a:prstGeom>
        </p:spPr>
      </p:pic>
      <p:sp>
        <p:nvSpPr>
          <p:cNvPr id="3" name="Rectangle 2">
            <a:extLst>
              <a:ext uri="{FF2B5EF4-FFF2-40B4-BE49-F238E27FC236}">
                <a16:creationId xmlns:a16="http://schemas.microsoft.com/office/drawing/2014/main" id="{5FF668A3-5FC4-9049-4F09-79313D1FA4C1}"/>
              </a:ext>
            </a:extLst>
          </p:cNvPr>
          <p:cNvSpPr/>
          <p:nvPr/>
        </p:nvSpPr>
        <p:spPr>
          <a:xfrm>
            <a:off x="5531064" y="2299359"/>
            <a:ext cx="542722" cy="525940"/>
          </a:xfrm>
          <a:prstGeom prst="rect">
            <a:avLst/>
          </a:prstGeom>
          <a:solidFill>
            <a:srgbClr val="F4F1F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 Placeholder 2">
            <a:extLst>
              <a:ext uri="{FF2B5EF4-FFF2-40B4-BE49-F238E27FC236}">
                <a16:creationId xmlns:a16="http://schemas.microsoft.com/office/drawing/2014/main" id="{8C3C00CE-DC86-7490-32C9-455E604C71FF}"/>
              </a:ext>
            </a:extLst>
          </p:cNvPr>
          <p:cNvSpPr>
            <a:spLocks noGrp="1"/>
          </p:cNvSpPr>
          <p:nvPr>
            <p:ph type="body" sz="quarter" idx="14"/>
          </p:nvPr>
        </p:nvSpPr>
        <p:spPr>
          <a:xfrm>
            <a:off x="323850" y="4846321"/>
            <a:ext cx="7357838" cy="240029"/>
          </a:xfrm>
        </p:spPr>
        <p:txBody>
          <a:bodyPr/>
          <a:lstStyle/>
          <a:p>
            <a:r>
              <a:rPr lang="en-US" dirty="0"/>
              <a:t>Source: Cabotegravir Prescribing Information.</a:t>
            </a:r>
          </a:p>
        </p:txBody>
      </p:sp>
      <p:sp>
        <p:nvSpPr>
          <p:cNvPr id="6" name="Oval 5">
            <a:extLst>
              <a:ext uri="{FF2B5EF4-FFF2-40B4-BE49-F238E27FC236}">
                <a16:creationId xmlns:a16="http://schemas.microsoft.com/office/drawing/2014/main" id="{69B0469B-3C94-6A04-8DB2-4CFAD0C456B5}"/>
              </a:ext>
            </a:extLst>
          </p:cNvPr>
          <p:cNvSpPr>
            <a:spLocks noChangeAspect="1"/>
          </p:cNvSpPr>
          <p:nvPr/>
        </p:nvSpPr>
        <p:spPr>
          <a:xfrm>
            <a:off x="2353922" y="2336824"/>
            <a:ext cx="697375" cy="400050"/>
          </a:xfrm>
          <a:prstGeom prst="ellipse">
            <a:avLst/>
          </a:prstGeom>
          <a:gradFill>
            <a:gsLst>
              <a:gs pos="83000">
                <a:schemeClr val="bg1">
                  <a:lumMod val="85000"/>
                </a:schemeClr>
              </a:gs>
              <a:gs pos="0">
                <a:schemeClr val="bg1"/>
              </a:gs>
            </a:gsLst>
            <a:lin ang="16200000" scaled="0"/>
          </a:gradFill>
          <a:ln>
            <a:solidFill>
              <a:schemeClr val="bg1">
                <a:lumMod val="65000"/>
              </a:schemeClr>
            </a:solidFill>
          </a:ln>
          <a:effectLst>
            <a:outerShdw blurRad="40000" dist="23000"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467684338"/>
      </p:ext>
    </p:extLst>
  </p:cSld>
  <p:clrMapOvr>
    <a:masterClrMapping/>
  </p:clrMapOvr>
  <p:transition spd="slow"/>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versus TDF-FTC for HIV </a:t>
            </a:r>
            <a:r>
              <a:rPr lang="en-US" sz="1800" dirty="0" err="1">
                <a:ea typeface="ＭＳ Ｐゴシック" pitchFamily="31" charset="-128"/>
                <a:cs typeface="ＭＳ Ｐゴシック" pitchFamily="31" charset="-128"/>
              </a:rPr>
              <a:t>PrEP</a:t>
            </a:r>
            <a:r>
              <a:rPr lang="en-US" sz="1800" dirty="0">
                <a:ea typeface="ＭＳ Ｐゴシック" pitchFamily="31" charset="-128"/>
                <a:cs typeface="ＭＳ Ｐゴシック" pitchFamily="31" charset="-128"/>
              </a:rPr>
              <a:t> for MSM and TGW </a:t>
            </a:r>
            <a:br>
              <a:rPr lang="en-US" sz="1800" dirty="0">
                <a:ea typeface="ＭＳ Ｐゴシック" pitchFamily="31" charset="-128"/>
                <a:cs typeface="ＭＳ Ｐゴシック" pitchFamily="31" charset="-128"/>
              </a:rPr>
            </a:br>
            <a:r>
              <a:rPr lang="en-US" sz="2100" dirty="0"/>
              <a:t>HPTN 083: Results: Resistance with Cabotegravir</a:t>
            </a:r>
          </a:p>
        </p:txBody>
      </p:sp>
      <p:sp>
        <p:nvSpPr>
          <p:cNvPr id="3" name="Text Placeholder 2"/>
          <p:cNvSpPr>
            <a:spLocks noGrp="1"/>
          </p:cNvSpPr>
          <p:nvPr>
            <p:ph type="body" sz="quarter" idx="14"/>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sp>
        <p:nvSpPr>
          <p:cNvPr id="4" name="Content Placeholder 3">
            <a:extLst>
              <a:ext uri="{FF2B5EF4-FFF2-40B4-BE49-F238E27FC236}">
                <a16:creationId xmlns:a16="http://schemas.microsoft.com/office/drawing/2014/main" id="{43D879F2-4D40-8348-9EAA-3C5774B53556}"/>
              </a:ext>
            </a:extLst>
          </p:cNvPr>
          <p:cNvSpPr>
            <a:spLocks noGrp="1"/>
          </p:cNvSpPr>
          <p:nvPr>
            <p:ph sz="half" idx="2"/>
          </p:nvPr>
        </p:nvSpPr>
        <p:spPr/>
        <p:txBody>
          <a:bodyPr>
            <a:normAutofit/>
          </a:bodyPr>
          <a:lstStyle/>
          <a:p>
            <a:r>
              <a:rPr lang="en-US" sz="2000" b="1" dirty="0"/>
              <a:t>INSTI Resistance in Cabotegravir Group</a:t>
            </a:r>
          </a:p>
          <a:p>
            <a:pPr lvl="1"/>
            <a:r>
              <a:rPr lang="en-US" dirty="0"/>
              <a:t>1 at baseline; 4 with incident HIV infections</a:t>
            </a:r>
          </a:p>
          <a:p>
            <a:pPr lvl="1"/>
            <a:r>
              <a:rPr lang="en-US" dirty="0"/>
              <a:t>No resistance documented after last injection during “tail phase”</a:t>
            </a:r>
          </a:p>
        </p:txBody>
      </p:sp>
    </p:spTree>
    <p:extLst>
      <p:ext uri="{BB962C8B-B14F-4D97-AF65-F5344CB8AC3E}">
        <p14:creationId xmlns:p14="http://schemas.microsoft.com/office/powerpoint/2010/main" val="2521295575"/>
      </p:ext>
    </p:extLst>
  </p:cSld>
  <p:clrMapOvr>
    <a:masterClrMapping/>
  </p:clrMapOvr>
  <p:transition spd="slow"/>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versus TDF-FTC for HIV </a:t>
            </a:r>
            <a:r>
              <a:rPr lang="en-US" sz="1800" dirty="0" err="1">
                <a:ea typeface="ＭＳ Ｐゴシック" pitchFamily="31" charset="-128"/>
                <a:cs typeface="ＭＳ Ｐゴシック" pitchFamily="31" charset="-128"/>
              </a:rPr>
              <a:t>PrEP</a:t>
            </a:r>
            <a:r>
              <a:rPr lang="en-US" sz="1800" dirty="0">
                <a:ea typeface="ＭＳ Ｐゴシック" pitchFamily="31" charset="-128"/>
                <a:cs typeface="ＭＳ Ｐゴシック" pitchFamily="31" charset="-128"/>
              </a:rPr>
              <a:t> for MSM and TGW</a:t>
            </a:r>
            <a:br>
              <a:rPr lang="en-US" sz="1800" dirty="0">
                <a:ea typeface="ＭＳ Ｐゴシック" pitchFamily="31" charset="-128"/>
                <a:cs typeface="ＭＳ Ｐゴシック" pitchFamily="31" charset="-128"/>
              </a:rPr>
            </a:br>
            <a:r>
              <a:rPr lang="en-US" sz="2100" dirty="0"/>
              <a:t>HPTN 083: Weight Gain</a:t>
            </a:r>
          </a:p>
        </p:txBody>
      </p:sp>
      <p:sp>
        <p:nvSpPr>
          <p:cNvPr id="3" name="Text Placeholder 2"/>
          <p:cNvSpPr>
            <a:spLocks noGrp="1"/>
          </p:cNvSpPr>
          <p:nvPr>
            <p:ph type="body" sz="quarter" idx="14"/>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graphicFrame>
        <p:nvGraphicFramePr>
          <p:cNvPr id="6" name="Chart 5">
            <a:extLst>
              <a:ext uri="{FF2B5EF4-FFF2-40B4-BE49-F238E27FC236}">
                <a16:creationId xmlns:a16="http://schemas.microsoft.com/office/drawing/2014/main" id="{3B8F9DCE-FA57-9245-BC14-89EC35832382}"/>
              </a:ext>
            </a:extLst>
          </p:cNvPr>
          <p:cNvGraphicFramePr>
            <a:graphicFrameLocks/>
          </p:cNvGraphicFramePr>
          <p:nvPr/>
        </p:nvGraphicFramePr>
        <p:xfrm>
          <a:off x="468225" y="1065972"/>
          <a:ext cx="8229600" cy="3474720"/>
        </p:xfrm>
        <a:graphic>
          <a:graphicData uri="http://schemas.openxmlformats.org/drawingml/2006/chart">
            <c:chart xmlns:c="http://schemas.openxmlformats.org/drawingml/2006/chart" xmlns:r="http://schemas.openxmlformats.org/officeDocument/2006/relationships" r:id="rId3"/>
          </a:graphicData>
        </a:graphic>
      </p:graphicFrame>
      <p:sp>
        <p:nvSpPr>
          <p:cNvPr id="10" name="Rounded Rectangle 9">
            <a:extLst>
              <a:ext uri="{FF2B5EF4-FFF2-40B4-BE49-F238E27FC236}">
                <a16:creationId xmlns:a16="http://schemas.microsoft.com/office/drawing/2014/main" id="{54903AF1-0031-FE42-A07D-BA2C0F02F108}"/>
              </a:ext>
            </a:extLst>
          </p:cNvPr>
          <p:cNvSpPr/>
          <p:nvPr/>
        </p:nvSpPr>
        <p:spPr>
          <a:xfrm>
            <a:off x="2420836" y="1594213"/>
            <a:ext cx="875337" cy="274320"/>
          </a:xfrm>
          <a:prstGeom prst="round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latin typeface="Arial" panose="020B0604020202020204" pitchFamily="34" charset="0"/>
                <a:cs typeface="Arial" panose="020B0604020202020204" pitchFamily="34" charset="0"/>
              </a:rPr>
              <a:t>P &lt; 0.001</a:t>
            </a:r>
          </a:p>
        </p:txBody>
      </p:sp>
      <p:sp>
        <p:nvSpPr>
          <p:cNvPr id="11" name="Rounded Rectangle 10">
            <a:extLst>
              <a:ext uri="{FF2B5EF4-FFF2-40B4-BE49-F238E27FC236}">
                <a16:creationId xmlns:a16="http://schemas.microsoft.com/office/drawing/2014/main" id="{CB8EB38F-7395-9A42-9CB8-8DD542FC79B6}"/>
              </a:ext>
            </a:extLst>
          </p:cNvPr>
          <p:cNvSpPr/>
          <p:nvPr/>
        </p:nvSpPr>
        <p:spPr>
          <a:xfrm>
            <a:off x="4691191" y="1594213"/>
            <a:ext cx="875337" cy="274320"/>
          </a:xfrm>
          <a:prstGeom prst="round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latin typeface="Arial" panose="020B0604020202020204" pitchFamily="34" charset="0"/>
                <a:cs typeface="Arial" panose="020B0604020202020204" pitchFamily="34" charset="0"/>
              </a:rPr>
              <a:t>P &lt; 0.001</a:t>
            </a:r>
          </a:p>
        </p:txBody>
      </p:sp>
      <p:sp>
        <p:nvSpPr>
          <p:cNvPr id="12" name="Rounded Rectangle 11">
            <a:extLst>
              <a:ext uri="{FF2B5EF4-FFF2-40B4-BE49-F238E27FC236}">
                <a16:creationId xmlns:a16="http://schemas.microsoft.com/office/drawing/2014/main" id="{133C4F98-0EFA-BD4E-8717-54126656FC36}"/>
              </a:ext>
            </a:extLst>
          </p:cNvPr>
          <p:cNvSpPr/>
          <p:nvPr/>
        </p:nvSpPr>
        <p:spPr>
          <a:xfrm>
            <a:off x="6862169" y="1594213"/>
            <a:ext cx="875337" cy="274320"/>
          </a:xfrm>
          <a:prstGeom prst="roundRect">
            <a:avLst/>
          </a:prstGeom>
          <a:solidFill>
            <a:schemeClr val="bg1"/>
          </a:solidFill>
          <a:ln w="63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dirty="0">
                <a:solidFill>
                  <a:schemeClr val="tx1"/>
                </a:solidFill>
                <a:latin typeface="Arial" panose="020B0604020202020204" pitchFamily="34" charset="0"/>
                <a:cs typeface="Arial" panose="020B0604020202020204" pitchFamily="34" charset="0"/>
              </a:rPr>
              <a:t>P = 0.93</a:t>
            </a:r>
          </a:p>
        </p:txBody>
      </p:sp>
    </p:spTree>
    <p:extLst>
      <p:ext uri="{BB962C8B-B14F-4D97-AF65-F5344CB8AC3E}">
        <p14:creationId xmlns:p14="http://schemas.microsoft.com/office/powerpoint/2010/main" val="3165436215"/>
      </p:ext>
    </p:extLst>
  </p:cSld>
  <p:clrMapOvr>
    <a:masterClrMapping/>
  </p:clrMapOvr>
  <p:transition spd="slow"/>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versus TDF-FTC for HIV </a:t>
            </a:r>
            <a:r>
              <a:rPr lang="en-US" sz="1800" dirty="0" err="1">
                <a:ea typeface="ＭＳ Ｐゴシック" pitchFamily="31" charset="-128"/>
                <a:cs typeface="ＭＳ Ｐゴシック" pitchFamily="31" charset="-128"/>
              </a:rPr>
              <a:t>PrEP</a:t>
            </a:r>
            <a:r>
              <a:rPr lang="en-US" sz="1800" dirty="0">
                <a:ea typeface="ＭＳ Ｐゴシック" pitchFamily="31" charset="-128"/>
                <a:cs typeface="ＭＳ Ｐゴシック" pitchFamily="31" charset="-128"/>
              </a:rPr>
              <a:t> for MSM and TGW</a:t>
            </a:r>
            <a:br>
              <a:rPr lang="en-US" sz="1800" dirty="0">
                <a:ea typeface="ＭＳ Ｐゴシック" pitchFamily="31" charset="-128"/>
                <a:cs typeface="ＭＳ Ｐゴシック" pitchFamily="31" charset="-128"/>
              </a:rPr>
            </a:br>
            <a:r>
              <a:rPr lang="en-US" sz="2100" dirty="0"/>
              <a:t>HPTN 083: Conclusions</a:t>
            </a:r>
          </a:p>
        </p:txBody>
      </p:sp>
      <p:sp>
        <p:nvSpPr>
          <p:cNvPr id="3" name="Text Placeholder 2"/>
          <p:cNvSpPr>
            <a:spLocks noGrp="1"/>
          </p:cNvSpPr>
          <p:nvPr>
            <p:ph type="body" sz="quarter" idx="16"/>
          </p:nvPr>
        </p:nvSpPr>
        <p:spPr/>
        <p:txBody>
          <a:bodyPr/>
          <a:lstStyle/>
          <a:p>
            <a:r>
              <a:rPr lang="en-US" dirty="0"/>
              <a:t>Source: </a:t>
            </a:r>
            <a:r>
              <a:rPr lang="en-US" dirty="0" err="1"/>
              <a:t>Landovitz</a:t>
            </a:r>
            <a:r>
              <a:rPr lang="en-US" dirty="0"/>
              <a:t> RJ, et al. N </a:t>
            </a:r>
            <a:r>
              <a:rPr lang="en-US" dirty="0" err="1"/>
              <a:t>Engl</a:t>
            </a:r>
            <a:r>
              <a:rPr lang="en-US" dirty="0"/>
              <a:t> J Med. 2021;385:595-608.</a:t>
            </a:r>
            <a:endParaRPr lang="en-US" dirty="0">
              <a:latin typeface="Arial" pitchFamily="31" charset="0"/>
            </a:endParaRPr>
          </a:p>
        </p:txBody>
      </p:sp>
      <p:sp>
        <p:nvSpPr>
          <p:cNvPr id="6" name="Content Placeholder 5">
            <a:extLst>
              <a:ext uri="{FF2B5EF4-FFF2-40B4-BE49-F238E27FC236}">
                <a16:creationId xmlns:a16="http://schemas.microsoft.com/office/drawing/2014/main" id="{C82BD562-DC6C-BCF4-FA66-0E7F39857EC5}"/>
              </a:ext>
            </a:extLst>
          </p:cNvPr>
          <p:cNvSpPr>
            <a:spLocks noGrp="1"/>
          </p:cNvSpPr>
          <p:nvPr>
            <p:ph sz="half" idx="2"/>
          </p:nvPr>
        </p:nvSpPr>
        <p:spPr>
          <a:xfrm>
            <a:off x="-18168" y="2081376"/>
            <a:ext cx="9180576" cy="1409075"/>
          </a:xfrm>
        </p:spPr>
        <p:txBody>
          <a:bodyPr>
            <a:normAutofit/>
          </a:bodyPr>
          <a:lstStyle/>
          <a:p>
            <a:pPr>
              <a:lnSpc>
                <a:spcPts val="2800"/>
              </a:lnSpc>
            </a:pPr>
            <a:r>
              <a:rPr lang="en-US" sz="2000" b="1" dirty="0">
                <a:solidFill>
                  <a:srgbClr val="C00000"/>
                </a:solidFill>
                <a:latin typeface="Arial" panose="020B0604020202020204" pitchFamily="34" charset="0"/>
                <a:cs typeface="Arial" panose="020B0604020202020204" pitchFamily="34" charset="0"/>
              </a:rPr>
              <a:t>Conclusions</a:t>
            </a:r>
            <a:r>
              <a:rPr lang="en-US" sz="2000" dirty="0">
                <a:solidFill>
                  <a:srgbClr val="000000"/>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Long-acting cabotegravir was superior to daily oral Tenofovir DF–emtricitabine in preventing HIV infection among men who have sex with men and transgender women. </a:t>
            </a:r>
          </a:p>
        </p:txBody>
      </p:sp>
    </p:spTree>
    <p:extLst>
      <p:ext uri="{BB962C8B-B14F-4D97-AF65-F5344CB8AC3E}">
        <p14:creationId xmlns:p14="http://schemas.microsoft.com/office/powerpoint/2010/main" val="4133984849"/>
      </p:ext>
    </p:extLst>
  </p:cSld>
  <p:clrMapOvr>
    <a:masterClrMapping/>
  </p:clrMapOvr>
  <p:transition spd="slow"/>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latin typeface="Arial" panose="020B0604020202020204" pitchFamily="34" charset="0"/>
                <a:cs typeface="Arial" panose="020B0604020202020204" pitchFamily="34" charset="0"/>
              </a:rPr>
              <a:t>IM Cabotegravir vs. TDF-FTC for </a:t>
            </a:r>
            <a:r>
              <a:rPr lang="en-US" sz="1800" b="0" dirty="0" err="1">
                <a:latin typeface="Arial" panose="020B0604020202020204" pitchFamily="34" charset="0"/>
                <a:cs typeface="Arial" panose="020B0604020202020204" pitchFamily="34" charset="0"/>
              </a:rPr>
              <a:t>PrEP</a:t>
            </a:r>
            <a:r>
              <a:rPr lang="en-US" sz="1800" b="0" dirty="0">
                <a:latin typeface="Arial" panose="020B0604020202020204" pitchFamily="34" charset="0"/>
                <a:cs typeface="Arial" panose="020B0604020202020204" pitchFamily="34" charset="0"/>
              </a:rPr>
              <a:t> in Cisgender Women</a:t>
            </a:r>
            <a:br>
              <a:rPr lang="en-US" sz="2025" b="0" dirty="0"/>
            </a:br>
            <a:r>
              <a:rPr lang="en-US" sz="2025" b="0" dirty="0"/>
              <a:t> </a:t>
            </a:r>
            <a:r>
              <a:rPr lang="en-US" dirty="0"/>
              <a:t>HPTN 084</a:t>
            </a:r>
          </a:p>
        </p:txBody>
      </p:sp>
    </p:spTree>
    <p:extLst>
      <p:ext uri="{BB962C8B-B14F-4D97-AF65-F5344CB8AC3E}">
        <p14:creationId xmlns:p14="http://schemas.microsoft.com/office/powerpoint/2010/main" val="3629273814"/>
      </p:ext>
    </p:extLst>
  </p:cSld>
  <p:clrMapOvr>
    <a:masterClrMapping/>
  </p:clrMapOvr>
  <p:transition spd="slow"/>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800" dirty="0">
                <a:ea typeface="ＭＳ Ｐゴシック" pitchFamily="31" charset="-128"/>
                <a:cs typeface="ＭＳ Ｐゴシック" pitchFamily="31" charset="-128"/>
              </a:rPr>
              <a:t>IM Cabotegravir versus TDF-FTC for </a:t>
            </a:r>
            <a:r>
              <a:rPr lang="en-US" sz="1800" dirty="0" err="1">
                <a:ea typeface="ＭＳ Ｐゴシック" pitchFamily="31" charset="-128"/>
                <a:cs typeface="ＭＳ Ｐゴシック" pitchFamily="31" charset="-128"/>
              </a:rPr>
              <a:t>PrEP</a:t>
            </a:r>
            <a:r>
              <a:rPr lang="en-US" sz="1800" dirty="0">
                <a:ea typeface="ＭＳ Ｐゴシック" pitchFamily="31" charset="-128"/>
                <a:cs typeface="ＭＳ Ｐゴシック" pitchFamily="31" charset="-128"/>
              </a:rPr>
              <a:t> in Cisgender Women</a:t>
            </a:r>
            <a:br>
              <a:rPr lang="en-US" sz="1800" dirty="0">
                <a:ea typeface="ＭＳ Ｐゴシック" pitchFamily="31" charset="-128"/>
                <a:cs typeface="ＭＳ Ｐゴシック" pitchFamily="31" charset="-128"/>
              </a:rPr>
            </a:br>
            <a:r>
              <a:rPr lang="en-US" sz="2100" dirty="0"/>
              <a:t>HPTN 084: Study Design</a:t>
            </a:r>
          </a:p>
        </p:txBody>
      </p:sp>
      <p:sp>
        <p:nvSpPr>
          <p:cNvPr id="3" name="Text Placeholder 2"/>
          <p:cNvSpPr>
            <a:spLocks noGrp="1"/>
          </p:cNvSpPr>
          <p:nvPr>
            <p:ph type="body" sz="quarter" idx="14"/>
          </p:nvPr>
        </p:nvSpPr>
        <p:spPr/>
        <p:txBody>
          <a:bodyPr/>
          <a:lstStyle/>
          <a:p>
            <a:r>
              <a:rPr lang="en-US" dirty="0"/>
              <a:t>Source: Delany-</a:t>
            </a:r>
            <a:r>
              <a:rPr lang="en-US" dirty="0" err="1"/>
              <a:t>Moretlwe</a:t>
            </a:r>
            <a:r>
              <a:rPr lang="en-US" dirty="0"/>
              <a:t> S, et al. Lancet. 2022;399:1779-89.</a:t>
            </a:r>
            <a:endParaRPr lang="en-US" dirty="0">
              <a:latin typeface="Arial" pitchFamily="31" charset="0"/>
            </a:endParaRPr>
          </a:p>
        </p:txBody>
      </p:sp>
      <p:sp>
        <p:nvSpPr>
          <p:cNvPr id="5" name="Content Placeholder 4">
            <a:extLst>
              <a:ext uri="{FF2B5EF4-FFF2-40B4-BE49-F238E27FC236}">
                <a16:creationId xmlns:a16="http://schemas.microsoft.com/office/drawing/2014/main" id="{9A6C0E96-8E2B-7B4C-B83B-11F01B50FA49}"/>
              </a:ext>
            </a:extLst>
          </p:cNvPr>
          <p:cNvSpPr>
            <a:spLocks noGrp="1"/>
          </p:cNvSpPr>
          <p:nvPr>
            <p:ph sz="half" idx="2"/>
          </p:nvPr>
        </p:nvSpPr>
        <p:spPr/>
        <p:txBody>
          <a:bodyPr>
            <a:noAutofit/>
          </a:bodyPr>
          <a:lstStyle/>
          <a:p>
            <a:pPr>
              <a:lnSpc>
                <a:spcPts val="1600"/>
              </a:lnSpc>
            </a:pPr>
            <a:r>
              <a:rPr lang="en-US" sz="1500" b="1" dirty="0"/>
              <a:t>Background</a:t>
            </a:r>
            <a:r>
              <a:rPr lang="en-US" sz="1500" dirty="0"/>
              <a:t>: </a:t>
            </a:r>
            <a:r>
              <a:rPr lang="en-US" sz="1500" dirty="0">
                <a:latin typeface="Arial" pitchFamily="22" charset="0"/>
              </a:rPr>
              <a:t>Phase 3, double-blind, randomized, multinational trial to assess efficacy of long-acting IM cabotegravir (CAB) compared to daily oral tenofovir DF-emtricitabine (TDF-FTC) for HIV PrEP for cisgender women (assigned female sex at birth)</a:t>
            </a:r>
          </a:p>
          <a:p>
            <a:pPr>
              <a:lnSpc>
                <a:spcPts val="1600"/>
              </a:lnSpc>
            </a:pPr>
            <a:r>
              <a:rPr lang="en-US" sz="1500" b="1" dirty="0"/>
              <a:t>Setting</a:t>
            </a:r>
          </a:p>
          <a:p>
            <a:pPr lvl="1">
              <a:lnSpc>
                <a:spcPts val="1600"/>
              </a:lnSpc>
            </a:pPr>
            <a:r>
              <a:rPr lang="en-US" sz="1500" dirty="0">
                <a:latin typeface="Arial" pitchFamily="22" charset="0"/>
              </a:rPr>
              <a:t>20 sites in 7 countries in Sub-Saharan Africa</a:t>
            </a:r>
          </a:p>
          <a:p>
            <a:pPr>
              <a:lnSpc>
                <a:spcPts val="1600"/>
              </a:lnSpc>
            </a:pPr>
            <a:r>
              <a:rPr lang="en-US" sz="1500" b="1" dirty="0">
                <a:latin typeface="Arial" pitchFamily="22" charset="0"/>
              </a:rPr>
              <a:t>Inclusion Criteria</a:t>
            </a:r>
          </a:p>
          <a:p>
            <a:pPr lvl="1">
              <a:lnSpc>
                <a:spcPts val="1600"/>
              </a:lnSpc>
            </a:pPr>
            <a:r>
              <a:rPr lang="en-US" sz="1500" dirty="0">
                <a:latin typeface="Arial" pitchFamily="22" charset="0"/>
              </a:rPr>
              <a:t>Cisgender women (assigned female sex at birth) 18-45 years of age</a:t>
            </a:r>
          </a:p>
          <a:p>
            <a:pPr lvl="1">
              <a:lnSpc>
                <a:spcPts val="1600"/>
              </a:lnSpc>
            </a:pPr>
            <a:r>
              <a:rPr lang="en-US" sz="1500" dirty="0">
                <a:latin typeface="Arial" pitchFamily="22" charset="0"/>
              </a:rPr>
              <a:t>Sexually active (</a:t>
            </a:r>
            <a:r>
              <a:rPr lang="en-US" sz="1500" dirty="0" err="1">
                <a:latin typeface="Arial" pitchFamily="22" charset="0"/>
              </a:rPr>
              <a:t>e.g</a:t>
            </a:r>
            <a:r>
              <a:rPr lang="en-US" sz="1500" dirty="0">
                <a:latin typeface="Arial" pitchFamily="22" charset="0"/>
              </a:rPr>
              <a:t> vaginal sex on ≥2 separate days in the 30 days prior to screening)</a:t>
            </a:r>
          </a:p>
          <a:p>
            <a:pPr lvl="1">
              <a:lnSpc>
                <a:spcPts val="1600"/>
              </a:lnSpc>
            </a:pPr>
            <a:r>
              <a:rPr lang="en-US" sz="1500" dirty="0">
                <a:latin typeface="Arial" pitchFamily="22" charset="0"/>
              </a:rPr>
              <a:t>HBsAg-negative and willing to receive hepatitis B vaccination</a:t>
            </a:r>
          </a:p>
          <a:p>
            <a:pPr lvl="1">
              <a:lnSpc>
                <a:spcPts val="1600"/>
              </a:lnSpc>
            </a:pPr>
            <a:r>
              <a:rPr lang="en-US" sz="1500" dirty="0">
                <a:latin typeface="Arial" pitchFamily="22" charset="0"/>
              </a:rPr>
              <a:t>HCV antibody negative</a:t>
            </a:r>
          </a:p>
          <a:p>
            <a:pPr lvl="1">
              <a:lnSpc>
                <a:spcPts val="1600"/>
              </a:lnSpc>
            </a:pPr>
            <a:r>
              <a:rPr lang="en-US" sz="1500" dirty="0">
                <a:latin typeface="Arial" pitchFamily="22" charset="0"/>
              </a:rPr>
              <a:t>No contraindications to gluteal injections</a:t>
            </a:r>
          </a:p>
          <a:p>
            <a:pPr lvl="1">
              <a:lnSpc>
                <a:spcPts val="1600"/>
              </a:lnSpc>
            </a:pPr>
            <a:r>
              <a:rPr lang="en-US" sz="1500" dirty="0">
                <a:latin typeface="Arial" pitchFamily="22" charset="0"/>
              </a:rPr>
              <a:t>Creatinine clearance of greater than or equal to 60 mL/min</a:t>
            </a:r>
          </a:p>
          <a:p>
            <a:pPr lvl="1">
              <a:lnSpc>
                <a:spcPts val="1600"/>
              </a:lnSpc>
            </a:pPr>
            <a:r>
              <a:rPr lang="en-US" sz="1500" dirty="0">
                <a:latin typeface="Arial" pitchFamily="22" charset="0"/>
              </a:rPr>
              <a:t>ALT &lt;2 x upper limit of normal (ULN) and total bilirubin ≤ 2.5 x ULN</a:t>
            </a:r>
          </a:p>
          <a:p>
            <a:pPr lvl="1">
              <a:lnSpc>
                <a:spcPts val="1600"/>
              </a:lnSpc>
            </a:pPr>
            <a:r>
              <a:rPr lang="en-US" sz="1500" dirty="0">
                <a:latin typeface="Arial" pitchFamily="22" charset="0"/>
              </a:rPr>
              <a:t>Excluded if pregnant or breastfeeding</a:t>
            </a:r>
            <a:endParaRPr lang="en-US" sz="1500" dirty="0"/>
          </a:p>
        </p:txBody>
      </p:sp>
    </p:spTree>
    <p:extLst>
      <p:ext uri="{BB962C8B-B14F-4D97-AF65-F5344CB8AC3E}">
        <p14:creationId xmlns:p14="http://schemas.microsoft.com/office/powerpoint/2010/main" val="4005430462"/>
      </p:ext>
    </p:extLst>
  </p:cSld>
  <p:clrMapOvr>
    <a:masterClrMapping/>
  </p:clrMapOvr>
  <p:transition spd="slow"/>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a:t>
            </a:r>
            <a:r>
              <a:rPr lang="en-US" sz="2000" dirty="0" err="1">
                <a:ea typeface="ＭＳ Ｐゴシック" pitchFamily="31" charset="-128"/>
                <a:cs typeface="ＭＳ Ｐゴシック" pitchFamily="31" charset="-128"/>
              </a:rPr>
              <a:t>PrEP</a:t>
            </a:r>
            <a:r>
              <a:rPr lang="en-US" sz="2000" dirty="0">
                <a:ea typeface="ＭＳ Ｐゴシック" pitchFamily="31" charset="-128"/>
                <a:cs typeface="ＭＳ Ｐゴシック" pitchFamily="31" charset="-128"/>
              </a:rPr>
              <a:t> in Cisgender Women</a:t>
            </a:r>
            <a:br>
              <a:rPr lang="en-US" sz="2000" dirty="0">
                <a:ea typeface="ＭＳ Ｐゴシック" pitchFamily="31" charset="-128"/>
                <a:cs typeface="ＭＳ Ｐゴシック" pitchFamily="31" charset="-128"/>
              </a:rPr>
            </a:br>
            <a:r>
              <a:rPr lang="en-US" sz="2000" dirty="0"/>
              <a:t>HPTN 084: Study Design</a:t>
            </a:r>
          </a:p>
        </p:txBody>
      </p:sp>
      <p:sp>
        <p:nvSpPr>
          <p:cNvPr id="3" name="Text Placeholder 2"/>
          <p:cNvSpPr>
            <a:spLocks noGrp="1"/>
          </p:cNvSpPr>
          <p:nvPr>
            <p:ph type="body" sz="quarter" idx="14"/>
          </p:nvPr>
        </p:nvSpPr>
        <p:spPr/>
        <p:txBody>
          <a:bodyPr/>
          <a:lstStyle/>
          <a:p>
            <a:r>
              <a:rPr lang="en-US" dirty="0"/>
              <a:t>Source: Delany-</a:t>
            </a:r>
            <a:r>
              <a:rPr lang="en-US" dirty="0" err="1"/>
              <a:t>Moretlwe</a:t>
            </a:r>
            <a:r>
              <a:rPr lang="en-US" dirty="0"/>
              <a:t> S, et al. Lancet. 2022;399:1779-89.</a:t>
            </a:r>
            <a:endParaRPr lang="en-US" dirty="0">
              <a:latin typeface="Arial" pitchFamily="31" charset="0"/>
            </a:endParaRPr>
          </a:p>
        </p:txBody>
      </p:sp>
      <p:sp>
        <p:nvSpPr>
          <p:cNvPr id="60" name="Rectangle 21">
            <a:extLst>
              <a:ext uri="{FF2B5EF4-FFF2-40B4-BE49-F238E27FC236}">
                <a16:creationId xmlns:a16="http://schemas.microsoft.com/office/drawing/2014/main" id="{10B351D9-4B5C-5340-B007-B4993B53AC26}"/>
              </a:ext>
            </a:extLst>
          </p:cNvPr>
          <p:cNvSpPr>
            <a:spLocks noChangeArrowheads="1"/>
          </p:cNvSpPr>
          <p:nvPr/>
        </p:nvSpPr>
        <p:spPr bwMode="ltGray">
          <a:xfrm>
            <a:off x="3373866" y="2087851"/>
            <a:ext cx="3795030" cy="685800"/>
          </a:xfrm>
          <a:prstGeom prst="rect">
            <a:avLst/>
          </a:prstGeom>
          <a:solidFill>
            <a:srgbClr val="F1B600">
              <a:alpha val="4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IM CAB 600 mg </a:t>
            </a:r>
          </a:p>
          <a:p>
            <a:pPr algn="ctr"/>
            <a:r>
              <a:rPr lang="en-US" sz="1200" dirty="0">
                <a:solidFill>
                  <a:srgbClr val="000000"/>
                </a:solidFill>
                <a:latin typeface="Arial"/>
                <a:cs typeface="Arial"/>
              </a:rPr>
              <a:t>Weeks 5, 9, and every 8 weeks thereafter</a:t>
            </a:r>
          </a:p>
        </p:txBody>
      </p:sp>
      <p:sp>
        <p:nvSpPr>
          <p:cNvPr id="61" name="Rectangle 21">
            <a:extLst>
              <a:ext uri="{FF2B5EF4-FFF2-40B4-BE49-F238E27FC236}">
                <a16:creationId xmlns:a16="http://schemas.microsoft.com/office/drawing/2014/main" id="{60BB9BD0-08A6-5E42-9D34-26D26499AFF3}"/>
              </a:ext>
            </a:extLst>
          </p:cNvPr>
          <p:cNvSpPr>
            <a:spLocks noChangeArrowheads="1"/>
          </p:cNvSpPr>
          <p:nvPr/>
        </p:nvSpPr>
        <p:spPr bwMode="ltGray">
          <a:xfrm>
            <a:off x="1749854" y="3464291"/>
            <a:ext cx="1549605" cy="685800"/>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TDF-FTC</a:t>
            </a:r>
            <a:br>
              <a:rPr lang="en-US" sz="1200" b="1" dirty="0">
                <a:solidFill>
                  <a:srgbClr val="000000"/>
                </a:solidFill>
                <a:latin typeface="Arial"/>
                <a:cs typeface="Arial"/>
              </a:rPr>
            </a:br>
            <a:r>
              <a:rPr lang="en-US" sz="1200" dirty="0">
                <a:solidFill>
                  <a:srgbClr val="000000"/>
                </a:solidFill>
                <a:latin typeface="Arial"/>
                <a:cs typeface="Arial"/>
              </a:rPr>
              <a:t>Daily</a:t>
            </a:r>
          </a:p>
        </p:txBody>
      </p:sp>
      <p:sp>
        <p:nvSpPr>
          <p:cNvPr id="62" name="Rectangle 21">
            <a:extLst>
              <a:ext uri="{FF2B5EF4-FFF2-40B4-BE49-F238E27FC236}">
                <a16:creationId xmlns:a16="http://schemas.microsoft.com/office/drawing/2014/main" id="{6769601D-0E9E-194E-8F30-104CDB24CD3B}"/>
              </a:ext>
            </a:extLst>
          </p:cNvPr>
          <p:cNvSpPr>
            <a:spLocks noChangeArrowheads="1"/>
          </p:cNvSpPr>
          <p:nvPr/>
        </p:nvSpPr>
        <p:spPr bwMode="ltGray">
          <a:xfrm>
            <a:off x="1749854" y="2087851"/>
            <a:ext cx="1549605" cy="685800"/>
          </a:xfrm>
          <a:prstGeom prst="rect">
            <a:avLst/>
          </a:prstGeom>
          <a:solidFill>
            <a:srgbClr val="F1B600">
              <a:alpha val="15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CAB 30 mg</a:t>
            </a:r>
            <a:br>
              <a:rPr lang="en-US" sz="1200" b="1" dirty="0">
                <a:solidFill>
                  <a:srgbClr val="000000"/>
                </a:solidFill>
                <a:latin typeface="Arial"/>
                <a:cs typeface="Arial"/>
              </a:rPr>
            </a:br>
            <a:r>
              <a:rPr lang="en-US" sz="1200" dirty="0">
                <a:solidFill>
                  <a:srgbClr val="000000"/>
                </a:solidFill>
                <a:latin typeface="Arial"/>
                <a:cs typeface="Arial"/>
              </a:rPr>
              <a:t>Daily</a:t>
            </a:r>
          </a:p>
        </p:txBody>
      </p:sp>
      <p:sp>
        <p:nvSpPr>
          <p:cNvPr id="63" name="Rectangle 21">
            <a:extLst>
              <a:ext uri="{FF2B5EF4-FFF2-40B4-BE49-F238E27FC236}">
                <a16:creationId xmlns:a16="http://schemas.microsoft.com/office/drawing/2014/main" id="{9028C7B5-428A-D44E-9D62-E68A30875472}"/>
              </a:ext>
            </a:extLst>
          </p:cNvPr>
          <p:cNvSpPr>
            <a:spLocks noChangeArrowheads="1"/>
          </p:cNvSpPr>
          <p:nvPr/>
        </p:nvSpPr>
        <p:spPr bwMode="ltGray">
          <a:xfrm>
            <a:off x="3373867" y="3464291"/>
            <a:ext cx="3795030" cy="685800"/>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TDF-FTC</a:t>
            </a:r>
            <a:br>
              <a:rPr lang="en-US" sz="1200" b="1" dirty="0">
                <a:solidFill>
                  <a:srgbClr val="000000"/>
                </a:solidFill>
                <a:latin typeface="Arial"/>
                <a:cs typeface="Arial"/>
              </a:rPr>
            </a:br>
            <a:r>
              <a:rPr lang="en-US" sz="1200" dirty="0">
                <a:solidFill>
                  <a:srgbClr val="000000"/>
                </a:solidFill>
                <a:latin typeface="Arial"/>
                <a:cs typeface="Arial"/>
              </a:rPr>
              <a:t>Daily</a:t>
            </a:r>
          </a:p>
        </p:txBody>
      </p:sp>
      <p:sp>
        <p:nvSpPr>
          <p:cNvPr id="65" name="TextBox 64">
            <a:extLst>
              <a:ext uri="{FF2B5EF4-FFF2-40B4-BE49-F238E27FC236}">
                <a16:creationId xmlns:a16="http://schemas.microsoft.com/office/drawing/2014/main" id="{270D8C97-2E15-C64D-A664-43D6E265C373}"/>
              </a:ext>
            </a:extLst>
          </p:cNvPr>
          <p:cNvSpPr txBox="1"/>
          <p:nvPr/>
        </p:nvSpPr>
        <p:spPr>
          <a:xfrm>
            <a:off x="7216396" y="1085851"/>
            <a:ext cx="1589276"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Step 3</a:t>
            </a:r>
          </a:p>
        </p:txBody>
      </p:sp>
      <p:cxnSp>
        <p:nvCxnSpPr>
          <p:cNvPr id="66" name="Straight Arrow Connector 65">
            <a:extLst>
              <a:ext uri="{FF2B5EF4-FFF2-40B4-BE49-F238E27FC236}">
                <a16:creationId xmlns:a16="http://schemas.microsoft.com/office/drawing/2014/main" id="{49B84C8B-3D96-DE4E-88B8-B90A21ED8127}"/>
              </a:ext>
            </a:extLst>
          </p:cNvPr>
          <p:cNvCxnSpPr>
            <a:cxnSpLocks/>
          </p:cNvCxnSpPr>
          <p:nvPr/>
        </p:nvCxnSpPr>
        <p:spPr>
          <a:xfrm>
            <a:off x="1756831" y="1566071"/>
            <a:ext cx="1554480" cy="0"/>
          </a:xfrm>
          <a:prstGeom prst="straightConnector1">
            <a:avLst/>
          </a:prstGeom>
          <a:ln w="19050">
            <a:solidFill>
              <a:srgbClr val="AD83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7" name="TextBox 66">
            <a:extLst>
              <a:ext uri="{FF2B5EF4-FFF2-40B4-BE49-F238E27FC236}">
                <a16:creationId xmlns:a16="http://schemas.microsoft.com/office/drawing/2014/main" id="{10E31829-543E-2547-9AEC-19078C1B1187}"/>
              </a:ext>
            </a:extLst>
          </p:cNvPr>
          <p:cNvSpPr txBox="1"/>
          <p:nvPr/>
        </p:nvSpPr>
        <p:spPr>
          <a:xfrm>
            <a:off x="2223892" y="1437382"/>
            <a:ext cx="790349" cy="276999"/>
          </a:xfrm>
          <a:prstGeom prst="rect">
            <a:avLst/>
          </a:prstGeom>
          <a:solidFill>
            <a:schemeClr val="bg1"/>
          </a:solidFill>
        </p:spPr>
        <p:txBody>
          <a:bodyPr wrap="square" rtlCol="0">
            <a:spAutoFit/>
          </a:bodyPr>
          <a:lstStyle/>
          <a:p>
            <a:pPr algn="ctr"/>
            <a:r>
              <a:rPr lang="en-US" sz="1200" dirty="0">
                <a:latin typeface="Arial"/>
                <a:cs typeface="Arial"/>
              </a:rPr>
              <a:t>5 Weeks</a:t>
            </a:r>
          </a:p>
        </p:txBody>
      </p:sp>
      <p:sp>
        <p:nvSpPr>
          <p:cNvPr id="69" name="TextBox 68">
            <a:extLst>
              <a:ext uri="{FF2B5EF4-FFF2-40B4-BE49-F238E27FC236}">
                <a16:creationId xmlns:a16="http://schemas.microsoft.com/office/drawing/2014/main" id="{9CAA1B7D-A0BF-6D4F-95BC-B7E01682F917}"/>
              </a:ext>
            </a:extLst>
          </p:cNvPr>
          <p:cNvSpPr txBox="1"/>
          <p:nvPr/>
        </p:nvSpPr>
        <p:spPr>
          <a:xfrm>
            <a:off x="1728216" y="1085851"/>
            <a:ext cx="1605310"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Step 1</a:t>
            </a:r>
          </a:p>
        </p:txBody>
      </p:sp>
      <p:sp>
        <p:nvSpPr>
          <p:cNvPr id="71" name="Rectangle 21">
            <a:extLst>
              <a:ext uri="{FF2B5EF4-FFF2-40B4-BE49-F238E27FC236}">
                <a16:creationId xmlns:a16="http://schemas.microsoft.com/office/drawing/2014/main" id="{1C9536B3-361A-8D44-9753-E54B528B01B3}"/>
              </a:ext>
            </a:extLst>
          </p:cNvPr>
          <p:cNvSpPr>
            <a:spLocks noChangeArrowheads="1"/>
          </p:cNvSpPr>
          <p:nvPr/>
        </p:nvSpPr>
        <p:spPr bwMode="ltGray">
          <a:xfrm>
            <a:off x="7248144" y="2087851"/>
            <a:ext cx="1603247" cy="2478671"/>
          </a:xfrm>
          <a:prstGeom prst="rect">
            <a:avLst/>
          </a:prstGeom>
          <a:solidFill>
            <a:srgbClr val="0070C0">
              <a:alpha val="20000"/>
            </a:srgb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200" b="1" dirty="0">
                <a:solidFill>
                  <a:srgbClr val="000000"/>
                </a:solidFill>
                <a:latin typeface="Arial"/>
                <a:cs typeface="Arial"/>
              </a:rPr>
              <a:t>Oral TDF-FTC</a:t>
            </a:r>
            <a:br>
              <a:rPr lang="en-US" sz="1200" b="1" dirty="0">
                <a:solidFill>
                  <a:srgbClr val="000000"/>
                </a:solidFill>
                <a:latin typeface="Arial"/>
                <a:cs typeface="Arial"/>
              </a:rPr>
            </a:br>
            <a:r>
              <a:rPr lang="en-US" sz="1200" dirty="0">
                <a:solidFill>
                  <a:srgbClr val="000000"/>
                </a:solidFill>
                <a:latin typeface="Arial"/>
                <a:cs typeface="Arial"/>
              </a:rPr>
              <a:t>Daily</a:t>
            </a:r>
          </a:p>
        </p:txBody>
      </p:sp>
      <p:sp>
        <p:nvSpPr>
          <p:cNvPr id="72" name="TextBox 71">
            <a:extLst>
              <a:ext uri="{FF2B5EF4-FFF2-40B4-BE49-F238E27FC236}">
                <a16:creationId xmlns:a16="http://schemas.microsoft.com/office/drawing/2014/main" id="{FD619EEC-4595-A44B-9557-DE407117628C}"/>
              </a:ext>
            </a:extLst>
          </p:cNvPr>
          <p:cNvSpPr txBox="1"/>
          <p:nvPr/>
        </p:nvSpPr>
        <p:spPr>
          <a:xfrm>
            <a:off x="3380589" y="1085851"/>
            <a:ext cx="3798131" cy="276999"/>
          </a:xfrm>
          <a:prstGeom prst="rect">
            <a:avLst/>
          </a:prstGeom>
          <a:solidFill>
            <a:schemeClr val="tx1">
              <a:lumMod val="65000"/>
              <a:lumOff val="35000"/>
            </a:schemeClr>
          </a:solidFill>
        </p:spPr>
        <p:txBody>
          <a:bodyPr wrap="square" rtlCol="0">
            <a:spAutoFit/>
          </a:bodyPr>
          <a:lstStyle/>
          <a:p>
            <a:pPr algn="ctr"/>
            <a:r>
              <a:rPr lang="en-US" sz="1200" dirty="0">
                <a:solidFill>
                  <a:schemeClr val="bg1"/>
                </a:solidFill>
                <a:latin typeface="Arial"/>
                <a:cs typeface="Arial"/>
              </a:rPr>
              <a:t>Step 2</a:t>
            </a:r>
          </a:p>
        </p:txBody>
      </p:sp>
      <p:cxnSp>
        <p:nvCxnSpPr>
          <p:cNvPr id="74" name="Straight Arrow Connector 73">
            <a:extLst>
              <a:ext uri="{FF2B5EF4-FFF2-40B4-BE49-F238E27FC236}">
                <a16:creationId xmlns:a16="http://schemas.microsoft.com/office/drawing/2014/main" id="{1B857BB8-C097-984F-BDAB-B603747F6846}"/>
              </a:ext>
            </a:extLst>
          </p:cNvPr>
          <p:cNvCxnSpPr>
            <a:cxnSpLocks/>
          </p:cNvCxnSpPr>
          <p:nvPr/>
        </p:nvCxnSpPr>
        <p:spPr>
          <a:xfrm>
            <a:off x="7242810" y="1566071"/>
            <a:ext cx="1554480" cy="0"/>
          </a:xfrm>
          <a:prstGeom prst="straightConnector1">
            <a:avLst/>
          </a:prstGeom>
          <a:ln w="19050">
            <a:solidFill>
              <a:srgbClr val="AD83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C559E561-346B-254C-9FB6-49EC11035E40}"/>
              </a:ext>
            </a:extLst>
          </p:cNvPr>
          <p:cNvSpPr txBox="1"/>
          <p:nvPr/>
        </p:nvSpPr>
        <p:spPr>
          <a:xfrm>
            <a:off x="7579614" y="1426231"/>
            <a:ext cx="951738" cy="276999"/>
          </a:xfrm>
          <a:prstGeom prst="rect">
            <a:avLst/>
          </a:prstGeom>
          <a:solidFill>
            <a:schemeClr val="bg1"/>
          </a:solidFill>
        </p:spPr>
        <p:txBody>
          <a:bodyPr wrap="square" rtlCol="0">
            <a:spAutoFit/>
          </a:bodyPr>
          <a:lstStyle/>
          <a:p>
            <a:pPr algn="ctr"/>
            <a:r>
              <a:rPr lang="en-US" sz="1200" dirty="0">
                <a:latin typeface="Arial"/>
                <a:cs typeface="Arial"/>
              </a:rPr>
              <a:t>48 weeks</a:t>
            </a:r>
          </a:p>
        </p:txBody>
      </p:sp>
      <p:sp>
        <p:nvSpPr>
          <p:cNvPr id="78" name="Rectangle 21">
            <a:extLst>
              <a:ext uri="{FF2B5EF4-FFF2-40B4-BE49-F238E27FC236}">
                <a16:creationId xmlns:a16="http://schemas.microsoft.com/office/drawing/2014/main" id="{34D1B3DD-F58A-0E42-8B5A-4DA41ACEFD0D}"/>
              </a:ext>
            </a:extLst>
          </p:cNvPr>
          <p:cNvSpPr>
            <a:spLocks noChangeArrowheads="1"/>
          </p:cNvSpPr>
          <p:nvPr/>
        </p:nvSpPr>
        <p:spPr bwMode="ltGray">
          <a:xfrm>
            <a:off x="1749854" y="2769358"/>
            <a:ext cx="1549605" cy="412683"/>
          </a:xfrm>
          <a:prstGeom prst="rect">
            <a:avLst/>
          </a:prstGeom>
          <a:solidFill>
            <a:schemeClr val="bg1">
              <a:lumMod val="75000"/>
              <a:alpha val="2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dirty="0">
                <a:solidFill>
                  <a:srgbClr val="000000"/>
                </a:solidFill>
                <a:latin typeface="Arial"/>
                <a:cs typeface="Arial"/>
              </a:rPr>
              <a:t>Oral TDF-FTC</a:t>
            </a:r>
            <a:r>
              <a:rPr lang="en-US" sz="1100" b="1" dirty="0">
                <a:solidFill>
                  <a:srgbClr val="000000"/>
                </a:solidFill>
                <a:latin typeface="Arial"/>
                <a:cs typeface="Arial"/>
              </a:rPr>
              <a:t> </a:t>
            </a:r>
            <a:r>
              <a:rPr lang="en-US" sz="1100" dirty="0">
                <a:solidFill>
                  <a:srgbClr val="000000"/>
                </a:solidFill>
                <a:latin typeface="Arial"/>
                <a:cs typeface="Arial"/>
              </a:rPr>
              <a:t>Placebo Daily</a:t>
            </a:r>
          </a:p>
        </p:txBody>
      </p:sp>
      <p:sp>
        <p:nvSpPr>
          <p:cNvPr id="79" name="Rectangle 21">
            <a:extLst>
              <a:ext uri="{FF2B5EF4-FFF2-40B4-BE49-F238E27FC236}">
                <a16:creationId xmlns:a16="http://schemas.microsoft.com/office/drawing/2014/main" id="{2A3690CE-F51E-3C42-A353-54724A62CC7D}"/>
              </a:ext>
            </a:extLst>
          </p:cNvPr>
          <p:cNvSpPr>
            <a:spLocks noChangeArrowheads="1"/>
          </p:cNvSpPr>
          <p:nvPr/>
        </p:nvSpPr>
        <p:spPr bwMode="ltGray">
          <a:xfrm>
            <a:off x="3373866" y="2769358"/>
            <a:ext cx="3795030" cy="412683"/>
          </a:xfrm>
          <a:prstGeom prst="rect">
            <a:avLst/>
          </a:prstGeom>
          <a:solidFill>
            <a:schemeClr val="bg1">
              <a:lumMod val="75000"/>
              <a:alpha val="2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dirty="0">
                <a:solidFill>
                  <a:srgbClr val="000000"/>
                </a:solidFill>
                <a:latin typeface="Arial"/>
                <a:cs typeface="Arial"/>
              </a:rPr>
              <a:t>Oral TDF-FTC Placebo</a:t>
            </a:r>
            <a:br>
              <a:rPr lang="en-US" sz="1100" dirty="0">
                <a:solidFill>
                  <a:srgbClr val="000000"/>
                </a:solidFill>
                <a:latin typeface="Arial"/>
                <a:cs typeface="Arial"/>
              </a:rPr>
            </a:br>
            <a:r>
              <a:rPr lang="en-US" sz="1100" dirty="0">
                <a:solidFill>
                  <a:srgbClr val="000000"/>
                </a:solidFill>
                <a:latin typeface="Arial"/>
                <a:cs typeface="Arial"/>
              </a:rPr>
              <a:t>Daily</a:t>
            </a:r>
          </a:p>
        </p:txBody>
      </p:sp>
      <p:sp>
        <p:nvSpPr>
          <p:cNvPr id="80" name="Rectangle 21">
            <a:extLst>
              <a:ext uri="{FF2B5EF4-FFF2-40B4-BE49-F238E27FC236}">
                <a16:creationId xmlns:a16="http://schemas.microsoft.com/office/drawing/2014/main" id="{777C2FB4-6FA2-1742-B7FA-A7083893132D}"/>
              </a:ext>
            </a:extLst>
          </p:cNvPr>
          <p:cNvSpPr>
            <a:spLocks noChangeArrowheads="1"/>
          </p:cNvSpPr>
          <p:nvPr/>
        </p:nvSpPr>
        <p:spPr bwMode="ltGray">
          <a:xfrm>
            <a:off x="1749854" y="4148777"/>
            <a:ext cx="1549605" cy="412683"/>
          </a:xfrm>
          <a:prstGeom prst="rect">
            <a:avLst/>
          </a:prstGeom>
          <a:solidFill>
            <a:schemeClr val="bg1">
              <a:lumMod val="75000"/>
              <a:alpha val="2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dirty="0">
                <a:solidFill>
                  <a:srgbClr val="000000"/>
                </a:solidFill>
                <a:latin typeface="Arial"/>
                <a:cs typeface="Arial"/>
              </a:rPr>
              <a:t>Oral CAB</a:t>
            </a:r>
            <a:r>
              <a:rPr lang="en-US" sz="1100" b="1" dirty="0">
                <a:solidFill>
                  <a:srgbClr val="000000"/>
                </a:solidFill>
                <a:latin typeface="Arial"/>
                <a:cs typeface="Arial"/>
              </a:rPr>
              <a:t> </a:t>
            </a:r>
            <a:r>
              <a:rPr lang="en-US" sz="1100" dirty="0">
                <a:solidFill>
                  <a:srgbClr val="000000"/>
                </a:solidFill>
                <a:latin typeface="Arial"/>
                <a:cs typeface="Arial"/>
              </a:rPr>
              <a:t>Placebo</a:t>
            </a:r>
            <a:br>
              <a:rPr lang="en-US" sz="1100" dirty="0">
                <a:solidFill>
                  <a:srgbClr val="000000"/>
                </a:solidFill>
                <a:latin typeface="Arial"/>
                <a:cs typeface="Arial"/>
              </a:rPr>
            </a:br>
            <a:r>
              <a:rPr lang="en-US" sz="1100" dirty="0">
                <a:solidFill>
                  <a:srgbClr val="000000"/>
                </a:solidFill>
                <a:latin typeface="Arial"/>
                <a:cs typeface="Arial"/>
              </a:rPr>
              <a:t>Daily</a:t>
            </a:r>
          </a:p>
        </p:txBody>
      </p:sp>
      <p:sp>
        <p:nvSpPr>
          <p:cNvPr id="81" name="Rectangle 21">
            <a:extLst>
              <a:ext uri="{FF2B5EF4-FFF2-40B4-BE49-F238E27FC236}">
                <a16:creationId xmlns:a16="http://schemas.microsoft.com/office/drawing/2014/main" id="{386A2791-B69C-4F4D-BA91-FBD6769FBD3B}"/>
              </a:ext>
            </a:extLst>
          </p:cNvPr>
          <p:cNvSpPr>
            <a:spLocks noChangeArrowheads="1"/>
          </p:cNvSpPr>
          <p:nvPr/>
        </p:nvSpPr>
        <p:spPr bwMode="ltGray">
          <a:xfrm>
            <a:off x="3373867" y="4148777"/>
            <a:ext cx="3795030" cy="412683"/>
          </a:xfrm>
          <a:prstGeom prst="rect">
            <a:avLst/>
          </a:prstGeom>
          <a:solidFill>
            <a:schemeClr val="bg1">
              <a:lumMod val="75000"/>
              <a:alpha val="20000"/>
            </a:schemeClr>
          </a:solidFill>
          <a:ln w="9525" cap="flat" cmpd="sng" algn="ctr">
            <a:solidFill>
              <a:srgbClr val="000000"/>
            </a:solidFill>
            <a:prstDash val="solid"/>
            <a:miter lim="800000"/>
            <a:headEnd type="none" w="med" len="med"/>
            <a:tailEnd type="none" w="med" len="med"/>
          </a:ln>
          <a:effectLst/>
        </p:spPr>
        <p:txBody>
          <a:bodyPr wrap="square" lIns="68573" tIns="34286" rIns="68573" bIns="34286" anchor="ctr">
            <a:prstTxWarp prst="textNoShape">
              <a:avLst/>
            </a:prstTxWarp>
          </a:bodyPr>
          <a:lstStyle/>
          <a:p>
            <a:pPr algn="ctr"/>
            <a:r>
              <a:rPr lang="en-US" sz="1100" dirty="0">
                <a:solidFill>
                  <a:srgbClr val="000000"/>
                </a:solidFill>
                <a:latin typeface="Arial"/>
                <a:cs typeface="Arial"/>
              </a:rPr>
              <a:t>IM CAB Placebo</a:t>
            </a:r>
            <a:br>
              <a:rPr lang="en-US" sz="1100" dirty="0">
                <a:solidFill>
                  <a:srgbClr val="000000"/>
                </a:solidFill>
                <a:latin typeface="Arial"/>
                <a:cs typeface="Arial"/>
              </a:rPr>
            </a:br>
            <a:r>
              <a:rPr lang="en-US" sz="1100" dirty="0">
                <a:solidFill>
                  <a:srgbClr val="000000"/>
                </a:solidFill>
                <a:latin typeface="Arial"/>
                <a:cs typeface="Arial"/>
              </a:rPr>
              <a:t>Weeks 5, 9, and every 8 weeks thereafter</a:t>
            </a:r>
          </a:p>
        </p:txBody>
      </p:sp>
      <p:cxnSp>
        <p:nvCxnSpPr>
          <p:cNvPr id="82" name="Straight Arrow Connector 81">
            <a:extLst>
              <a:ext uri="{FF2B5EF4-FFF2-40B4-BE49-F238E27FC236}">
                <a16:creationId xmlns:a16="http://schemas.microsoft.com/office/drawing/2014/main" id="{2FC22336-724F-1545-93BA-BF18CE99A073}"/>
              </a:ext>
            </a:extLst>
          </p:cNvPr>
          <p:cNvCxnSpPr>
            <a:cxnSpLocks/>
          </p:cNvCxnSpPr>
          <p:nvPr/>
        </p:nvCxnSpPr>
        <p:spPr>
          <a:xfrm>
            <a:off x="3371850" y="1566071"/>
            <a:ext cx="3815334" cy="0"/>
          </a:xfrm>
          <a:prstGeom prst="straightConnector1">
            <a:avLst/>
          </a:prstGeom>
          <a:ln w="19050">
            <a:solidFill>
              <a:srgbClr val="AD83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83" name="TextBox 82">
            <a:extLst>
              <a:ext uri="{FF2B5EF4-FFF2-40B4-BE49-F238E27FC236}">
                <a16:creationId xmlns:a16="http://schemas.microsoft.com/office/drawing/2014/main" id="{1ECEBC35-237A-5A48-A773-0491E7420045}"/>
              </a:ext>
            </a:extLst>
          </p:cNvPr>
          <p:cNvSpPr txBox="1"/>
          <p:nvPr/>
        </p:nvSpPr>
        <p:spPr>
          <a:xfrm>
            <a:off x="4001943" y="1426231"/>
            <a:ext cx="2114374" cy="276999"/>
          </a:xfrm>
          <a:prstGeom prst="rect">
            <a:avLst/>
          </a:prstGeom>
          <a:solidFill>
            <a:schemeClr val="bg1"/>
          </a:solidFill>
        </p:spPr>
        <p:txBody>
          <a:bodyPr wrap="square" rtlCol="0">
            <a:spAutoFit/>
          </a:bodyPr>
          <a:lstStyle/>
          <a:p>
            <a:pPr algn="ctr"/>
            <a:r>
              <a:rPr lang="en-US" sz="1200" dirty="0">
                <a:latin typeface="Arial"/>
                <a:cs typeface="Arial"/>
              </a:rPr>
              <a:t>Up to 185 weeks (3.5 Years)</a:t>
            </a:r>
          </a:p>
        </p:txBody>
      </p:sp>
      <p:sp>
        <p:nvSpPr>
          <p:cNvPr id="4" name="Line 11">
            <a:extLst>
              <a:ext uri="{FF2B5EF4-FFF2-40B4-BE49-F238E27FC236}">
                <a16:creationId xmlns:a16="http://schemas.microsoft.com/office/drawing/2014/main" id="{08AF7384-AF04-8F27-BB74-266AAEA9256B}"/>
              </a:ext>
            </a:extLst>
          </p:cNvPr>
          <p:cNvSpPr>
            <a:spLocks noChangeShapeType="1"/>
          </p:cNvSpPr>
          <p:nvPr/>
        </p:nvSpPr>
        <p:spPr bwMode="auto">
          <a:xfrm rot="1169337" flipV="1">
            <a:off x="1356180" y="2809981"/>
            <a:ext cx="205279" cy="418285"/>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5" name="Line 11">
            <a:extLst>
              <a:ext uri="{FF2B5EF4-FFF2-40B4-BE49-F238E27FC236}">
                <a16:creationId xmlns:a16="http://schemas.microsoft.com/office/drawing/2014/main" id="{52124755-070B-B364-BCB6-4C9DF2AD2648}"/>
              </a:ext>
            </a:extLst>
          </p:cNvPr>
          <p:cNvSpPr>
            <a:spLocks noChangeShapeType="1"/>
          </p:cNvSpPr>
          <p:nvPr/>
        </p:nvSpPr>
        <p:spPr bwMode="auto">
          <a:xfrm rot="20430663">
            <a:off x="1355783" y="3324260"/>
            <a:ext cx="206073" cy="416040"/>
          </a:xfrm>
          <a:prstGeom prst="line">
            <a:avLst/>
          </a:prstGeom>
          <a:noFill/>
          <a:ln w="19050">
            <a:solidFill>
              <a:srgbClr val="000000"/>
            </a:solidFill>
            <a:round/>
            <a:headEnd/>
            <a:tailEnd type="triangle" w="med" len="med"/>
          </a:ln>
          <a:effectLst/>
        </p:spPr>
        <p:txBody>
          <a:bodyPr wrap="none" anchor="ctr">
            <a:prstTxWarp prst="textNoShape">
              <a:avLst/>
            </a:prstTxWarp>
          </a:bodyPr>
          <a:lstStyle/>
          <a:p>
            <a:endParaRPr lang="en-US" sz="1800">
              <a:latin typeface="Arial"/>
              <a:cs typeface="Arial"/>
            </a:endParaRPr>
          </a:p>
        </p:txBody>
      </p:sp>
      <p:sp>
        <p:nvSpPr>
          <p:cNvPr id="84" name="TextBox 83">
            <a:extLst>
              <a:ext uri="{FF2B5EF4-FFF2-40B4-BE49-F238E27FC236}">
                <a16:creationId xmlns:a16="http://schemas.microsoft.com/office/drawing/2014/main" id="{49DD3171-EBAB-4B4D-94C3-F33877DF1B84}"/>
              </a:ext>
            </a:extLst>
          </p:cNvPr>
          <p:cNvSpPr txBox="1"/>
          <p:nvPr/>
        </p:nvSpPr>
        <p:spPr>
          <a:xfrm>
            <a:off x="228223" y="3020194"/>
            <a:ext cx="1120820" cy="523220"/>
          </a:xfrm>
          <a:prstGeom prst="rect">
            <a:avLst/>
          </a:prstGeom>
          <a:solidFill>
            <a:schemeClr val="bg1"/>
          </a:solidFill>
          <a:ln>
            <a:solidFill>
              <a:srgbClr val="000000"/>
            </a:solidFill>
          </a:ln>
        </p:spPr>
        <p:txBody>
          <a:bodyPr wrap="none" rtlCol="0">
            <a:spAutoFit/>
          </a:bodyPr>
          <a:lstStyle/>
          <a:p>
            <a:pPr algn="ctr"/>
            <a:r>
              <a:rPr lang="en-US" sz="1400" dirty="0">
                <a:latin typeface="Arial"/>
              </a:rPr>
              <a:t>Participants</a:t>
            </a:r>
            <a:br>
              <a:rPr lang="en-US" sz="1400" dirty="0">
                <a:latin typeface="Arial"/>
              </a:rPr>
            </a:br>
            <a:r>
              <a:rPr lang="en-US" sz="1400" dirty="0">
                <a:latin typeface="Arial"/>
              </a:rPr>
              <a:t>n = 3,224</a:t>
            </a:r>
          </a:p>
        </p:txBody>
      </p:sp>
    </p:spTree>
    <p:extLst>
      <p:ext uri="{BB962C8B-B14F-4D97-AF65-F5344CB8AC3E}">
        <p14:creationId xmlns:p14="http://schemas.microsoft.com/office/powerpoint/2010/main" val="3470411274"/>
      </p:ext>
    </p:extLst>
  </p:cSld>
  <p:clrMapOvr>
    <a:masterClrMapping/>
  </p:clrMapOvr>
  <p:transition spd="slow"/>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0F477-61FB-FF16-E9AB-886E2062A744}"/>
              </a:ext>
            </a:extLst>
          </p:cNvPr>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a:t>
            </a:r>
            <a:r>
              <a:rPr lang="en-US" sz="2000" dirty="0" err="1">
                <a:ea typeface="ＭＳ Ｐゴシック" pitchFamily="31" charset="-128"/>
                <a:cs typeface="ＭＳ Ｐゴシック" pitchFamily="31" charset="-128"/>
              </a:rPr>
              <a:t>PrEP</a:t>
            </a:r>
            <a:r>
              <a:rPr lang="en-US" sz="2000" dirty="0">
                <a:ea typeface="ＭＳ Ｐゴシック" pitchFamily="31" charset="-128"/>
                <a:cs typeface="ＭＳ Ｐゴシック" pitchFamily="31" charset="-128"/>
              </a:rPr>
              <a:t> in Cisgender Women</a:t>
            </a:r>
            <a:br>
              <a:rPr lang="en-US" sz="2000" dirty="0">
                <a:ea typeface="ＭＳ Ｐゴシック" pitchFamily="31" charset="-128"/>
                <a:cs typeface="ＭＳ Ｐゴシック" pitchFamily="31" charset="-128"/>
              </a:rPr>
            </a:br>
            <a:r>
              <a:rPr lang="en-US" sz="2000" dirty="0"/>
              <a:t>HPTN 084: Baseline Characteristics</a:t>
            </a:r>
          </a:p>
        </p:txBody>
      </p:sp>
      <p:sp>
        <p:nvSpPr>
          <p:cNvPr id="3" name="Text Placeholder 2">
            <a:extLst>
              <a:ext uri="{FF2B5EF4-FFF2-40B4-BE49-F238E27FC236}">
                <a16:creationId xmlns:a16="http://schemas.microsoft.com/office/drawing/2014/main" id="{FF6AB648-776A-F183-8C27-645516E1446F}"/>
              </a:ext>
            </a:extLst>
          </p:cNvPr>
          <p:cNvSpPr>
            <a:spLocks noGrp="1"/>
          </p:cNvSpPr>
          <p:nvPr>
            <p:ph type="body" sz="quarter" idx="14"/>
          </p:nvPr>
        </p:nvSpPr>
        <p:spPr/>
        <p:txBody>
          <a:bodyPr/>
          <a:lstStyle/>
          <a:p>
            <a:r>
              <a:rPr lang="en-US" dirty="0"/>
              <a:t>Source: Delany-</a:t>
            </a:r>
            <a:r>
              <a:rPr lang="en-US" dirty="0" err="1"/>
              <a:t>Moretlwe</a:t>
            </a:r>
            <a:r>
              <a:rPr lang="en-US" dirty="0"/>
              <a:t> S, et al. Lancet. 2022;399:1779-89.</a:t>
            </a:r>
            <a:endParaRPr lang="en-US" dirty="0">
              <a:latin typeface="Arial" pitchFamily="31" charset="0"/>
            </a:endParaRPr>
          </a:p>
        </p:txBody>
      </p:sp>
      <p:graphicFrame>
        <p:nvGraphicFramePr>
          <p:cNvPr id="4" name="Group 45">
            <a:extLst>
              <a:ext uri="{FF2B5EF4-FFF2-40B4-BE49-F238E27FC236}">
                <a16:creationId xmlns:a16="http://schemas.microsoft.com/office/drawing/2014/main" id="{9DA50558-399F-661D-3AC0-8C2F6EF43B52}"/>
              </a:ext>
            </a:extLst>
          </p:cNvPr>
          <p:cNvGraphicFramePr>
            <a:graphicFrameLocks noGrp="1"/>
          </p:cNvGraphicFramePr>
          <p:nvPr/>
        </p:nvGraphicFramePr>
        <p:xfrm>
          <a:off x="469614" y="1061024"/>
          <a:ext cx="8229601" cy="3570566"/>
        </p:xfrm>
        <a:graphic>
          <a:graphicData uri="http://schemas.openxmlformats.org/drawingml/2006/table">
            <a:tbl>
              <a:tblPr>
                <a:effectLst/>
              </a:tblPr>
              <a:tblGrid>
                <a:gridCol w="3423955">
                  <a:extLst>
                    <a:ext uri="{9D8B030D-6E8A-4147-A177-3AD203B41FA5}">
                      <a16:colId xmlns:a16="http://schemas.microsoft.com/office/drawing/2014/main" val="20000"/>
                    </a:ext>
                  </a:extLst>
                </a:gridCol>
                <a:gridCol w="2402823">
                  <a:extLst>
                    <a:ext uri="{9D8B030D-6E8A-4147-A177-3AD203B41FA5}">
                      <a16:colId xmlns:a16="http://schemas.microsoft.com/office/drawing/2014/main" val="20001"/>
                    </a:ext>
                  </a:extLst>
                </a:gridCol>
                <a:gridCol w="2402823">
                  <a:extLst>
                    <a:ext uri="{9D8B030D-6E8A-4147-A177-3AD203B41FA5}">
                      <a16:colId xmlns:a16="http://schemas.microsoft.com/office/drawing/2014/main" val="20002"/>
                    </a:ext>
                  </a:extLst>
                </a:gridCol>
              </a:tblGrid>
              <a:tr h="423647">
                <a:tc gridSpan="3">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HPTN 084: Selected Baseline Characteristics</a:t>
                      </a:r>
                    </a:p>
                  </a:txBody>
                  <a:tcPr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tx1">
                        <a:lumMod val="95000"/>
                        <a:lumOff val="5000"/>
                      </a:schemeClr>
                    </a:solidFill>
                  </a:tcPr>
                </a:tc>
                <a:tc hMerge="1">
                  <a:txBody>
                    <a:bodyPr/>
                    <a:lstStyle/>
                    <a:p>
                      <a:endParaRPr lang="en-US"/>
                    </a:p>
                  </a:txBody>
                  <a:tcPr/>
                </a:tc>
                <a:tc hMerge="1">
                  <a:txBody>
                    <a:bodyPr/>
                    <a:lstStyle/>
                    <a:p>
                      <a:pPr marL="0" marR="0" lvl="0" indent="0" algn="l" defTabSz="457200" rtl="0" eaLnBrk="0" fontAlgn="base" latinLnBrk="0" hangingPunct="0">
                        <a:lnSpc>
                          <a:spcPct val="100000"/>
                        </a:lnSpc>
                        <a:spcBef>
                          <a:spcPct val="20000"/>
                        </a:spcBef>
                        <a:spcAft>
                          <a:spcPct val="0"/>
                        </a:spcAft>
                        <a:buClr>
                          <a:srgbClr val="7592A4"/>
                        </a:buClr>
                        <a:buSzTx/>
                        <a:buFont typeface="Arial" pitchFamily="-106" charset="0"/>
                        <a:buNone/>
                        <a:tabLst/>
                      </a:pPr>
                      <a:endParaRPr kumimoji="0" lang="en-US" sz="1800" b="1" i="0" u="none" strike="noStrike" cap="none" normalizeH="0" baseline="0" dirty="0">
                        <a:ln>
                          <a:noFill/>
                        </a:ln>
                        <a:solidFill>
                          <a:schemeClr val="bg1"/>
                        </a:solidFill>
                        <a:effectLst/>
                        <a:latin typeface="Arial" pitchFamily="-106" charset="0"/>
                        <a:ea typeface="ＭＳ Ｐゴシック" pitchFamily="-106" charset="-128"/>
                        <a:cs typeface="ＭＳ Ｐゴシック" pitchFamily="-106" charset="-128"/>
                      </a:endParaRPr>
                    </a:p>
                  </a:txBody>
                  <a:tcPr anchor="ctr" horzOverflow="overflow">
                    <a:lnL w="12700" cap="flat" cmpd="sng" algn="ctr">
                      <a:solidFill>
                        <a:schemeClr val="tx1"/>
                      </a:solidFill>
                      <a:prstDash val="solid"/>
                      <a:round/>
                      <a:headEnd type="none" w="med" len="med"/>
                      <a:tailEnd type="none" w="med" len="med"/>
                    </a:lnL>
                    <a:lnR w="38100" cap="flat" cmpd="sng" algn="ctr">
                      <a:solidFill>
                        <a:schemeClr val="tx1"/>
                      </a:solidFill>
                      <a:prstDash val="solid"/>
                      <a:round/>
                      <a:headEnd type="none" w="med" len="med"/>
                      <a:tailEnd type="none" w="med" len="med"/>
                    </a:lnR>
                    <a:lnT w="381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solidFill>
                  </a:tcPr>
                </a:tc>
                <a:extLst>
                  <a:ext uri="{0D108BD9-81ED-4DB2-BD59-A6C34878D82A}">
                    <a16:rowId xmlns:a16="http://schemas.microsoft.com/office/drawing/2014/main" val="10000"/>
                  </a:ext>
                </a:extLst>
              </a:tr>
              <a:tr h="524487">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Baseline Characteristics</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chemeClr val="tx1">
                        <a:lumMod val="65000"/>
                        <a:lumOff val="35000"/>
                      </a:schemeClr>
                    </a:solidFill>
                  </a:tcPr>
                </a:tc>
                <a:tc>
                  <a:txBody>
                    <a:bodyPr/>
                    <a:lstStyle/>
                    <a:p>
                      <a:pPr algn="ctr">
                        <a:spcBef>
                          <a:spcPts val="0"/>
                        </a:spcBef>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Cabotegravir</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2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 = 1,614)</a:t>
                      </a:r>
                      <a:endParaRPr lang="en-US" sz="1200" b="0" dirty="0">
                        <a:solidFill>
                          <a:schemeClr val="bg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B08500"/>
                    </a:solidFill>
                  </a:tcPr>
                </a:tc>
                <a:tc>
                  <a:txBody>
                    <a:bodyPr/>
                    <a:lstStyle/>
                    <a:p>
                      <a:pPr marL="0" marR="0" lvl="0" indent="0" algn="ctr"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TDF-FTC</a:t>
                      </a:r>
                      <a:br>
                        <a:rPr kumimoji="0" lang="en-US" sz="1400" b="1"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br>
                      <a:r>
                        <a:rPr kumimoji="0" lang="en-US" sz="1200" b="0" i="0" u="none" strike="noStrike" cap="none" normalizeH="0" baseline="0" dirty="0">
                          <a:ln>
                            <a:noFill/>
                          </a:ln>
                          <a:solidFill>
                            <a:schemeClr val="bg1"/>
                          </a:solidFill>
                          <a:effectLst/>
                          <a:latin typeface="Arial" panose="020B0604020202020204" pitchFamily="34" charset="0"/>
                          <a:ea typeface="ＭＳ Ｐゴシック" pitchFamily="-106" charset="-128"/>
                          <a:cs typeface="Arial" panose="020B0604020202020204" pitchFamily="34" charset="0"/>
                        </a:rPr>
                        <a:t>(n = 1,610)</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57150" cap="flat" cmpd="sng" algn="ctr">
                      <a:noFill/>
                      <a:prstDash val="solid"/>
                      <a:round/>
                      <a:headEnd type="none" w="med" len="med"/>
                      <a:tailEnd type="none" w="med" len="med"/>
                    </a:lnB>
                    <a:lnTlToBr>
                      <a:noFill/>
                    </a:lnTlToBr>
                    <a:lnBlToTr>
                      <a:noFill/>
                    </a:lnBlToTr>
                    <a:solidFill>
                      <a:srgbClr val="0070C0"/>
                    </a:solidFill>
                  </a:tcPr>
                </a:tc>
                <a:extLst>
                  <a:ext uri="{0D108BD9-81ED-4DB2-BD59-A6C34878D82A}">
                    <a16:rowId xmlns:a16="http://schemas.microsoft.com/office/drawing/2014/main" val="10001"/>
                  </a:ext>
                </a:extLst>
              </a:tr>
              <a:tr h="32780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panose="020B0604020202020204" pitchFamily="34" charset="0"/>
                          <a:ea typeface="+mn-ea"/>
                          <a:cs typeface="Arial" panose="020B0604020202020204" pitchFamily="34" charset="0"/>
                        </a:rPr>
                        <a:t>Median age, years</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25</a:t>
                      </a: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9800">
                        <a:alpha val="2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25</a:t>
                      </a: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5715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2"/>
                  </a:ext>
                </a:extLst>
              </a:tr>
              <a:tr h="32780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lang="en-US" sz="1400" kern="1200" dirty="0">
                          <a:solidFill>
                            <a:schemeClr val="tx1"/>
                          </a:solidFill>
                          <a:effectLst/>
                          <a:latin typeface="Arial" panose="020B0604020202020204" pitchFamily="34" charset="0"/>
                          <a:ea typeface="+mn-ea"/>
                          <a:cs typeface="Arial" panose="020B0604020202020204" pitchFamily="34" charset="0"/>
                        </a:rPr>
                        <a:t>Age &lt;25 years, n (%)</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814 (50.4%)</a:t>
                      </a: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9800">
                        <a:alpha val="3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816 (50.7%)</a:t>
                      </a: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extLst>
                  <a:ext uri="{0D108BD9-81ED-4DB2-BD59-A6C34878D82A}">
                    <a16:rowId xmlns:a16="http://schemas.microsoft.com/office/drawing/2014/main" val="10003"/>
                  </a:ext>
                </a:extLst>
              </a:tr>
              <a:tr h="32780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kern="1200" cap="none" normalizeH="0" baseline="0" dirty="0">
                          <a:ln>
                            <a:noFill/>
                          </a:ln>
                          <a:solidFill>
                            <a:schemeClr val="tx1"/>
                          </a:solidFill>
                          <a:effectLst/>
                          <a:latin typeface="Arial" panose="020B0604020202020204" pitchFamily="34" charset="0"/>
                          <a:ea typeface="+mn-ea"/>
                          <a:cs typeface="Arial" panose="020B0604020202020204" pitchFamily="34" charset="0"/>
                        </a:rPr>
                        <a:t>Black/African race, n (%)</a:t>
                      </a:r>
                      <a:endPar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endParaRP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1,569 (97.2%)</a:t>
                      </a: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9800">
                        <a:alpha val="20000"/>
                      </a:srgbClr>
                    </a:solidFill>
                  </a:tcPr>
                </a:tc>
                <a:tc>
                  <a:txBody>
                    <a:bodyPr/>
                    <a:lstStyle/>
                    <a:p>
                      <a:pPr algn="ctr">
                        <a:lnSpc>
                          <a:spcPct val="80000"/>
                        </a:lnSpc>
                        <a:spcBef>
                          <a:spcPts val="0"/>
                        </a:spcBef>
                        <a:buFont typeface="Symbol" charset="0"/>
                        <a:buNone/>
                        <a:defRPr/>
                      </a:pPr>
                      <a:r>
                        <a:rPr lang="en-US" sz="1400" b="0" kern="1200" dirty="0">
                          <a:solidFill>
                            <a:schemeClr val="tx1"/>
                          </a:solidFill>
                          <a:effectLst/>
                          <a:latin typeface="Arial" panose="020B0604020202020204" pitchFamily="34" charset="0"/>
                          <a:ea typeface="+mn-ea"/>
                          <a:cs typeface="Arial" panose="020B0604020202020204" pitchFamily="34" charset="0"/>
                        </a:rPr>
                        <a:t>1,554 (96.5%)</a:t>
                      </a: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10005"/>
                  </a:ext>
                </a:extLst>
              </a:tr>
              <a:tr h="327804">
                <a:tc>
                  <a:txBody>
                    <a:bodyPr/>
                    <a:lstStyle/>
                    <a:p>
                      <a:pPr marL="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Sexual activity in past month (reported)</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9800">
                        <a:alpha val="30000"/>
                      </a:srgbClr>
                    </a:solidFill>
                  </a:tcPr>
                </a:tc>
                <a:tc>
                  <a:txBody>
                    <a:bodyPr/>
                    <a:lstStyle/>
                    <a:p>
                      <a:pPr algn="ctr">
                        <a:lnSpc>
                          <a:spcPct val="80000"/>
                        </a:lnSpc>
                        <a:spcBef>
                          <a:spcPts val="0"/>
                        </a:spcBef>
                        <a:buFont typeface="Symbol" charset="0"/>
                        <a:buNone/>
                        <a:defRPr/>
                      </a:pPr>
                      <a:endParaRPr lang="en-US" sz="1400" b="0" dirty="0">
                        <a:solidFill>
                          <a:schemeClr val="tx1"/>
                        </a:solidFill>
                        <a:latin typeface="Arial" panose="020B0604020202020204" pitchFamily="34" charset="0"/>
                        <a:cs typeface="Arial" panose="020B0604020202020204" pitchFamily="34" charset="0"/>
                      </a:endParaRP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extLst>
                  <a:ext uri="{0D108BD9-81ED-4DB2-BD59-A6C34878D82A}">
                    <a16:rowId xmlns:a16="http://schemas.microsoft.com/office/drawing/2014/main" val="1539961200"/>
                  </a:ext>
                </a:extLst>
              </a:tr>
              <a:tr h="327804">
                <a:tc>
                  <a:txBody>
                    <a:bodyPr/>
                    <a:lstStyle/>
                    <a:p>
                      <a:pPr marL="13716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&gt;2 sex partners, n (%)</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878/1,609 (54.5%)</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9800">
                        <a:alpha val="2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877/1,609 (54.8%)</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3979619591"/>
                  </a:ext>
                </a:extLst>
              </a:tr>
              <a:tr h="327804">
                <a:tc>
                  <a:txBody>
                    <a:bodyPr/>
                    <a:lstStyle/>
                    <a:p>
                      <a:pPr marL="13716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Transactional sex, n (%)</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658/1,609 (40.9%)</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9800">
                        <a:alpha val="3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655/1,600 (40.9%)</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extLst>
                  <a:ext uri="{0D108BD9-81ED-4DB2-BD59-A6C34878D82A}">
                    <a16:rowId xmlns:a16="http://schemas.microsoft.com/office/drawing/2014/main" val="703692590"/>
                  </a:ext>
                </a:extLst>
              </a:tr>
              <a:tr h="327804">
                <a:tc>
                  <a:txBody>
                    <a:bodyPr/>
                    <a:lstStyle/>
                    <a:p>
                      <a:pPr marL="13716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Partner HIV(+) or unknown, n (%)</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30000"/>
                      </a:schemeClr>
                    </a:solidFill>
                  </a:tcPr>
                </a:tc>
                <a:tc>
                  <a:txBody>
                    <a:bodyPr/>
                    <a:lstStyle/>
                    <a:p>
                      <a:pPr marL="0" marR="0" lvl="0" indent="0" algn="ctr" defTabSz="685800" rtl="0" eaLnBrk="1" fontAlgn="auto" latinLnBrk="0" hangingPunct="1">
                        <a:lnSpc>
                          <a:spcPct val="80000"/>
                        </a:lnSpc>
                        <a:spcBef>
                          <a:spcPts val="0"/>
                        </a:spcBef>
                        <a:spcAft>
                          <a:spcPts val="0"/>
                        </a:spcAft>
                        <a:buClrTx/>
                        <a:buSzTx/>
                        <a:buFont typeface="Symbol" charset="0"/>
                        <a:buNone/>
                        <a:tabLst/>
                        <a:defRPr/>
                      </a:pPr>
                      <a:r>
                        <a:rPr lang="en-US" sz="1400" b="0" dirty="0">
                          <a:solidFill>
                            <a:schemeClr val="tx1"/>
                          </a:solidFill>
                          <a:latin typeface="Arial" panose="020B0604020202020204" pitchFamily="34" charset="0"/>
                          <a:cs typeface="Arial" panose="020B0604020202020204" pitchFamily="34" charset="0"/>
                        </a:rPr>
                        <a:t>542/1,609 (33.7%)</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9800">
                        <a:alpha val="20000"/>
                      </a:srgbClr>
                    </a:solidFill>
                  </a:tcPr>
                </a:tc>
                <a:tc>
                  <a:txBody>
                    <a:bodyPr/>
                    <a:lstStyle/>
                    <a:p>
                      <a:pPr marL="0" marR="0" lvl="0" indent="0" algn="ctr" defTabSz="685800" rtl="0" eaLnBrk="1" fontAlgn="auto" latinLnBrk="0" hangingPunct="1">
                        <a:lnSpc>
                          <a:spcPct val="80000"/>
                        </a:lnSpc>
                        <a:spcBef>
                          <a:spcPts val="0"/>
                        </a:spcBef>
                        <a:spcAft>
                          <a:spcPts val="0"/>
                        </a:spcAft>
                        <a:buClrTx/>
                        <a:buSzTx/>
                        <a:buFont typeface="Symbol" charset="0"/>
                        <a:buNone/>
                        <a:tabLst/>
                        <a:defRPr/>
                      </a:pPr>
                      <a:r>
                        <a:rPr lang="en-US" sz="1400" b="0" dirty="0">
                          <a:solidFill>
                            <a:schemeClr val="tx1"/>
                          </a:solidFill>
                          <a:latin typeface="Arial" panose="020B0604020202020204" pitchFamily="34" charset="0"/>
                          <a:cs typeface="Arial" panose="020B0604020202020204" pitchFamily="34" charset="0"/>
                        </a:rPr>
                        <a:t>558/1,600 (34.9%)</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20000"/>
                      </a:srgbClr>
                    </a:solidFill>
                  </a:tcPr>
                </a:tc>
                <a:extLst>
                  <a:ext uri="{0D108BD9-81ED-4DB2-BD59-A6C34878D82A}">
                    <a16:rowId xmlns:a16="http://schemas.microsoft.com/office/drawing/2014/main" val="4014699899"/>
                  </a:ext>
                </a:extLst>
              </a:tr>
              <a:tr h="327804">
                <a:tc>
                  <a:txBody>
                    <a:bodyPr/>
                    <a:lstStyle/>
                    <a:p>
                      <a:pPr marL="137160" marR="0" lvl="0" indent="0" algn="l" defTabSz="457200" rtl="0" eaLnBrk="0" fontAlgn="base" latinLnBrk="0" hangingPunct="0">
                        <a:lnSpc>
                          <a:spcPct val="100000"/>
                        </a:lnSpc>
                        <a:spcBef>
                          <a:spcPts val="0"/>
                        </a:spcBef>
                        <a:spcAft>
                          <a:spcPct val="0"/>
                        </a:spcAft>
                        <a:buClr>
                          <a:srgbClr val="7592A4"/>
                        </a:buClr>
                        <a:buSzTx/>
                        <a:buFont typeface="Arial" pitchFamily="-106" charset="0"/>
                        <a:buNone/>
                        <a:tabLst/>
                      </a:pPr>
                      <a:r>
                        <a:rPr kumimoji="0" lang="en-US" sz="1400" b="0" i="0" u="none" strike="noStrike" cap="none" normalizeH="0" baseline="0" dirty="0">
                          <a:ln>
                            <a:noFill/>
                          </a:ln>
                          <a:solidFill>
                            <a:schemeClr val="tx1"/>
                          </a:solidFill>
                          <a:effectLst/>
                          <a:latin typeface="Arial" panose="020B0604020202020204" pitchFamily="34" charset="0"/>
                          <a:ea typeface="ＭＳ Ｐゴシック" pitchFamily="-106" charset="-128"/>
                          <a:cs typeface="Arial" panose="020B0604020202020204" pitchFamily="34" charset="0"/>
                        </a:rPr>
                        <a:t>Anal sex, n (%)</a:t>
                      </a:r>
                    </a:p>
                  </a:txBody>
                  <a:tcPr anchor="ctr" horzOverflow="overflow">
                    <a:lnL w="12700" cap="flat" cmpd="sng" algn="ctr">
                      <a:noFill/>
                      <a:prstDash val="solid"/>
                      <a:round/>
                      <a:headEnd type="none" w="med" len="med"/>
                      <a:tailEnd type="none" w="med" len="med"/>
                    </a:lnL>
                    <a:lnR w="28575"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chemeClr val="bg1">
                        <a:lumMod val="50000"/>
                        <a:alpha val="20000"/>
                      </a:scheme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90/1,609 (5.6%)</a:t>
                      </a:r>
                    </a:p>
                  </a:txBody>
                  <a:tcPr marL="182880" marR="182880" anchor="ctr" horzOverflow="overflow">
                    <a:lnL w="28575"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C99800">
                        <a:alpha val="30000"/>
                      </a:srgbClr>
                    </a:solidFill>
                  </a:tcPr>
                </a:tc>
                <a:tc>
                  <a:txBody>
                    <a:bodyPr/>
                    <a:lstStyle/>
                    <a:p>
                      <a:pPr algn="ctr">
                        <a:lnSpc>
                          <a:spcPct val="80000"/>
                        </a:lnSpc>
                        <a:spcBef>
                          <a:spcPts val="0"/>
                        </a:spcBef>
                        <a:buFont typeface="Symbol" charset="0"/>
                        <a:buNone/>
                        <a:defRPr/>
                      </a:pPr>
                      <a:r>
                        <a:rPr lang="en-US" sz="1400" b="0" dirty="0">
                          <a:solidFill>
                            <a:schemeClr val="tx1"/>
                          </a:solidFill>
                          <a:latin typeface="Arial" panose="020B0604020202020204" pitchFamily="34" charset="0"/>
                          <a:cs typeface="Arial" panose="020B0604020202020204" pitchFamily="34" charset="0"/>
                        </a:rPr>
                        <a:t>95/1,600 (5.9%)</a:t>
                      </a:r>
                    </a:p>
                  </a:txBody>
                  <a:tcPr marL="182880" marR="182880" anchor="ctr" horzOverflow="overflow">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a:noFill/>
                    </a:lnTlToBr>
                    <a:lnBlToTr>
                      <a:noFill/>
                    </a:lnBlToTr>
                    <a:solidFill>
                      <a:srgbClr val="0070C0">
                        <a:alpha val="30000"/>
                      </a:srgbClr>
                    </a:solidFill>
                  </a:tcPr>
                </a:tc>
                <a:extLst>
                  <a:ext uri="{0D108BD9-81ED-4DB2-BD59-A6C34878D82A}">
                    <a16:rowId xmlns:a16="http://schemas.microsoft.com/office/drawing/2014/main" val="3055267361"/>
                  </a:ext>
                </a:extLst>
              </a:tr>
            </a:tbl>
          </a:graphicData>
        </a:graphic>
      </p:graphicFrame>
    </p:spTree>
    <p:extLst>
      <p:ext uri="{BB962C8B-B14F-4D97-AF65-F5344CB8AC3E}">
        <p14:creationId xmlns:p14="http://schemas.microsoft.com/office/powerpoint/2010/main" val="4107346533"/>
      </p:ext>
    </p:extLst>
  </p:cSld>
  <p:clrMapOvr>
    <a:masterClrMapping/>
  </p:clrMapOvr>
  <p:transition spd="slow"/>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PrEP in Cisgender Women</a:t>
            </a:r>
            <a:br>
              <a:rPr lang="en-US" sz="2000" dirty="0">
                <a:ea typeface="ＭＳ Ｐゴシック" pitchFamily="31" charset="-128"/>
                <a:cs typeface="ＭＳ Ｐゴシック" pitchFamily="31" charset="-128"/>
              </a:rPr>
            </a:br>
            <a:r>
              <a:rPr lang="en-US" sz="2000" dirty="0"/>
              <a:t>HPTN 084: Results</a:t>
            </a:r>
          </a:p>
        </p:txBody>
      </p:sp>
      <p:sp>
        <p:nvSpPr>
          <p:cNvPr id="12" name="Text Placeholder 11">
            <a:extLst>
              <a:ext uri="{FF2B5EF4-FFF2-40B4-BE49-F238E27FC236}">
                <a16:creationId xmlns:a16="http://schemas.microsoft.com/office/drawing/2014/main" id="{2141C9C7-B5D2-84C5-F3B9-1BAF5F95C8CE}"/>
              </a:ext>
            </a:extLst>
          </p:cNvPr>
          <p:cNvSpPr>
            <a:spLocks noGrp="1"/>
          </p:cNvSpPr>
          <p:nvPr>
            <p:ph type="body" sz="quarter" idx="15"/>
          </p:nvPr>
        </p:nvSpPr>
        <p:spPr/>
        <p:txBody>
          <a:bodyPr/>
          <a:lstStyle/>
          <a:p>
            <a:r>
              <a:rPr lang="en-US" dirty="0"/>
              <a:t>Number of HIV Infections: Risk Reduction</a:t>
            </a:r>
          </a:p>
        </p:txBody>
      </p:sp>
      <p:sp>
        <p:nvSpPr>
          <p:cNvPr id="13" name="Text Placeholder 12">
            <a:extLst>
              <a:ext uri="{FF2B5EF4-FFF2-40B4-BE49-F238E27FC236}">
                <a16:creationId xmlns:a16="http://schemas.microsoft.com/office/drawing/2014/main" id="{AD146B42-70B9-A6D6-4028-64D97FECEC68}"/>
              </a:ext>
            </a:extLst>
          </p:cNvPr>
          <p:cNvSpPr>
            <a:spLocks noGrp="1"/>
          </p:cNvSpPr>
          <p:nvPr>
            <p:ph type="body" sz="quarter" idx="16"/>
          </p:nvPr>
        </p:nvSpPr>
        <p:spPr/>
        <p:txBody>
          <a:bodyPr/>
          <a:lstStyle/>
          <a:p>
            <a:r>
              <a:rPr lang="en-US" dirty="0"/>
              <a:t>Source: Delany-</a:t>
            </a:r>
            <a:r>
              <a:rPr lang="en-US" dirty="0" err="1"/>
              <a:t>Moretlwe</a:t>
            </a:r>
            <a:r>
              <a:rPr lang="en-US" dirty="0"/>
              <a:t> S, et al. Lancet. 2022;399:1779-89.</a:t>
            </a:r>
            <a:endParaRPr lang="en-US" dirty="0">
              <a:latin typeface="Arial" pitchFamily="31" charset="0"/>
            </a:endParaRPr>
          </a:p>
        </p:txBody>
      </p:sp>
      <p:graphicFrame>
        <p:nvGraphicFramePr>
          <p:cNvPr id="5" name="Chart 4">
            <a:extLst>
              <a:ext uri="{FF2B5EF4-FFF2-40B4-BE49-F238E27FC236}">
                <a16:creationId xmlns:a16="http://schemas.microsoft.com/office/drawing/2014/main" id="{D91B8DF9-4587-5542-B2AA-0FCE9520045E}"/>
              </a:ext>
            </a:extLst>
          </p:cNvPr>
          <p:cNvGraphicFramePr>
            <a:graphicFrameLocks/>
          </p:cNvGraphicFramePr>
          <p:nvPr/>
        </p:nvGraphicFramePr>
        <p:xfrm>
          <a:off x="704088" y="1339001"/>
          <a:ext cx="7772399"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CEF5241A-5CFE-9AF3-E7C2-A40ACC1D5CD4}"/>
              </a:ext>
            </a:extLst>
          </p:cNvPr>
          <p:cNvGrpSpPr/>
          <p:nvPr/>
        </p:nvGrpSpPr>
        <p:grpSpPr>
          <a:xfrm>
            <a:off x="3274541" y="1786274"/>
            <a:ext cx="3379574" cy="1917822"/>
            <a:chOff x="3206237" y="1891170"/>
            <a:chExt cx="3535135" cy="1969366"/>
          </a:xfrm>
        </p:grpSpPr>
        <p:cxnSp>
          <p:nvCxnSpPr>
            <p:cNvPr id="7" name="Straight Connector 6">
              <a:extLst>
                <a:ext uri="{FF2B5EF4-FFF2-40B4-BE49-F238E27FC236}">
                  <a16:creationId xmlns:a16="http://schemas.microsoft.com/office/drawing/2014/main" id="{15A9D2B0-D198-4A8E-C6AF-7098884D6CB2}"/>
                </a:ext>
              </a:extLst>
            </p:cNvPr>
            <p:cNvCxnSpPr>
              <a:cxnSpLocks/>
            </p:cNvCxnSpPr>
            <p:nvPr/>
          </p:nvCxnSpPr>
          <p:spPr>
            <a:xfrm>
              <a:off x="6738258" y="1892702"/>
              <a:ext cx="0" cy="17452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A21C97CC-0873-B7D7-D0AF-D4AB34C60D1D}"/>
                </a:ext>
              </a:extLst>
            </p:cNvPr>
            <p:cNvGrpSpPr/>
            <p:nvPr/>
          </p:nvGrpSpPr>
          <p:grpSpPr>
            <a:xfrm>
              <a:off x="3206237" y="1891170"/>
              <a:ext cx="3535135" cy="1969366"/>
              <a:chOff x="3358534" y="1568829"/>
              <a:chExt cx="3420836" cy="1973738"/>
            </a:xfrm>
          </p:grpSpPr>
          <p:cxnSp>
            <p:nvCxnSpPr>
              <p:cNvPr id="9" name="Straight Connector 8">
                <a:extLst>
                  <a:ext uri="{FF2B5EF4-FFF2-40B4-BE49-F238E27FC236}">
                    <a16:creationId xmlns:a16="http://schemas.microsoft.com/office/drawing/2014/main" id="{8E2B98E4-8D9A-B435-337C-2EB70C093A2B}"/>
                  </a:ext>
                </a:extLst>
              </p:cNvPr>
              <p:cNvCxnSpPr/>
              <p:nvPr/>
            </p:nvCxnSpPr>
            <p:spPr>
              <a:xfrm>
                <a:off x="3358534" y="1571444"/>
                <a:ext cx="3420836"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5E57AB-F545-65FA-D8A9-6B40089FE223}"/>
                  </a:ext>
                </a:extLst>
              </p:cNvPr>
              <p:cNvCxnSpPr>
                <a:cxnSpLocks/>
              </p:cNvCxnSpPr>
              <p:nvPr/>
            </p:nvCxnSpPr>
            <p:spPr>
              <a:xfrm>
                <a:off x="3361289" y="1568829"/>
                <a:ext cx="0" cy="1973738"/>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1" name="Rounded Rectangle 10">
            <a:extLst>
              <a:ext uri="{FF2B5EF4-FFF2-40B4-BE49-F238E27FC236}">
                <a16:creationId xmlns:a16="http://schemas.microsoft.com/office/drawing/2014/main" id="{E8CD5795-2771-D9DB-E3F6-402E1412C23F}"/>
              </a:ext>
            </a:extLst>
          </p:cNvPr>
          <p:cNvSpPr>
            <a:spLocks/>
          </p:cNvSpPr>
          <p:nvPr/>
        </p:nvSpPr>
        <p:spPr>
          <a:xfrm>
            <a:off x="2831057" y="2589683"/>
            <a:ext cx="886968" cy="269741"/>
          </a:xfrm>
          <a:prstGeom prst="roundRect">
            <a:avLst/>
          </a:prstGeom>
          <a:solidFill>
            <a:srgbClr val="C000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⇓88%</a:t>
            </a:r>
            <a:endParaRPr lang="en-US" sz="1200" b="1" dirty="0">
              <a:solidFill>
                <a:srgbClr val="FFFFFF"/>
              </a:solidFill>
              <a:latin typeface="Arial" pitchFamily="31" charset="0"/>
            </a:endParaRPr>
          </a:p>
        </p:txBody>
      </p:sp>
      <p:sp>
        <p:nvSpPr>
          <p:cNvPr id="3" name="Rounded Rectangle 2">
            <a:extLst>
              <a:ext uri="{FF2B5EF4-FFF2-40B4-BE49-F238E27FC236}">
                <a16:creationId xmlns:a16="http://schemas.microsoft.com/office/drawing/2014/main" id="{969A0E63-E643-4D94-5BF2-F7C6EF42BC6D}"/>
              </a:ext>
            </a:extLst>
          </p:cNvPr>
          <p:cNvSpPr/>
          <p:nvPr/>
        </p:nvSpPr>
        <p:spPr>
          <a:xfrm>
            <a:off x="4526276" y="1653039"/>
            <a:ext cx="999670" cy="27432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cs typeface="Arial" panose="020B0604020202020204" pitchFamily="34" charset="0"/>
              </a:rPr>
              <a:t>P &lt; 0.0001</a:t>
            </a:r>
          </a:p>
        </p:txBody>
      </p:sp>
    </p:spTree>
    <p:extLst>
      <p:ext uri="{BB962C8B-B14F-4D97-AF65-F5344CB8AC3E}">
        <p14:creationId xmlns:p14="http://schemas.microsoft.com/office/powerpoint/2010/main" val="3228447305"/>
      </p:ext>
    </p:extLst>
  </p:cSld>
  <p:clrMapOvr>
    <a:masterClrMapping/>
  </p:clrMapOvr>
  <p:transition spd="slow"/>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itchFamily="31" charset="-128"/>
                <a:cs typeface="ＭＳ Ｐゴシック" pitchFamily="31" charset="-128"/>
              </a:rPr>
              <a:t>IM Cabotegravir versus TDF-FTC for </a:t>
            </a:r>
            <a:r>
              <a:rPr lang="en-US" dirty="0" err="1">
                <a:ea typeface="ＭＳ Ｐゴシック" pitchFamily="31" charset="-128"/>
                <a:cs typeface="ＭＳ Ｐゴシック" pitchFamily="31" charset="-128"/>
              </a:rPr>
              <a:t>PrEP</a:t>
            </a:r>
            <a:r>
              <a:rPr lang="en-US" dirty="0">
                <a:ea typeface="ＭＳ Ｐゴシック" pitchFamily="31" charset="-128"/>
                <a:cs typeface="ＭＳ Ｐゴシック" pitchFamily="31" charset="-128"/>
              </a:rPr>
              <a:t> in Cisgender Women</a:t>
            </a:r>
            <a:br>
              <a:rPr lang="en-US" dirty="0">
                <a:ea typeface="ＭＳ Ｐゴシック" pitchFamily="31" charset="-128"/>
                <a:cs typeface="ＭＳ Ｐゴシック" pitchFamily="31" charset="-128"/>
              </a:rPr>
            </a:br>
            <a:r>
              <a:rPr lang="en-US" dirty="0"/>
              <a:t>HPTN 084: Results</a:t>
            </a:r>
          </a:p>
        </p:txBody>
      </p:sp>
      <p:sp>
        <p:nvSpPr>
          <p:cNvPr id="12" name="Text Placeholder 11">
            <a:extLst>
              <a:ext uri="{FF2B5EF4-FFF2-40B4-BE49-F238E27FC236}">
                <a16:creationId xmlns:a16="http://schemas.microsoft.com/office/drawing/2014/main" id="{5545E290-F9A7-9636-1D92-3BEB48BBD82F}"/>
              </a:ext>
            </a:extLst>
          </p:cNvPr>
          <p:cNvSpPr>
            <a:spLocks noGrp="1"/>
          </p:cNvSpPr>
          <p:nvPr>
            <p:ph type="body" sz="quarter" idx="15"/>
          </p:nvPr>
        </p:nvSpPr>
        <p:spPr/>
        <p:txBody>
          <a:bodyPr/>
          <a:lstStyle/>
          <a:p>
            <a:r>
              <a:rPr lang="en-US" dirty="0"/>
              <a:t>Number of HIV Infections</a:t>
            </a:r>
          </a:p>
        </p:txBody>
      </p:sp>
      <p:sp>
        <p:nvSpPr>
          <p:cNvPr id="13" name="Text Placeholder 12">
            <a:extLst>
              <a:ext uri="{FF2B5EF4-FFF2-40B4-BE49-F238E27FC236}">
                <a16:creationId xmlns:a16="http://schemas.microsoft.com/office/drawing/2014/main" id="{61E2ECDF-40B1-B97A-1E27-E14E9B50E019}"/>
              </a:ext>
            </a:extLst>
          </p:cNvPr>
          <p:cNvSpPr>
            <a:spLocks noGrp="1"/>
          </p:cNvSpPr>
          <p:nvPr>
            <p:ph type="body" sz="quarter" idx="16"/>
          </p:nvPr>
        </p:nvSpPr>
        <p:spPr/>
        <p:txBody>
          <a:bodyPr/>
          <a:lstStyle/>
          <a:p>
            <a:r>
              <a:rPr lang="en-US" dirty="0"/>
              <a:t>Source: Delany-</a:t>
            </a:r>
            <a:r>
              <a:rPr lang="en-US" dirty="0" err="1"/>
              <a:t>Moretlwe</a:t>
            </a:r>
            <a:r>
              <a:rPr lang="en-US" dirty="0"/>
              <a:t> S, et al. Lancet. 2022;399:1779-89.</a:t>
            </a:r>
            <a:endParaRPr lang="en-US" dirty="0">
              <a:latin typeface="Arial" pitchFamily="31" charset="0"/>
            </a:endParaRPr>
          </a:p>
        </p:txBody>
      </p:sp>
      <p:graphicFrame>
        <p:nvGraphicFramePr>
          <p:cNvPr id="5" name="Chart 4">
            <a:extLst>
              <a:ext uri="{FF2B5EF4-FFF2-40B4-BE49-F238E27FC236}">
                <a16:creationId xmlns:a16="http://schemas.microsoft.com/office/drawing/2014/main" id="{D91B8DF9-4587-5542-B2AA-0FCE9520045E}"/>
              </a:ext>
            </a:extLst>
          </p:cNvPr>
          <p:cNvGraphicFramePr>
            <a:graphicFrameLocks/>
          </p:cNvGraphicFramePr>
          <p:nvPr/>
        </p:nvGraphicFramePr>
        <p:xfrm>
          <a:off x="704088" y="1380100"/>
          <a:ext cx="7772399"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CEF5241A-5CFE-9AF3-E7C2-A40ACC1D5CD4}"/>
              </a:ext>
            </a:extLst>
          </p:cNvPr>
          <p:cNvGrpSpPr/>
          <p:nvPr/>
        </p:nvGrpSpPr>
        <p:grpSpPr>
          <a:xfrm>
            <a:off x="3274541" y="1827373"/>
            <a:ext cx="3379574" cy="1891874"/>
            <a:chOff x="3206237" y="1891170"/>
            <a:chExt cx="3535135" cy="1942721"/>
          </a:xfrm>
        </p:grpSpPr>
        <p:cxnSp>
          <p:nvCxnSpPr>
            <p:cNvPr id="7" name="Straight Connector 6">
              <a:extLst>
                <a:ext uri="{FF2B5EF4-FFF2-40B4-BE49-F238E27FC236}">
                  <a16:creationId xmlns:a16="http://schemas.microsoft.com/office/drawing/2014/main" id="{15A9D2B0-D198-4A8E-C6AF-7098884D6CB2}"/>
                </a:ext>
              </a:extLst>
            </p:cNvPr>
            <p:cNvCxnSpPr>
              <a:cxnSpLocks/>
            </p:cNvCxnSpPr>
            <p:nvPr/>
          </p:nvCxnSpPr>
          <p:spPr>
            <a:xfrm>
              <a:off x="6738258" y="1892702"/>
              <a:ext cx="0" cy="17452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A21C97CC-0873-B7D7-D0AF-D4AB34C60D1D}"/>
                </a:ext>
              </a:extLst>
            </p:cNvPr>
            <p:cNvGrpSpPr/>
            <p:nvPr/>
          </p:nvGrpSpPr>
          <p:grpSpPr>
            <a:xfrm>
              <a:off x="3206237" y="1891170"/>
              <a:ext cx="3535135" cy="1942721"/>
              <a:chOff x="3358534" y="1568829"/>
              <a:chExt cx="3420836" cy="1947034"/>
            </a:xfrm>
          </p:grpSpPr>
          <p:cxnSp>
            <p:nvCxnSpPr>
              <p:cNvPr id="9" name="Straight Connector 8">
                <a:extLst>
                  <a:ext uri="{FF2B5EF4-FFF2-40B4-BE49-F238E27FC236}">
                    <a16:creationId xmlns:a16="http://schemas.microsoft.com/office/drawing/2014/main" id="{8E2B98E4-8D9A-B435-337C-2EB70C093A2B}"/>
                  </a:ext>
                </a:extLst>
              </p:cNvPr>
              <p:cNvCxnSpPr/>
              <p:nvPr/>
            </p:nvCxnSpPr>
            <p:spPr>
              <a:xfrm>
                <a:off x="3358534" y="1571444"/>
                <a:ext cx="3420836"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5E57AB-F545-65FA-D8A9-6B40089FE223}"/>
                  </a:ext>
                </a:extLst>
              </p:cNvPr>
              <p:cNvCxnSpPr>
                <a:cxnSpLocks/>
              </p:cNvCxnSpPr>
              <p:nvPr/>
            </p:nvCxnSpPr>
            <p:spPr>
              <a:xfrm>
                <a:off x="3361289" y="1568829"/>
                <a:ext cx="0" cy="1947034"/>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6" name="Rounded Rectangle 5">
            <a:extLst>
              <a:ext uri="{FF2B5EF4-FFF2-40B4-BE49-F238E27FC236}">
                <a16:creationId xmlns:a16="http://schemas.microsoft.com/office/drawing/2014/main" id="{A129BC30-92A0-6B5A-F191-688B3CC2299D}"/>
              </a:ext>
            </a:extLst>
          </p:cNvPr>
          <p:cNvSpPr/>
          <p:nvPr/>
        </p:nvSpPr>
        <p:spPr>
          <a:xfrm>
            <a:off x="4526276" y="1684035"/>
            <a:ext cx="999670" cy="27432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cs typeface="Arial" panose="020B0604020202020204" pitchFamily="34" charset="0"/>
              </a:rPr>
              <a:t>P &lt; 0.0001</a:t>
            </a:r>
          </a:p>
        </p:txBody>
      </p:sp>
    </p:spTree>
    <p:extLst>
      <p:ext uri="{BB962C8B-B14F-4D97-AF65-F5344CB8AC3E}">
        <p14:creationId xmlns:p14="http://schemas.microsoft.com/office/powerpoint/2010/main" val="655408404"/>
      </p:ext>
    </p:extLst>
  </p:cSld>
  <p:clrMapOvr>
    <a:masterClrMapping/>
  </p:clrMapOvr>
  <p:transition spd="slow"/>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PrEP in Cisgender Women</a:t>
            </a:r>
            <a:br>
              <a:rPr lang="en-US" sz="2000" dirty="0">
                <a:ea typeface="ＭＳ Ｐゴシック" pitchFamily="31" charset="-128"/>
                <a:cs typeface="ＭＳ Ｐゴシック" pitchFamily="31" charset="-128"/>
              </a:rPr>
            </a:br>
            <a:r>
              <a:rPr lang="en-US" sz="2000" dirty="0"/>
              <a:t>HPTN 084: Results</a:t>
            </a:r>
          </a:p>
        </p:txBody>
      </p:sp>
      <p:sp>
        <p:nvSpPr>
          <p:cNvPr id="12" name="Text Placeholder 11">
            <a:extLst>
              <a:ext uri="{FF2B5EF4-FFF2-40B4-BE49-F238E27FC236}">
                <a16:creationId xmlns:a16="http://schemas.microsoft.com/office/drawing/2014/main" id="{2141C9C7-B5D2-84C5-F3B9-1BAF5F95C8CE}"/>
              </a:ext>
            </a:extLst>
          </p:cNvPr>
          <p:cNvSpPr>
            <a:spLocks noGrp="1"/>
          </p:cNvSpPr>
          <p:nvPr>
            <p:ph type="body" sz="quarter" idx="15"/>
          </p:nvPr>
        </p:nvSpPr>
        <p:spPr/>
        <p:txBody>
          <a:bodyPr/>
          <a:lstStyle/>
          <a:p>
            <a:r>
              <a:rPr lang="en-US" dirty="0"/>
              <a:t>Number of HIV Infections: Risk Reduction</a:t>
            </a:r>
          </a:p>
        </p:txBody>
      </p:sp>
      <p:sp>
        <p:nvSpPr>
          <p:cNvPr id="13" name="Text Placeholder 12">
            <a:extLst>
              <a:ext uri="{FF2B5EF4-FFF2-40B4-BE49-F238E27FC236}">
                <a16:creationId xmlns:a16="http://schemas.microsoft.com/office/drawing/2014/main" id="{AD146B42-70B9-A6D6-4028-64D97FECEC68}"/>
              </a:ext>
            </a:extLst>
          </p:cNvPr>
          <p:cNvSpPr>
            <a:spLocks noGrp="1"/>
          </p:cNvSpPr>
          <p:nvPr>
            <p:ph type="body" sz="quarter" idx="16"/>
          </p:nvPr>
        </p:nvSpPr>
        <p:spPr/>
        <p:txBody>
          <a:bodyPr/>
          <a:lstStyle/>
          <a:p>
            <a:r>
              <a:rPr lang="en-US" dirty="0"/>
              <a:t>Source: Delany-</a:t>
            </a:r>
            <a:r>
              <a:rPr lang="en-US" dirty="0" err="1"/>
              <a:t>Moretlwe</a:t>
            </a:r>
            <a:r>
              <a:rPr lang="en-US" dirty="0"/>
              <a:t> S, et al. Lancet. 2022;399:1779-89.</a:t>
            </a:r>
            <a:endParaRPr lang="en-US" dirty="0">
              <a:latin typeface="Arial" pitchFamily="31" charset="0"/>
            </a:endParaRPr>
          </a:p>
        </p:txBody>
      </p:sp>
      <p:graphicFrame>
        <p:nvGraphicFramePr>
          <p:cNvPr id="5" name="Chart 4">
            <a:extLst>
              <a:ext uri="{FF2B5EF4-FFF2-40B4-BE49-F238E27FC236}">
                <a16:creationId xmlns:a16="http://schemas.microsoft.com/office/drawing/2014/main" id="{D91B8DF9-4587-5542-B2AA-0FCE9520045E}"/>
              </a:ext>
            </a:extLst>
          </p:cNvPr>
          <p:cNvGraphicFramePr>
            <a:graphicFrameLocks/>
          </p:cNvGraphicFramePr>
          <p:nvPr/>
        </p:nvGraphicFramePr>
        <p:xfrm>
          <a:off x="704088" y="1339001"/>
          <a:ext cx="7772399" cy="3200400"/>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 3">
            <a:extLst>
              <a:ext uri="{FF2B5EF4-FFF2-40B4-BE49-F238E27FC236}">
                <a16:creationId xmlns:a16="http://schemas.microsoft.com/office/drawing/2014/main" id="{CEF5241A-5CFE-9AF3-E7C2-A40ACC1D5CD4}"/>
              </a:ext>
            </a:extLst>
          </p:cNvPr>
          <p:cNvGrpSpPr/>
          <p:nvPr/>
        </p:nvGrpSpPr>
        <p:grpSpPr>
          <a:xfrm>
            <a:off x="3274541" y="1786274"/>
            <a:ext cx="3379574" cy="2004540"/>
            <a:chOff x="3206237" y="1891170"/>
            <a:chExt cx="3535135" cy="2058415"/>
          </a:xfrm>
        </p:grpSpPr>
        <p:cxnSp>
          <p:nvCxnSpPr>
            <p:cNvPr id="7" name="Straight Connector 6">
              <a:extLst>
                <a:ext uri="{FF2B5EF4-FFF2-40B4-BE49-F238E27FC236}">
                  <a16:creationId xmlns:a16="http://schemas.microsoft.com/office/drawing/2014/main" id="{15A9D2B0-D198-4A8E-C6AF-7098884D6CB2}"/>
                </a:ext>
              </a:extLst>
            </p:cNvPr>
            <p:cNvCxnSpPr>
              <a:cxnSpLocks/>
            </p:cNvCxnSpPr>
            <p:nvPr/>
          </p:nvCxnSpPr>
          <p:spPr>
            <a:xfrm>
              <a:off x="6738258" y="1892702"/>
              <a:ext cx="0" cy="174526"/>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8" name="Group 7">
              <a:extLst>
                <a:ext uri="{FF2B5EF4-FFF2-40B4-BE49-F238E27FC236}">
                  <a16:creationId xmlns:a16="http://schemas.microsoft.com/office/drawing/2014/main" id="{A21C97CC-0873-B7D7-D0AF-D4AB34C60D1D}"/>
                </a:ext>
              </a:extLst>
            </p:cNvPr>
            <p:cNvGrpSpPr/>
            <p:nvPr/>
          </p:nvGrpSpPr>
          <p:grpSpPr>
            <a:xfrm>
              <a:off x="3206237" y="1891170"/>
              <a:ext cx="3535135" cy="2058415"/>
              <a:chOff x="3358534" y="1568829"/>
              <a:chExt cx="3420836" cy="2062985"/>
            </a:xfrm>
          </p:grpSpPr>
          <p:cxnSp>
            <p:nvCxnSpPr>
              <p:cNvPr id="9" name="Straight Connector 8">
                <a:extLst>
                  <a:ext uri="{FF2B5EF4-FFF2-40B4-BE49-F238E27FC236}">
                    <a16:creationId xmlns:a16="http://schemas.microsoft.com/office/drawing/2014/main" id="{8E2B98E4-8D9A-B435-337C-2EB70C093A2B}"/>
                  </a:ext>
                </a:extLst>
              </p:cNvPr>
              <p:cNvCxnSpPr/>
              <p:nvPr/>
            </p:nvCxnSpPr>
            <p:spPr>
              <a:xfrm>
                <a:off x="3358534" y="1571444"/>
                <a:ext cx="3420836"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0" name="Straight Connector 9">
                <a:extLst>
                  <a:ext uri="{FF2B5EF4-FFF2-40B4-BE49-F238E27FC236}">
                    <a16:creationId xmlns:a16="http://schemas.microsoft.com/office/drawing/2014/main" id="{905E57AB-F545-65FA-D8A9-6B40089FE223}"/>
                  </a:ext>
                </a:extLst>
              </p:cNvPr>
              <p:cNvCxnSpPr>
                <a:cxnSpLocks/>
              </p:cNvCxnSpPr>
              <p:nvPr/>
            </p:nvCxnSpPr>
            <p:spPr>
              <a:xfrm>
                <a:off x="3361289" y="1568829"/>
                <a:ext cx="0" cy="2062985"/>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1" name="Rounded Rectangle 10">
            <a:extLst>
              <a:ext uri="{FF2B5EF4-FFF2-40B4-BE49-F238E27FC236}">
                <a16:creationId xmlns:a16="http://schemas.microsoft.com/office/drawing/2014/main" id="{E8CD5795-2771-D9DB-E3F6-402E1412C23F}"/>
              </a:ext>
            </a:extLst>
          </p:cNvPr>
          <p:cNvSpPr>
            <a:spLocks/>
          </p:cNvSpPr>
          <p:nvPr/>
        </p:nvSpPr>
        <p:spPr>
          <a:xfrm>
            <a:off x="2831057" y="2589683"/>
            <a:ext cx="886968" cy="269741"/>
          </a:xfrm>
          <a:prstGeom prst="roundRect">
            <a:avLst/>
          </a:prstGeom>
          <a:solidFill>
            <a:srgbClr val="C00000"/>
          </a:solidFill>
          <a:ln w="6350">
            <a:solidFill>
              <a:schemeClr val="tx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670322"/>
            <a:r>
              <a:rPr lang="en-US" sz="1200" dirty="0">
                <a:solidFill>
                  <a:srgbClr val="FFFFFF"/>
                </a:solidFill>
                <a:latin typeface="Arial" pitchFamily="31" charset="0"/>
              </a:rPr>
              <a:t>⇓88%</a:t>
            </a:r>
            <a:endParaRPr lang="en-US" sz="1200" b="1" dirty="0">
              <a:solidFill>
                <a:srgbClr val="FFFFFF"/>
              </a:solidFill>
              <a:latin typeface="Arial" pitchFamily="31" charset="0"/>
            </a:endParaRPr>
          </a:p>
        </p:txBody>
      </p:sp>
    </p:spTree>
    <p:extLst>
      <p:ext uri="{BB962C8B-B14F-4D97-AF65-F5344CB8AC3E}">
        <p14:creationId xmlns:p14="http://schemas.microsoft.com/office/powerpoint/2010/main" val="2185244010"/>
      </p:ext>
    </p:extLst>
  </p:cSld>
  <p:clrMapOvr>
    <a:masterClrMapping/>
  </p:clrMapOvr>
  <p:transition spd="slow"/>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023682D-94CF-BC4D-AF43-84BC37D7E8EA}"/>
              </a:ext>
            </a:extLst>
          </p:cNvPr>
          <p:cNvSpPr>
            <a:spLocks noGrp="1"/>
          </p:cNvSpPr>
          <p:nvPr>
            <p:ph type="title"/>
          </p:nvPr>
        </p:nvSpPr>
        <p:spPr/>
        <p:txBody>
          <a:bodyPr/>
          <a:lstStyle/>
          <a:p>
            <a:r>
              <a:rPr lang="en-US" dirty="0"/>
              <a:t>Cabotegravir Dosing with Renal or Hepatic Impairment</a:t>
            </a:r>
          </a:p>
        </p:txBody>
      </p:sp>
      <p:sp>
        <p:nvSpPr>
          <p:cNvPr id="4" name="Content Placeholder 3">
            <a:extLst>
              <a:ext uri="{FF2B5EF4-FFF2-40B4-BE49-F238E27FC236}">
                <a16:creationId xmlns:a16="http://schemas.microsoft.com/office/drawing/2014/main" id="{6E8A6DD0-D4D2-BA49-BACE-B66228F9ADF0}"/>
              </a:ext>
            </a:extLst>
          </p:cNvPr>
          <p:cNvSpPr>
            <a:spLocks noGrp="1"/>
          </p:cNvSpPr>
          <p:nvPr>
            <p:ph sz="half" idx="2"/>
          </p:nvPr>
        </p:nvSpPr>
        <p:spPr/>
        <p:txBody>
          <a:bodyPr>
            <a:normAutofit/>
          </a:bodyPr>
          <a:lstStyle/>
          <a:p>
            <a:r>
              <a:rPr lang="en-US" b="1" dirty="0"/>
              <a:t>Dosing with Renal Insufficiency</a:t>
            </a:r>
          </a:p>
          <a:p>
            <a:pPr lvl="1"/>
            <a:r>
              <a:rPr lang="en-US" dirty="0"/>
              <a:t>Mild (</a:t>
            </a:r>
            <a:r>
              <a:rPr lang="en-US" dirty="0" err="1"/>
              <a:t>CrCl</a:t>
            </a:r>
            <a:r>
              <a:rPr lang="en-US" dirty="0"/>
              <a:t> ≥60 to &lt;90 mL/min): no adjustment</a:t>
            </a:r>
          </a:p>
          <a:p>
            <a:pPr lvl="1"/>
            <a:r>
              <a:rPr lang="en-US" dirty="0"/>
              <a:t>Moderate (</a:t>
            </a:r>
            <a:r>
              <a:rPr lang="en-US" dirty="0" err="1"/>
              <a:t>CrCl</a:t>
            </a:r>
            <a:r>
              <a:rPr lang="en-US" dirty="0"/>
              <a:t> ≥30 to &lt;60 mL/min): no adjustment</a:t>
            </a:r>
          </a:p>
          <a:p>
            <a:pPr lvl="1"/>
            <a:r>
              <a:rPr lang="en-US" dirty="0"/>
              <a:t>Severe (</a:t>
            </a:r>
            <a:r>
              <a:rPr lang="en-US" dirty="0" err="1"/>
              <a:t>CrCl</a:t>
            </a:r>
            <a:r>
              <a:rPr lang="en-US" dirty="0"/>
              <a:t> 15 to &lt;30 mL/min) or ESRD (&lt;15 mL/min): increased monitoring for adverse effects is recommended</a:t>
            </a:r>
          </a:p>
          <a:p>
            <a:pPr lvl="1"/>
            <a:r>
              <a:rPr lang="en-US" dirty="0"/>
              <a:t>Dialysis: not expected to alter cabotegravir levels</a:t>
            </a:r>
          </a:p>
          <a:p>
            <a:r>
              <a:rPr lang="en-US" b="1" dirty="0"/>
              <a:t>Dosing with Hepatic Impairment</a:t>
            </a:r>
          </a:p>
          <a:p>
            <a:pPr lvl="1"/>
            <a:r>
              <a:rPr lang="en-US" dirty="0"/>
              <a:t>Mild-to-Moderate (Child A or B): no dose adjustment</a:t>
            </a:r>
          </a:p>
          <a:p>
            <a:pPr lvl="1"/>
            <a:r>
              <a:rPr lang="en-US" dirty="0"/>
              <a:t>Severe (Child C): unknown</a:t>
            </a:r>
          </a:p>
        </p:txBody>
      </p:sp>
      <p:sp>
        <p:nvSpPr>
          <p:cNvPr id="7" name="Text Placeholder 2">
            <a:extLst>
              <a:ext uri="{FF2B5EF4-FFF2-40B4-BE49-F238E27FC236}">
                <a16:creationId xmlns:a16="http://schemas.microsoft.com/office/drawing/2014/main" id="{33F16E43-3EAA-90C3-1B5D-7A0D03FA5630}"/>
              </a:ext>
            </a:extLst>
          </p:cNvPr>
          <p:cNvSpPr>
            <a:spLocks noGrp="1"/>
          </p:cNvSpPr>
          <p:nvPr>
            <p:ph type="body" sz="quarter" idx="14"/>
          </p:nvPr>
        </p:nvSpPr>
        <p:spPr>
          <a:xfrm>
            <a:off x="323850" y="4846321"/>
            <a:ext cx="7357838" cy="240029"/>
          </a:xfrm>
        </p:spPr>
        <p:txBody>
          <a:bodyPr/>
          <a:lstStyle/>
          <a:p>
            <a:r>
              <a:rPr lang="en-US" dirty="0"/>
              <a:t>Source: Cabotegravir Prescribing Information.</a:t>
            </a:r>
          </a:p>
        </p:txBody>
      </p:sp>
    </p:spTree>
    <p:extLst>
      <p:ext uri="{BB962C8B-B14F-4D97-AF65-F5344CB8AC3E}">
        <p14:creationId xmlns:p14="http://schemas.microsoft.com/office/powerpoint/2010/main" val="2878259372"/>
      </p:ext>
    </p:extLst>
  </p:cSld>
  <p:clrMapOvr>
    <a:masterClrMapping/>
  </p:clrMapOvr>
  <p:transition spd="slow"/>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ea typeface="ＭＳ Ｐゴシック" pitchFamily="31" charset="-128"/>
                <a:cs typeface="ＭＳ Ｐゴシック" pitchFamily="31" charset="-128"/>
              </a:rPr>
              <a:t>IM Cabotegravir versus TDF-FTC for PrEP in Cisgender Women</a:t>
            </a:r>
            <a:br>
              <a:rPr lang="en-US" dirty="0">
                <a:ea typeface="ＭＳ Ｐゴシック" pitchFamily="31" charset="-128"/>
                <a:cs typeface="ＭＳ Ｐゴシック" pitchFamily="31" charset="-128"/>
              </a:rPr>
            </a:br>
            <a:r>
              <a:rPr lang="en-US" dirty="0"/>
              <a:t>HPTN 084: Results</a:t>
            </a:r>
          </a:p>
        </p:txBody>
      </p:sp>
      <p:sp>
        <p:nvSpPr>
          <p:cNvPr id="3" name="Text Placeholder 2"/>
          <p:cNvSpPr>
            <a:spLocks noGrp="1"/>
          </p:cNvSpPr>
          <p:nvPr>
            <p:ph type="body" sz="quarter" idx="15"/>
          </p:nvPr>
        </p:nvSpPr>
        <p:spPr/>
        <p:txBody>
          <a:bodyPr/>
          <a:lstStyle/>
          <a:p>
            <a:r>
              <a:rPr lang="en-US" dirty="0"/>
              <a:t>HIV Incidence</a:t>
            </a:r>
            <a:endParaRPr lang="en-US" dirty="0">
              <a:latin typeface="Arial" pitchFamily="31" charset="0"/>
            </a:endParaRPr>
          </a:p>
        </p:txBody>
      </p:sp>
      <p:sp>
        <p:nvSpPr>
          <p:cNvPr id="13" name="Text Placeholder 12">
            <a:extLst>
              <a:ext uri="{FF2B5EF4-FFF2-40B4-BE49-F238E27FC236}">
                <a16:creationId xmlns:a16="http://schemas.microsoft.com/office/drawing/2014/main" id="{10A46D73-C042-1D30-9EDC-C911D4BF9A9E}"/>
              </a:ext>
            </a:extLst>
          </p:cNvPr>
          <p:cNvSpPr>
            <a:spLocks noGrp="1"/>
          </p:cNvSpPr>
          <p:nvPr>
            <p:ph type="body" sz="quarter" idx="16"/>
          </p:nvPr>
        </p:nvSpPr>
        <p:spPr/>
        <p:txBody>
          <a:bodyPr/>
          <a:lstStyle/>
          <a:p>
            <a:r>
              <a:rPr lang="en-US" dirty="0"/>
              <a:t>Source: Delany-</a:t>
            </a:r>
            <a:r>
              <a:rPr lang="en-US" dirty="0" err="1"/>
              <a:t>Moretlwe</a:t>
            </a:r>
            <a:r>
              <a:rPr lang="en-US" dirty="0"/>
              <a:t> S, et al. Lancet. 2022;399:1779-89.</a:t>
            </a:r>
          </a:p>
        </p:txBody>
      </p:sp>
      <p:graphicFrame>
        <p:nvGraphicFramePr>
          <p:cNvPr id="5" name="Chart 4">
            <a:extLst>
              <a:ext uri="{FF2B5EF4-FFF2-40B4-BE49-F238E27FC236}">
                <a16:creationId xmlns:a16="http://schemas.microsoft.com/office/drawing/2014/main" id="{D91B8DF9-4587-5542-B2AA-0FCE9520045E}"/>
              </a:ext>
            </a:extLst>
          </p:cNvPr>
          <p:cNvGraphicFramePr>
            <a:graphicFrameLocks/>
          </p:cNvGraphicFramePr>
          <p:nvPr/>
        </p:nvGraphicFramePr>
        <p:xfrm>
          <a:off x="685800" y="1323356"/>
          <a:ext cx="7772400" cy="329184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id="{CB12688C-CBDC-E605-720E-73C0063A50F0}"/>
              </a:ext>
            </a:extLst>
          </p:cNvPr>
          <p:cNvSpPr txBox="1"/>
          <p:nvPr/>
        </p:nvSpPr>
        <p:spPr>
          <a:xfrm>
            <a:off x="3020701" y="3981015"/>
            <a:ext cx="652743" cy="276999"/>
          </a:xfrm>
          <a:prstGeom prst="rect">
            <a:avLst/>
          </a:prstGeom>
          <a:noFill/>
        </p:spPr>
        <p:txBody>
          <a:bodyPr wrap="none" rtlCol="0">
            <a:spAutoFit/>
          </a:bodyPr>
          <a:lstStyle/>
          <a:p>
            <a:pPr algn="ctr"/>
            <a:r>
              <a:rPr lang="en-US" sz="1200" dirty="0">
                <a:solidFill>
                  <a:schemeClr val="bg1"/>
                </a:solidFill>
                <a:latin typeface="Arial"/>
              </a:rPr>
              <a:t>4/1956</a:t>
            </a:r>
          </a:p>
        </p:txBody>
      </p:sp>
      <p:sp>
        <p:nvSpPr>
          <p:cNvPr id="7" name="TextBox 6">
            <a:extLst>
              <a:ext uri="{FF2B5EF4-FFF2-40B4-BE49-F238E27FC236}">
                <a16:creationId xmlns:a16="http://schemas.microsoft.com/office/drawing/2014/main" id="{008C3DD5-D254-C397-FEC4-367C28FE3563}"/>
              </a:ext>
            </a:extLst>
          </p:cNvPr>
          <p:cNvSpPr txBox="1"/>
          <p:nvPr/>
        </p:nvSpPr>
        <p:spPr>
          <a:xfrm>
            <a:off x="6275705" y="3981015"/>
            <a:ext cx="737701" cy="276999"/>
          </a:xfrm>
          <a:prstGeom prst="rect">
            <a:avLst/>
          </a:prstGeom>
          <a:noFill/>
        </p:spPr>
        <p:txBody>
          <a:bodyPr wrap="none" rtlCol="0">
            <a:spAutoFit/>
          </a:bodyPr>
          <a:lstStyle/>
          <a:p>
            <a:pPr algn="ctr"/>
            <a:r>
              <a:rPr lang="en-US" sz="1200" dirty="0">
                <a:solidFill>
                  <a:schemeClr val="bg1"/>
                </a:solidFill>
                <a:latin typeface="Arial"/>
              </a:rPr>
              <a:t>36/1942</a:t>
            </a:r>
          </a:p>
        </p:txBody>
      </p:sp>
      <p:grpSp>
        <p:nvGrpSpPr>
          <p:cNvPr id="4" name="Group 3">
            <a:extLst>
              <a:ext uri="{FF2B5EF4-FFF2-40B4-BE49-F238E27FC236}">
                <a16:creationId xmlns:a16="http://schemas.microsoft.com/office/drawing/2014/main" id="{4C6E49E3-88A1-5461-9CB2-AD93D0BC6C97}"/>
              </a:ext>
            </a:extLst>
          </p:cNvPr>
          <p:cNvGrpSpPr/>
          <p:nvPr/>
        </p:nvGrpSpPr>
        <p:grpSpPr>
          <a:xfrm>
            <a:off x="3274541" y="1786272"/>
            <a:ext cx="3379574" cy="1871328"/>
            <a:chOff x="3206237" y="1891170"/>
            <a:chExt cx="3535135" cy="1921623"/>
          </a:xfrm>
        </p:grpSpPr>
        <p:cxnSp>
          <p:nvCxnSpPr>
            <p:cNvPr id="8" name="Straight Connector 7">
              <a:extLst>
                <a:ext uri="{FF2B5EF4-FFF2-40B4-BE49-F238E27FC236}">
                  <a16:creationId xmlns:a16="http://schemas.microsoft.com/office/drawing/2014/main" id="{FFA5CA71-E5E6-CF37-78EB-33CB32DA9147}"/>
                </a:ext>
              </a:extLst>
            </p:cNvPr>
            <p:cNvCxnSpPr>
              <a:cxnSpLocks/>
            </p:cNvCxnSpPr>
            <p:nvPr/>
          </p:nvCxnSpPr>
          <p:spPr>
            <a:xfrm>
              <a:off x="6738258" y="1892702"/>
              <a:ext cx="0" cy="13297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grpSp>
          <p:nvGrpSpPr>
            <p:cNvPr id="9" name="Group 8">
              <a:extLst>
                <a:ext uri="{FF2B5EF4-FFF2-40B4-BE49-F238E27FC236}">
                  <a16:creationId xmlns:a16="http://schemas.microsoft.com/office/drawing/2014/main" id="{D10D8F4A-454F-19BF-2065-513B3E2FC92C}"/>
                </a:ext>
              </a:extLst>
            </p:cNvPr>
            <p:cNvGrpSpPr/>
            <p:nvPr/>
          </p:nvGrpSpPr>
          <p:grpSpPr>
            <a:xfrm>
              <a:off x="3206237" y="1891170"/>
              <a:ext cx="3535135" cy="1921623"/>
              <a:chOff x="3358534" y="1568829"/>
              <a:chExt cx="3420836" cy="1925889"/>
            </a:xfrm>
          </p:grpSpPr>
          <p:cxnSp>
            <p:nvCxnSpPr>
              <p:cNvPr id="10" name="Straight Connector 9">
                <a:extLst>
                  <a:ext uri="{FF2B5EF4-FFF2-40B4-BE49-F238E27FC236}">
                    <a16:creationId xmlns:a16="http://schemas.microsoft.com/office/drawing/2014/main" id="{5AB972DE-0201-8564-0CD7-2473C37A354C}"/>
                  </a:ext>
                </a:extLst>
              </p:cNvPr>
              <p:cNvCxnSpPr/>
              <p:nvPr/>
            </p:nvCxnSpPr>
            <p:spPr>
              <a:xfrm>
                <a:off x="3358534" y="1571444"/>
                <a:ext cx="3420836" cy="0"/>
              </a:xfrm>
              <a:prstGeom prst="line">
                <a:avLst/>
              </a:prstGeom>
              <a:ln w="9525" cmpd="sng">
                <a:solidFill>
                  <a:srgbClr val="000000"/>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a:extLst>
                  <a:ext uri="{FF2B5EF4-FFF2-40B4-BE49-F238E27FC236}">
                    <a16:creationId xmlns:a16="http://schemas.microsoft.com/office/drawing/2014/main" id="{985A2098-57A5-99B5-1FCD-8CF0FA4BEC40}"/>
                  </a:ext>
                </a:extLst>
              </p:cNvPr>
              <p:cNvCxnSpPr>
                <a:cxnSpLocks/>
              </p:cNvCxnSpPr>
              <p:nvPr/>
            </p:nvCxnSpPr>
            <p:spPr>
              <a:xfrm>
                <a:off x="3361289" y="1568829"/>
                <a:ext cx="0" cy="1925889"/>
              </a:xfrm>
              <a:prstGeom prst="line">
                <a:avLst/>
              </a:prstGeom>
              <a:ln w="9525" cmpd="sng">
                <a:solidFill>
                  <a:schemeClr val="tx1">
                    <a:lumMod val="75000"/>
                    <a:lumOff val="25000"/>
                  </a:schemeClr>
                </a:solidFill>
              </a:ln>
              <a:effectLst/>
            </p:spPr>
            <p:style>
              <a:lnRef idx="2">
                <a:schemeClr val="accent1"/>
              </a:lnRef>
              <a:fillRef idx="0">
                <a:schemeClr val="accent1"/>
              </a:fillRef>
              <a:effectRef idx="1">
                <a:schemeClr val="accent1"/>
              </a:effectRef>
              <a:fontRef idx="minor">
                <a:schemeClr val="tx1"/>
              </a:fontRef>
            </p:style>
          </p:cxnSp>
        </p:grpSp>
      </p:grpSp>
      <p:sp>
        <p:nvSpPr>
          <p:cNvPr id="12" name="Rounded Rectangle 11">
            <a:extLst>
              <a:ext uri="{FF2B5EF4-FFF2-40B4-BE49-F238E27FC236}">
                <a16:creationId xmlns:a16="http://schemas.microsoft.com/office/drawing/2014/main" id="{DA845B76-3961-000B-ECE9-9B909B895457}"/>
              </a:ext>
            </a:extLst>
          </p:cNvPr>
          <p:cNvSpPr/>
          <p:nvPr/>
        </p:nvSpPr>
        <p:spPr>
          <a:xfrm>
            <a:off x="4526276" y="1642934"/>
            <a:ext cx="999670" cy="274320"/>
          </a:xfrm>
          <a:prstGeom prst="round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ctr"/>
            <a:r>
              <a:rPr lang="en-US" sz="1200" dirty="0">
                <a:solidFill>
                  <a:schemeClr val="tx1"/>
                </a:solidFill>
                <a:latin typeface="Arial" panose="020B0604020202020204" pitchFamily="34" charset="0"/>
                <a:cs typeface="Arial" panose="020B0604020202020204" pitchFamily="34" charset="0"/>
              </a:rPr>
              <a:t>P &lt; 0.0001</a:t>
            </a:r>
          </a:p>
        </p:txBody>
      </p:sp>
    </p:spTree>
    <p:extLst>
      <p:ext uri="{BB962C8B-B14F-4D97-AF65-F5344CB8AC3E}">
        <p14:creationId xmlns:p14="http://schemas.microsoft.com/office/powerpoint/2010/main" val="308889109"/>
      </p:ext>
    </p:extLst>
  </p:cSld>
  <p:clrMapOvr>
    <a:masterClrMapping/>
  </p:clrMapOvr>
  <p:transition spd="slow"/>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ea typeface="ＭＳ Ｐゴシック" pitchFamily="31" charset="-128"/>
                <a:cs typeface="ＭＳ Ｐゴシック" pitchFamily="31" charset="-128"/>
              </a:rPr>
              <a:t>IM Cabotegravir versus TDF-FTC for </a:t>
            </a:r>
            <a:r>
              <a:rPr lang="en-US" sz="2000" dirty="0" err="1">
                <a:ea typeface="ＭＳ Ｐゴシック" pitchFamily="31" charset="-128"/>
                <a:cs typeface="ＭＳ Ｐゴシック" pitchFamily="31" charset="-128"/>
              </a:rPr>
              <a:t>PrEP</a:t>
            </a:r>
            <a:r>
              <a:rPr lang="en-US" sz="2000" dirty="0">
                <a:ea typeface="ＭＳ Ｐゴシック" pitchFamily="31" charset="-128"/>
                <a:cs typeface="ＭＳ Ｐゴシック" pitchFamily="31" charset="-128"/>
              </a:rPr>
              <a:t> in Cisgender Women</a:t>
            </a:r>
            <a:br>
              <a:rPr lang="en-US" sz="2000" dirty="0">
                <a:ea typeface="ＭＳ Ｐゴシック" pitchFamily="31" charset="-128"/>
                <a:cs typeface="ＭＳ Ｐゴシック" pitchFamily="31" charset="-128"/>
              </a:rPr>
            </a:br>
            <a:r>
              <a:rPr lang="en-US" sz="2000" dirty="0"/>
              <a:t>HPTN 084: Conclusions</a:t>
            </a:r>
          </a:p>
        </p:txBody>
      </p:sp>
      <p:sp>
        <p:nvSpPr>
          <p:cNvPr id="3" name="Text Placeholder 2"/>
          <p:cNvSpPr>
            <a:spLocks noGrp="1"/>
          </p:cNvSpPr>
          <p:nvPr>
            <p:ph type="body" sz="quarter" idx="16"/>
          </p:nvPr>
        </p:nvSpPr>
        <p:spPr/>
        <p:txBody>
          <a:bodyPr/>
          <a:lstStyle/>
          <a:p>
            <a:r>
              <a:rPr lang="en-US" dirty="0"/>
              <a:t>Source: Delany-</a:t>
            </a:r>
            <a:r>
              <a:rPr lang="en-US" dirty="0" err="1"/>
              <a:t>Moretlwe</a:t>
            </a:r>
            <a:r>
              <a:rPr lang="en-US" dirty="0"/>
              <a:t> S, et al. Lancet. 2022;399:1779-89.</a:t>
            </a:r>
            <a:endParaRPr lang="en-US" dirty="0">
              <a:latin typeface="Arial" pitchFamily="31" charset="0"/>
            </a:endParaRPr>
          </a:p>
        </p:txBody>
      </p:sp>
      <p:sp>
        <p:nvSpPr>
          <p:cNvPr id="5" name="Content Placeholder 4">
            <a:extLst>
              <a:ext uri="{FF2B5EF4-FFF2-40B4-BE49-F238E27FC236}">
                <a16:creationId xmlns:a16="http://schemas.microsoft.com/office/drawing/2014/main" id="{08243669-B792-835C-ABEC-642CDC640950}"/>
              </a:ext>
            </a:extLst>
          </p:cNvPr>
          <p:cNvSpPr>
            <a:spLocks noGrp="1"/>
          </p:cNvSpPr>
          <p:nvPr>
            <p:ph sz="half" idx="2"/>
          </p:nvPr>
        </p:nvSpPr>
        <p:spPr>
          <a:xfrm>
            <a:off x="-18168" y="2143433"/>
            <a:ext cx="9180576" cy="1414083"/>
          </a:xfrm>
        </p:spPr>
        <p:txBody>
          <a:bodyPr>
            <a:normAutofit/>
          </a:bodyPr>
          <a:lstStyle/>
          <a:p>
            <a:pPr>
              <a:lnSpc>
                <a:spcPts val="2800"/>
              </a:lnSpc>
            </a:pPr>
            <a:r>
              <a:rPr lang="en-US" sz="2000" b="1" dirty="0">
                <a:solidFill>
                  <a:srgbClr val="C00000"/>
                </a:solidFill>
                <a:latin typeface="Arial" panose="020B0604020202020204" pitchFamily="34" charset="0"/>
                <a:cs typeface="Arial" panose="020B0604020202020204" pitchFamily="34" charset="0"/>
              </a:rPr>
              <a:t>Interpretation</a:t>
            </a:r>
            <a:r>
              <a:rPr lang="en-US" sz="2000" dirty="0">
                <a:solidFill>
                  <a:srgbClr val="000000"/>
                </a:solidFill>
                <a:latin typeface="Arial" panose="020B0604020202020204" pitchFamily="34" charset="0"/>
                <a:cs typeface="Arial" panose="020B0604020202020204" pitchFamily="34" charset="0"/>
              </a:rPr>
              <a:t>: </a:t>
            </a:r>
            <a:r>
              <a:rPr lang="en-US" sz="2000" dirty="0">
                <a:solidFill>
                  <a:schemeClr val="tx1"/>
                </a:solidFill>
                <a:latin typeface="Arial" panose="020B0604020202020204" pitchFamily="34" charset="0"/>
                <a:cs typeface="Arial" panose="020B0604020202020204" pitchFamily="34" charset="0"/>
              </a:rPr>
              <a:t>Although both products for HIV prevention were generally safe, well tolerated, and effective, cabotegravir was superior to TDF-FTC in preventing HIV infection in women. </a:t>
            </a:r>
          </a:p>
        </p:txBody>
      </p:sp>
    </p:spTree>
    <p:extLst>
      <p:ext uri="{BB962C8B-B14F-4D97-AF65-F5344CB8AC3E}">
        <p14:creationId xmlns:p14="http://schemas.microsoft.com/office/powerpoint/2010/main" val="2673415330"/>
      </p:ext>
    </p:extLst>
  </p:cSld>
  <p:clrMapOvr>
    <a:masterClrMapping/>
  </p:clrMapOvr>
  <p:transition spd="slow"/>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pPr>
              <a:lnSpc>
                <a:spcPts val="3000"/>
              </a:lnSpc>
            </a:pPr>
            <a:r>
              <a:rPr lang="en-US" sz="1800" b="0" dirty="0">
                <a:latin typeface="Arial" panose="020B0604020202020204" pitchFamily="34" charset="0"/>
                <a:cs typeface="Arial" panose="020B0604020202020204" pitchFamily="34" charset="0"/>
              </a:rPr>
              <a:t>IM Cabotegravir Tail-Phase Safety, Tolerability, and Pharmacokinetics</a:t>
            </a:r>
            <a:br>
              <a:rPr lang="en-US" sz="2025" b="0" dirty="0"/>
            </a:br>
            <a:r>
              <a:rPr lang="en-US" sz="2025" b="0" dirty="0"/>
              <a:t> </a:t>
            </a:r>
            <a:r>
              <a:rPr lang="en-US" dirty="0"/>
              <a:t>HPTN 077</a:t>
            </a:r>
          </a:p>
        </p:txBody>
      </p:sp>
    </p:spTree>
    <p:extLst>
      <p:ext uri="{BB962C8B-B14F-4D97-AF65-F5344CB8AC3E}">
        <p14:creationId xmlns:p14="http://schemas.microsoft.com/office/powerpoint/2010/main" val="3623557849"/>
      </p:ext>
    </p:extLst>
  </p:cSld>
  <p:clrMapOvr>
    <a:masterClrMapping/>
  </p:clrMapOvr>
  <p:transition spd="slow"/>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2000" dirty="0"/>
              <a:t>Cabotegravir Levels After Last Dose of Cabotegravir</a:t>
            </a:r>
          </a:p>
        </p:txBody>
      </p:sp>
      <p:sp>
        <p:nvSpPr>
          <p:cNvPr id="4" name="Text Placeholder 3"/>
          <p:cNvSpPr>
            <a:spLocks noGrp="1"/>
          </p:cNvSpPr>
          <p:nvPr>
            <p:ph type="body" sz="quarter" idx="14"/>
          </p:nvPr>
        </p:nvSpPr>
        <p:spPr/>
        <p:txBody>
          <a:bodyPr/>
          <a:lstStyle/>
          <a:p>
            <a:r>
              <a:rPr lang="en-US" dirty="0"/>
              <a:t>Source: </a:t>
            </a:r>
            <a:r>
              <a:rPr lang="en-US" dirty="0" err="1"/>
              <a:t>Landovitz</a:t>
            </a:r>
            <a:r>
              <a:rPr lang="en-US" dirty="0"/>
              <a:t> RJ, et al.  Lancet HIV. 2020;7:e472-81.</a:t>
            </a:r>
          </a:p>
        </p:txBody>
      </p:sp>
      <p:graphicFrame>
        <p:nvGraphicFramePr>
          <p:cNvPr id="3" name="Content Placeholder 25">
            <a:extLst>
              <a:ext uri="{FF2B5EF4-FFF2-40B4-BE49-F238E27FC236}">
                <a16:creationId xmlns:a16="http://schemas.microsoft.com/office/drawing/2014/main" id="{A8D2334E-B9BF-4CE7-0C2B-8E1E9736606A}"/>
              </a:ext>
            </a:extLst>
          </p:cNvPr>
          <p:cNvGraphicFramePr>
            <a:graphicFrameLocks/>
          </p:cNvGraphicFramePr>
          <p:nvPr/>
        </p:nvGraphicFramePr>
        <p:xfrm>
          <a:off x="457200" y="1048246"/>
          <a:ext cx="8229600" cy="36576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9940143"/>
      </p:ext>
    </p:extLst>
  </p:cSld>
  <p:clrMapOvr>
    <a:masterClrMapping/>
  </p:clrMapOvr>
  <p:transition spd="slow"/>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579302"/>
      </p:ext>
    </p:extLst>
  </p:cSld>
  <p:clrMapOvr>
    <a:masterClrMapping/>
  </p:clrMapOvr>
  <p:transition spd="slow"/>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0CAB6AF-678F-4A4E-8697-E1DE722542D5}"/>
              </a:ext>
            </a:extLst>
          </p:cNvPr>
          <p:cNvSpPr/>
          <p:nvPr/>
        </p:nvSpPr>
        <p:spPr>
          <a:xfrm>
            <a:off x="844032" y="3755405"/>
            <a:ext cx="731520" cy="569707"/>
          </a:xfrm>
          <a:prstGeom prst="rect">
            <a:avLst/>
          </a:prstGeom>
          <a:solidFill>
            <a:srgbClr val="FFC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0" name="Rectangle 49">
            <a:extLst>
              <a:ext uri="{FF2B5EF4-FFF2-40B4-BE49-F238E27FC236}">
                <a16:creationId xmlns:a16="http://schemas.microsoft.com/office/drawing/2014/main" id="{11E5C9F3-8A7B-334A-ADB3-29F49CDADC64}"/>
              </a:ext>
            </a:extLst>
          </p:cNvPr>
          <p:cNvSpPr/>
          <p:nvPr/>
        </p:nvSpPr>
        <p:spPr>
          <a:xfrm>
            <a:off x="1645918" y="3755406"/>
            <a:ext cx="6949440" cy="548553"/>
          </a:xfrm>
          <a:prstGeom prst="rect">
            <a:avLst/>
          </a:prstGeom>
          <a:gradFill>
            <a:gsLst>
              <a:gs pos="100000">
                <a:schemeClr val="bg1"/>
              </a:gs>
              <a:gs pos="75000">
                <a:srgbClr val="F1B600">
                  <a:alpha val="60000"/>
                </a:srgbClr>
              </a:gs>
              <a:gs pos="0">
                <a:srgbClr val="F1B600">
                  <a:alpha val="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ts val="1400"/>
              </a:lnSpc>
            </a:pPr>
            <a:r>
              <a:rPr lang="en-US" sz="1400" dirty="0">
                <a:solidFill>
                  <a:srgbClr val="000000"/>
                </a:solidFill>
                <a:latin typeface="Arial" pitchFamily="-107" charset="0"/>
                <a:ea typeface="Arial" pitchFamily="-107" charset="0"/>
                <a:cs typeface="Arial" pitchFamily="-107" charset="0"/>
              </a:rPr>
              <a:t>Cabotegravir</a:t>
            </a:r>
            <a:br>
              <a:rPr lang="en-US" sz="1200" dirty="0">
                <a:solidFill>
                  <a:srgbClr val="000000"/>
                </a:solidFill>
                <a:latin typeface="Arial" pitchFamily="-107" charset="0"/>
                <a:ea typeface="Arial" pitchFamily="-107" charset="0"/>
                <a:cs typeface="Arial" pitchFamily="-107" charset="0"/>
              </a:rPr>
            </a:br>
            <a:r>
              <a:rPr lang="en-US" sz="1200" dirty="0">
                <a:solidFill>
                  <a:srgbClr val="000000"/>
                </a:solidFill>
                <a:latin typeface="Arial" pitchFamily="-107" charset="0"/>
                <a:ea typeface="Arial" pitchFamily="-107" charset="0"/>
                <a:cs typeface="Arial" pitchFamily="-107" charset="0"/>
              </a:rPr>
              <a:t>600 mg (3 mL) IM</a:t>
            </a:r>
          </a:p>
        </p:txBody>
      </p:sp>
      <p:sp>
        <p:nvSpPr>
          <p:cNvPr id="40" name="Rectangle 39">
            <a:extLst>
              <a:ext uri="{FF2B5EF4-FFF2-40B4-BE49-F238E27FC236}">
                <a16:creationId xmlns:a16="http://schemas.microsoft.com/office/drawing/2014/main" id="{D8DF942C-D8AB-4F43-BA82-03B223088897}"/>
              </a:ext>
            </a:extLst>
          </p:cNvPr>
          <p:cNvSpPr/>
          <p:nvPr/>
        </p:nvSpPr>
        <p:spPr>
          <a:xfrm>
            <a:off x="870270" y="2922316"/>
            <a:ext cx="731520" cy="344036"/>
          </a:xfrm>
          <a:prstGeom prst="rect">
            <a:avLst/>
          </a:prstGeom>
          <a:solidFill>
            <a:srgbClr val="FFC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3" name="Rectangle 42">
            <a:extLst>
              <a:ext uri="{FF2B5EF4-FFF2-40B4-BE49-F238E27FC236}">
                <a16:creationId xmlns:a16="http://schemas.microsoft.com/office/drawing/2014/main" id="{97DF118C-31A0-3D44-9E4C-E7B2C095C923}"/>
              </a:ext>
            </a:extLst>
          </p:cNvPr>
          <p:cNvSpPr/>
          <p:nvPr/>
        </p:nvSpPr>
        <p:spPr>
          <a:xfrm>
            <a:off x="1645918" y="2928031"/>
            <a:ext cx="6949440" cy="344036"/>
          </a:xfrm>
          <a:prstGeom prst="rect">
            <a:avLst/>
          </a:prstGeom>
          <a:gradFill>
            <a:gsLst>
              <a:gs pos="100000">
                <a:schemeClr val="bg1"/>
              </a:gs>
              <a:gs pos="75000">
                <a:srgbClr val="F1B600">
                  <a:alpha val="60000"/>
                </a:srgbClr>
              </a:gs>
              <a:gs pos="0">
                <a:srgbClr val="F1B600">
                  <a:alpha val="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p:nvPr>
        </p:nvSpPr>
        <p:spPr/>
        <p:txBody>
          <a:bodyPr/>
          <a:lstStyle/>
          <a:p>
            <a:r>
              <a:rPr lang="en-US" dirty="0"/>
              <a:t>Cabotegravir for HIV </a:t>
            </a:r>
            <a:r>
              <a:rPr lang="en-US" dirty="0" err="1"/>
              <a:t>PrEP</a:t>
            </a:r>
            <a:r>
              <a:rPr lang="en-US" dirty="0"/>
              <a:t>: Prescribing Information</a:t>
            </a:r>
          </a:p>
        </p:txBody>
      </p:sp>
      <p:sp>
        <p:nvSpPr>
          <p:cNvPr id="3" name="Text Placeholder 2"/>
          <p:cNvSpPr>
            <a:spLocks noGrp="1"/>
          </p:cNvSpPr>
          <p:nvPr>
            <p:ph type="body" sz="quarter" idx="14"/>
          </p:nvPr>
        </p:nvSpPr>
        <p:spPr/>
        <p:txBody>
          <a:bodyPr/>
          <a:lstStyle/>
          <a:p>
            <a:r>
              <a:rPr lang="en-US" dirty="0"/>
              <a:t>Source: Based on Cabotegravir Prescribing Information. Illustration: David H. Spach, MD</a:t>
            </a:r>
          </a:p>
        </p:txBody>
      </p:sp>
      <p:sp>
        <p:nvSpPr>
          <p:cNvPr id="29" name="Rectangle 3">
            <a:extLst>
              <a:ext uri="{FF2B5EF4-FFF2-40B4-BE49-F238E27FC236}">
                <a16:creationId xmlns:a16="http://schemas.microsoft.com/office/drawing/2014/main" id="{61D0403D-BE13-0F4A-946D-B79EED1AF1E9}"/>
              </a:ext>
            </a:extLst>
          </p:cNvPr>
          <p:cNvSpPr>
            <a:spLocks noChangeArrowheads="1"/>
          </p:cNvSpPr>
          <p:nvPr/>
        </p:nvSpPr>
        <p:spPr bwMode="auto">
          <a:xfrm>
            <a:off x="786384" y="994298"/>
            <a:ext cx="877824" cy="514461"/>
          </a:xfrm>
          <a:prstGeom prst="rect">
            <a:avLst/>
          </a:prstGeom>
          <a:solidFill>
            <a:srgbClr val="FFC000">
              <a:alpha val="35000"/>
            </a:srgbClr>
          </a:solidFill>
          <a:ln w="19050">
            <a:noFill/>
            <a:miter lim="800000"/>
            <a:headEnd/>
            <a:tailEnd/>
          </a:ln>
          <a:scene3d>
            <a:camera prst="orthographicFront"/>
            <a:lightRig rig="threePt" dir="t"/>
          </a:scene3d>
          <a:sp3d>
            <a:bevelT w="38100" h="38100"/>
          </a:sp3d>
        </p:spPr>
        <p:txBody>
          <a:bodyPr wrap="square" tIns="137160" bIns="68580" anchor="ctr">
            <a:prstTxWarp prst="textNoShape">
              <a:avLst/>
            </a:prstTxWarp>
          </a:bodyPr>
          <a:lstStyle/>
          <a:p>
            <a:pPr algn="ctr" eaLnBrk="1" hangingPunct="1">
              <a:lnSpc>
                <a:spcPts val="1200"/>
              </a:lnSpc>
            </a:pPr>
            <a:r>
              <a:rPr lang="en-US" sz="1350" b="1" dirty="0">
                <a:solidFill>
                  <a:srgbClr val="000000"/>
                </a:solidFill>
                <a:latin typeface="Arial" pitchFamily="-107" charset="0"/>
                <a:ea typeface="Arial" pitchFamily="-107" charset="0"/>
                <a:cs typeface="Arial" pitchFamily="-107" charset="0"/>
              </a:rPr>
              <a:t>Lead-In</a:t>
            </a:r>
          </a:p>
        </p:txBody>
      </p:sp>
      <p:sp>
        <p:nvSpPr>
          <p:cNvPr id="30" name="Rectangle 3">
            <a:extLst>
              <a:ext uri="{FF2B5EF4-FFF2-40B4-BE49-F238E27FC236}">
                <a16:creationId xmlns:a16="http://schemas.microsoft.com/office/drawing/2014/main" id="{E874DA0C-63C4-3E4A-AA36-42E887383D39}"/>
              </a:ext>
            </a:extLst>
          </p:cNvPr>
          <p:cNvSpPr>
            <a:spLocks noChangeArrowheads="1"/>
          </p:cNvSpPr>
          <p:nvPr/>
        </p:nvSpPr>
        <p:spPr bwMode="auto">
          <a:xfrm>
            <a:off x="1645918" y="994298"/>
            <a:ext cx="6949440" cy="514461"/>
          </a:xfrm>
          <a:prstGeom prst="rect">
            <a:avLst/>
          </a:prstGeom>
          <a:gradFill>
            <a:gsLst>
              <a:gs pos="100000">
                <a:schemeClr val="bg1"/>
              </a:gs>
              <a:gs pos="75000">
                <a:srgbClr val="F1B600">
                  <a:alpha val="60000"/>
                </a:srgbClr>
              </a:gs>
              <a:gs pos="0">
                <a:srgbClr val="F1B600">
                  <a:alpha val="60000"/>
                </a:srgbClr>
              </a:gs>
            </a:gsLst>
            <a:lin ang="0" scaled="1"/>
          </a:gradFill>
          <a:ln w="19050">
            <a:noFill/>
            <a:miter lim="800000"/>
            <a:headEnd/>
            <a:tailEnd/>
          </a:ln>
          <a:scene3d>
            <a:camera prst="orthographicFront"/>
            <a:lightRig rig="threePt" dir="t"/>
          </a:scene3d>
          <a:sp3d>
            <a:bevelT w="38100" h="38100"/>
          </a:sp3d>
        </p:spPr>
        <p:txBody>
          <a:bodyPr wrap="square" tIns="137160" bIns="68580" anchor="ctr">
            <a:prstTxWarp prst="textNoShape">
              <a:avLst/>
            </a:prstTxWarp>
          </a:bodyPr>
          <a:lstStyle/>
          <a:p>
            <a:pPr algn="ctr" eaLnBrk="1" hangingPunct="1">
              <a:lnSpc>
                <a:spcPts val="1200"/>
              </a:lnSpc>
            </a:pPr>
            <a:r>
              <a:rPr lang="en-US" sz="1350" b="1" dirty="0">
                <a:solidFill>
                  <a:srgbClr val="000000"/>
                </a:solidFill>
                <a:latin typeface="Arial" pitchFamily="-107" charset="0"/>
                <a:ea typeface="Arial" pitchFamily="-107" charset="0"/>
                <a:cs typeface="Arial" pitchFamily="-107" charset="0"/>
              </a:rPr>
              <a:t>Cabotegravir Injections</a:t>
            </a:r>
          </a:p>
        </p:txBody>
      </p:sp>
      <p:sp>
        <p:nvSpPr>
          <p:cNvPr id="42" name="Rectangle 3">
            <a:extLst>
              <a:ext uri="{FF2B5EF4-FFF2-40B4-BE49-F238E27FC236}">
                <a16:creationId xmlns:a16="http://schemas.microsoft.com/office/drawing/2014/main" id="{3C1261EE-4A90-EF4B-A84A-7AA1EE1D841B}"/>
              </a:ext>
            </a:extLst>
          </p:cNvPr>
          <p:cNvSpPr>
            <a:spLocks noChangeArrowheads="1"/>
          </p:cNvSpPr>
          <p:nvPr/>
        </p:nvSpPr>
        <p:spPr bwMode="auto">
          <a:xfrm>
            <a:off x="714241" y="3795476"/>
            <a:ext cx="995688"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200"/>
              </a:lnSpc>
            </a:pPr>
            <a:r>
              <a:rPr lang="en-US" sz="1000" dirty="0">
                <a:solidFill>
                  <a:srgbClr val="000000"/>
                </a:solidFill>
                <a:latin typeface="Arial" pitchFamily="-107" charset="0"/>
                <a:ea typeface="Arial" pitchFamily="-107" charset="0"/>
                <a:cs typeface="Arial" pitchFamily="-107" charset="0"/>
              </a:rPr>
              <a:t>Cabotegravir</a:t>
            </a:r>
            <a:br>
              <a:rPr lang="en-US" sz="1000" dirty="0">
                <a:solidFill>
                  <a:srgbClr val="000000"/>
                </a:solidFill>
                <a:latin typeface="Arial" pitchFamily="-107" charset="0"/>
                <a:ea typeface="Arial" pitchFamily="-107" charset="0"/>
                <a:cs typeface="Arial" pitchFamily="-107" charset="0"/>
              </a:rPr>
            </a:br>
            <a:r>
              <a:rPr lang="en-US" sz="1000" dirty="0">
                <a:solidFill>
                  <a:srgbClr val="000000"/>
                </a:solidFill>
                <a:latin typeface="Arial" pitchFamily="-107" charset="0"/>
                <a:ea typeface="Arial" pitchFamily="-107" charset="0"/>
                <a:cs typeface="Arial" pitchFamily="-107" charset="0"/>
              </a:rPr>
              <a:t>30 mg daily  </a:t>
            </a:r>
          </a:p>
        </p:txBody>
      </p:sp>
      <p:cxnSp>
        <p:nvCxnSpPr>
          <p:cNvPr id="54" name="Straight Arrow Connector 53">
            <a:extLst>
              <a:ext uri="{FF2B5EF4-FFF2-40B4-BE49-F238E27FC236}">
                <a16:creationId xmlns:a16="http://schemas.microsoft.com/office/drawing/2014/main" id="{FD54DAAF-108A-8B4B-995F-2A625206B5E2}"/>
              </a:ext>
            </a:extLst>
          </p:cNvPr>
          <p:cNvCxnSpPr>
            <a:cxnSpLocks/>
          </p:cNvCxnSpPr>
          <p:nvPr/>
        </p:nvCxnSpPr>
        <p:spPr>
          <a:xfrm>
            <a:off x="912106" y="2250922"/>
            <a:ext cx="731520" cy="0"/>
          </a:xfrm>
          <a:prstGeom prst="straightConnector1">
            <a:avLst/>
          </a:prstGeom>
          <a:ln w="19050">
            <a:solidFill>
              <a:srgbClr val="B488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5191ED7-220A-EE41-BD67-D419759492AE}"/>
              </a:ext>
            </a:extLst>
          </p:cNvPr>
          <p:cNvSpPr txBox="1"/>
          <p:nvPr/>
        </p:nvSpPr>
        <p:spPr>
          <a:xfrm>
            <a:off x="786008" y="1891551"/>
            <a:ext cx="954024" cy="276999"/>
          </a:xfrm>
          <a:prstGeom prst="rect">
            <a:avLst/>
          </a:prstGeom>
          <a:noFill/>
        </p:spPr>
        <p:txBody>
          <a:bodyPr wrap="square" rtlCol="0">
            <a:spAutoFit/>
          </a:bodyPr>
          <a:lstStyle/>
          <a:p>
            <a:pPr algn="ctr"/>
            <a:r>
              <a:rPr lang="en-US" sz="1200" dirty="0">
                <a:latin typeface="Arial"/>
                <a:cs typeface="Arial"/>
              </a:rPr>
              <a:t>≥28 days</a:t>
            </a:r>
          </a:p>
        </p:txBody>
      </p:sp>
      <p:cxnSp>
        <p:nvCxnSpPr>
          <p:cNvPr id="56" name="Straight Arrow Connector 55">
            <a:extLst>
              <a:ext uri="{FF2B5EF4-FFF2-40B4-BE49-F238E27FC236}">
                <a16:creationId xmlns:a16="http://schemas.microsoft.com/office/drawing/2014/main" id="{21C18E33-7A45-6B4B-B398-1ED2FA42D96F}"/>
              </a:ext>
            </a:extLst>
          </p:cNvPr>
          <p:cNvCxnSpPr>
            <a:cxnSpLocks/>
          </p:cNvCxnSpPr>
          <p:nvPr/>
        </p:nvCxnSpPr>
        <p:spPr>
          <a:xfrm>
            <a:off x="1645919" y="2250922"/>
            <a:ext cx="640080" cy="0"/>
          </a:xfrm>
          <a:prstGeom prst="straightConnector1">
            <a:avLst/>
          </a:prstGeom>
          <a:ln w="19050">
            <a:solidFill>
              <a:srgbClr val="B488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59" name="Straight Arrow Connector 58">
            <a:extLst>
              <a:ext uri="{FF2B5EF4-FFF2-40B4-BE49-F238E27FC236}">
                <a16:creationId xmlns:a16="http://schemas.microsoft.com/office/drawing/2014/main" id="{62E975DD-3B4D-1942-8240-CF0E0A18D8DA}"/>
              </a:ext>
            </a:extLst>
          </p:cNvPr>
          <p:cNvCxnSpPr>
            <a:cxnSpLocks/>
          </p:cNvCxnSpPr>
          <p:nvPr/>
        </p:nvCxnSpPr>
        <p:spPr>
          <a:xfrm>
            <a:off x="2294800" y="2250922"/>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B7102B5-77DA-E34D-9871-27D6DD84CF5E}"/>
              </a:ext>
            </a:extLst>
          </p:cNvPr>
          <p:cNvCxnSpPr>
            <a:cxnSpLocks/>
          </p:cNvCxnSpPr>
          <p:nvPr/>
        </p:nvCxnSpPr>
        <p:spPr>
          <a:xfrm>
            <a:off x="6135293" y="2250922"/>
            <a:ext cx="1280160" cy="0"/>
          </a:xfrm>
          <a:prstGeom prst="straightConnector1">
            <a:avLst/>
          </a:prstGeom>
          <a:ln w="19050">
            <a:solidFill>
              <a:srgbClr val="B488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1491CEA-C666-0040-8929-1E8131F36740}"/>
              </a:ext>
            </a:extLst>
          </p:cNvPr>
          <p:cNvSpPr txBox="1"/>
          <p:nvPr/>
        </p:nvSpPr>
        <p:spPr>
          <a:xfrm>
            <a:off x="3572256" y="1891551"/>
            <a:ext cx="1280160" cy="276999"/>
          </a:xfrm>
          <a:prstGeom prst="rect">
            <a:avLst/>
          </a:prstGeom>
          <a:noFill/>
        </p:spPr>
        <p:txBody>
          <a:bodyPr wrap="square" rtlCol="0">
            <a:spAutoFit/>
          </a:bodyPr>
          <a:lstStyle/>
          <a:p>
            <a:pPr algn="ctr"/>
            <a:r>
              <a:rPr lang="en-US" sz="1200" dirty="0">
                <a:latin typeface="Arial"/>
                <a:cs typeface="Arial"/>
              </a:rPr>
              <a:t>2 Months</a:t>
            </a:r>
          </a:p>
        </p:txBody>
      </p:sp>
      <p:cxnSp>
        <p:nvCxnSpPr>
          <p:cNvPr id="73" name="Straight Arrow Connector 72">
            <a:extLst>
              <a:ext uri="{FF2B5EF4-FFF2-40B4-BE49-F238E27FC236}">
                <a16:creationId xmlns:a16="http://schemas.microsoft.com/office/drawing/2014/main" id="{DAF1DFB8-8984-DC49-A20B-CBD5C4AE7FC6}"/>
              </a:ext>
            </a:extLst>
          </p:cNvPr>
          <p:cNvCxnSpPr>
            <a:cxnSpLocks/>
          </p:cNvCxnSpPr>
          <p:nvPr/>
        </p:nvCxnSpPr>
        <p:spPr>
          <a:xfrm>
            <a:off x="3575304" y="2250922"/>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BA73DEC-993C-2F45-BF48-E0FE93995B95}"/>
              </a:ext>
            </a:extLst>
          </p:cNvPr>
          <p:cNvCxnSpPr>
            <a:cxnSpLocks/>
          </p:cNvCxnSpPr>
          <p:nvPr/>
        </p:nvCxnSpPr>
        <p:spPr>
          <a:xfrm>
            <a:off x="4855464" y="2250922"/>
            <a:ext cx="1280160" cy="0"/>
          </a:xfrm>
          <a:prstGeom prst="straightConnector1">
            <a:avLst/>
          </a:prstGeom>
          <a:ln w="19050">
            <a:solidFill>
              <a:srgbClr val="B488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8CBE0E0-8AA4-5540-AC28-A06372B31132}"/>
              </a:ext>
            </a:extLst>
          </p:cNvPr>
          <p:cNvSpPr txBox="1"/>
          <p:nvPr/>
        </p:nvSpPr>
        <p:spPr>
          <a:xfrm>
            <a:off x="4852416" y="1891551"/>
            <a:ext cx="1280160" cy="276999"/>
          </a:xfrm>
          <a:prstGeom prst="rect">
            <a:avLst/>
          </a:prstGeom>
          <a:noFill/>
        </p:spPr>
        <p:txBody>
          <a:bodyPr wrap="square" rtlCol="0">
            <a:spAutoFit/>
          </a:bodyPr>
          <a:lstStyle/>
          <a:p>
            <a:pPr algn="ctr"/>
            <a:r>
              <a:rPr lang="en-US" sz="1200" dirty="0">
                <a:latin typeface="Arial"/>
                <a:cs typeface="Arial"/>
              </a:rPr>
              <a:t>2 Months</a:t>
            </a:r>
          </a:p>
        </p:txBody>
      </p:sp>
      <p:sp>
        <p:nvSpPr>
          <p:cNvPr id="77" name="TextBox 76">
            <a:extLst>
              <a:ext uri="{FF2B5EF4-FFF2-40B4-BE49-F238E27FC236}">
                <a16:creationId xmlns:a16="http://schemas.microsoft.com/office/drawing/2014/main" id="{FB38AA6E-797B-004D-A3D8-885B645F39D9}"/>
              </a:ext>
            </a:extLst>
          </p:cNvPr>
          <p:cNvSpPr txBox="1"/>
          <p:nvPr/>
        </p:nvSpPr>
        <p:spPr>
          <a:xfrm>
            <a:off x="795152" y="1617726"/>
            <a:ext cx="869056" cy="246221"/>
          </a:xfrm>
          <a:prstGeom prst="rect">
            <a:avLst/>
          </a:prstGeom>
          <a:solidFill>
            <a:schemeClr val="bg1">
              <a:lumMod val="85000"/>
            </a:schemeClr>
          </a:solidFill>
        </p:spPr>
        <p:txBody>
          <a:bodyPr wrap="square" rtlCol="0">
            <a:spAutoFit/>
          </a:bodyPr>
          <a:lstStyle/>
          <a:p>
            <a:pPr algn="ctr"/>
            <a:r>
              <a:rPr lang="en-US" sz="1000" b="1" dirty="0">
                <a:latin typeface="Arial"/>
                <a:cs typeface="Arial"/>
              </a:rPr>
              <a:t>OPTIONAL</a:t>
            </a:r>
          </a:p>
        </p:txBody>
      </p:sp>
      <p:sp>
        <p:nvSpPr>
          <p:cNvPr id="78" name="TextBox 77">
            <a:extLst>
              <a:ext uri="{FF2B5EF4-FFF2-40B4-BE49-F238E27FC236}">
                <a16:creationId xmlns:a16="http://schemas.microsoft.com/office/drawing/2014/main" id="{71DFEE13-2849-0D41-A513-D6655651080C}"/>
              </a:ext>
            </a:extLst>
          </p:cNvPr>
          <p:cNvSpPr txBox="1"/>
          <p:nvPr/>
        </p:nvSpPr>
        <p:spPr>
          <a:xfrm>
            <a:off x="6132576" y="1891551"/>
            <a:ext cx="1280160" cy="276999"/>
          </a:xfrm>
          <a:prstGeom prst="rect">
            <a:avLst/>
          </a:prstGeom>
          <a:noFill/>
        </p:spPr>
        <p:txBody>
          <a:bodyPr wrap="square" rtlCol="0">
            <a:spAutoFit/>
          </a:bodyPr>
          <a:lstStyle/>
          <a:p>
            <a:pPr algn="ctr"/>
            <a:r>
              <a:rPr lang="en-US" sz="1200" dirty="0">
                <a:latin typeface="Arial"/>
                <a:cs typeface="Arial"/>
              </a:rPr>
              <a:t>2 Months...</a:t>
            </a:r>
          </a:p>
        </p:txBody>
      </p:sp>
      <p:pic>
        <p:nvPicPr>
          <p:cNvPr id="32" name="Picture 31">
            <a:extLst>
              <a:ext uri="{FF2B5EF4-FFF2-40B4-BE49-F238E27FC236}">
                <a16:creationId xmlns:a16="http://schemas.microsoft.com/office/drawing/2014/main" id="{E005C61A-7247-F545-AE47-0D1423A192AF}"/>
              </a:ext>
            </a:extLst>
          </p:cNvPr>
          <p:cNvPicPr>
            <a:picLocks noChangeAspect="1"/>
          </p:cNvPicPr>
          <p:nvPr/>
        </p:nvPicPr>
        <p:blipFill>
          <a:blip r:embed="rId2"/>
          <a:stretch>
            <a:fillRect/>
          </a:stretch>
        </p:blipFill>
        <p:spPr>
          <a:xfrm rot="2706700">
            <a:off x="1288410" y="2763060"/>
            <a:ext cx="787180" cy="754380"/>
          </a:xfrm>
          <a:prstGeom prst="rect">
            <a:avLst/>
          </a:prstGeom>
        </p:spPr>
      </p:pic>
      <p:pic>
        <p:nvPicPr>
          <p:cNvPr id="33" name="Picture 32">
            <a:extLst>
              <a:ext uri="{FF2B5EF4-FFF2-40B4-BE49-F238E27FC236}">
                <a16:creationId xmlns:a16="http://schemas.microsoft.com/office/drawing/2014/main" id="{3C2D50E1-4071-7D46-9D8E-42EF2CD7E803}"/>
              </a:ext>
            </a:extLst>
          </p:cNvPr>
          <p:cNvPicPr>
            <a:picLocks noChangeAspect="1"/>
          </p:cNvPicPr>
          <p:nvPr/>
        </p:nvPicPr>
        <p:blipFill>
          <a:blip r:embed="rId2"/>
          <a:stretch>
            <a:fillRect/>
          </a:stretch>
        </p:blipFill>
        <p:spPr>
          <a:xfrm rot="2706700">
            <a:off x="1898372" y="2763061"/>
            <a:ext cx="787180" cy="754380"/>
          </a:xfrm>
          <a:prstGeom prst="rect">
            <a:avLst/>
          </a:prstGeom>
        </p:spPr>
      </p:pic>
      <p:pic>
        <p:nvPicPr>
          <p:cNvPr id="34" name="Picture 33">
            <a:extLst>
              <a:ext uri="{FF2B5EF4-FFF2-40B4-BE49-F238E27FC236}">
                <a16:creationId xmlns:a16="http://schemas.microsoft.com/office/drawing/2014/main" id="{B2F01ECB-2DD7-D940-9915-6E0A6A310E8D}"/>
              </a:ext>
            </a:extLst>
          </p:cNvPr>
          <p:cNvPicPr>
            <a:picLocks noChangeAspect="1"/>
          </p:cNvPicPr>
          <p:nvPr/>
        </p:nvPicPr>
        <p:blipFill>
          <a:blip r:embed="rId2"/>
          <a:stretch>
            <a:fillRect/>
          </a:stretch>
        </p:blipFill>
        <p:spPr>
          <a:xfrm rot="2706700">
            <a:off x="3189039" y="2763061"/>
            <a:ext cx="787180" cy="754380"/>
          </a:xfrm>
          <a:prstGeom prst="rect">
            <a:avLst/>
          </a:prstGeom>
        </p:spPr>
      </p:pic>
      <p:pic>
        <p:nvPicPr>
          <p:cNvPr id="35" name="Picture 34">
            <a:extLst>
              <a:ext uri="{FF2B5EF4-FFF2-40B4-BE49-F238E27FC236}">
                <a16:creationId xmlns:a16="http://schemas.microsoft.com/office/drawing/2014/main" id="{F1BBAC36-3115-224E-A932-96F38FD4780C}"/>
              </a:ext>
            </a:extLst>
          </p:cNvPr>
          <p:cNvPicPr>
            <a:picLocks noChangeAspect="1"/>
          </p:cNvPicPr>
          <p:nvPr/>
        </p:nvPicPr>
        <p:blipFill>
          <a:blip r:embed="rId2"/>
          <a:stretch>
            <a:fillRect/>
          </a:stretch>
        </p:blipFill>
        <p:spPr>
          <a:xfrm rot="2706700">
            <a:off x="5748284" y="2763061"/>
            <a:ext cx="787180" cy="754380"/>
          </a:xfrm>
          <a:prstGeom prst="rect">
            <a:avLst/>
          </a:prstGeom>
        </p:spPr>
      </p:pic>
      <p:pic>
        <p:nvPicPr>
          <p:cNvPr id="36" name="Picture 35">
            <a:extLst>
              <a:ext uri="{FF2B5EF4-FFF2-40B4-BE49-F238E27FC236}">
                <a16:creationId xmlns:a16="http://schemas.microsoft.com/office/drawing/2014/main" id="{8EB61C30-514D-7444-897E-BB6094EB3829}"/>
              </a:ext>
            </a:extLst>
          </p:cNvPr>
          <p:cNvPicPr>
            <a:picLocks noChangeAspect="1"/>
          </p:cNvPicPr>
          <p:nvPr/>
        </p:nvPicPr>
        <p:blipFill>
          <a:blip r:embed="rId2"/>
          <a:stretch>
            <a:fillRect/>
          </a:stretch>
        </p:blipFill>
        <p:spPr>
          <a:xfrm rot="2706700">
            <a:off x="4474937" y="2763061"/>
            <a:ext cx="787180" cy="754380"/>
          </a:xfrm>
          <a:prstGeom prst="rect">
            <a:avLst/>
          </a:prstGeom>
        </p:spPr>
      </p:pic>
      <p:pic>
        <p:nvPicPr>
          <p:cNvPr id="37" name="Picture 36">
            <a:extLst>
              <a:ext uri="{FF2B5EF4-FFF2-40B4-BE49-F238E27FC236}">
                <a16:creationId xmlns:a16="http://schemas.microsoft.com/office/drawing/2014/main" id="{676778EA-E8AF-544E-A4AB-CF90E9638924}"/>
              </a:ext>
            </a:extLst>
          </p:cNvPr>
          <p:cNvPicPr>
            <a:picLocks noChangeAspect="1"/>
          </p:cNvPicPr>
          <p:nvPr/>
        </p:nvPicPr>
        <p:blipFill>
          <a:blip r:embed="rId2"/>
          <a:stretch>
            <a:fillRect/>
          </a:stretch>
        </p:blipFill>
        <p:spPr>
          <a:xfrm rot="2706700">
            <a:off x="7027698" y="2763061"/>
            <a:ext cx="787180" cy="754380"/>
          </a:xfrm>
          <a:prstGeom prst="rect">
            <a:avLst/>
          </a:prstGeom>
        </p:spPr>
      </p:pic>
      <p:cxnSp>
        <p:nvCxnSpPr>
          <p:cNvPr id="31" name="Straight Arrow Connector 30">
            <a:extLst>
              <a:ext uri="{FF2B5EF4-FFF2-40B4-BE49-F238E27FC236}">
                <a16:creationId xmlns:a16="http://schemas.microsoft.com/office/drawing/2014/main" id="{4A32CAD9-943B-5644-9D8C-A87893653431}"/>
              </a:ext>
            </a:extLst>
          </p:cNvPr>
          <p:cNvCxnSpPr>
            <a:cxnSpLocks/>
          </p:cNvCxnSpPr>
          <p:nvPr/>
        </p:nvCxnSpPr>
        <p:spPr>
          <a:xfrm>
            <a:off x="7412736" y="2250922"/>
            <a:ext cx="1091184" cy="0"/>
          </a:xfrm>
          <a:prstGeom prst="straightConnector1">
            <a:avLst/>
          </a:prstGeom>
          <a:ln w="19050">
            <a:gradFill flip="none" rotWithShape="1">
              <a:gsLst>
                <a:gs pos="100000">
                  <a:schemeClr val="accent1">
                    <a:lumMod val="5000"/>
                    <a:lumOff val="95000"/>
                  </a:schemeClr>
                </a:gs>
                <a:gs pos="50000">
                  <a:srgbClr val="B48800"/>
                </a:gs>
              </a:gsLst>
              <a:lin ang="0" scaled="1"/>
              <a:tileRect/>
            </a:gradFill>
            <a:headEnd type="oval"/>
            <a:tailEnd type="none"/>
          </a:ln>
        </p:spPr>
        <p:style>
          <a:lnRef idx="1">
            <a:schemeClr val="accent1"/>
          </a:lnRef>
          <a:fillRef idx="0">
            <a:schemeClr val="accent1"/>
          </a:fillRef>
          <a:effectRef idx="0">
            <a:schemeClr val="accent1"/>
          </a:effectRef>
          <a:fontRef idx="minor">
            <a:schemeClr val="tx1"/>
          </a:fontRef>
        </p:style>
      </p:cxnSp>
      <p:sp>
        <p:nvSpPr>
          <p:cNvPr id="41" name="TextBox 40">
            <a:extLst>
              <a:ext uri="{FF2B5EF4-FFF2-40B4-BE49-F238E27FC236}">
                <a16:creationId xmlns:a16="http://schemas.microsoft.com/office/drawing/2014/main" id="{C3EF7827-8483-5446-87C1-6F142BAA96FD}"/>
              </a:ext>
            </a:extLst>
          </p:cNvPr>
          <p:cNvSpPr txBox="1"/>
          <p:nvPr/>
        </p:nvSpPr>
        <p:spPr>
          <a:xfrm>
            <a:off x="1639493" y="1891551"/>
            <a:ext cx="749479" cy="276999"/>
          </a:xfrm>
          <a:prstGeom prst="rect">
            <a:avLst/>
          </a:prstGeom>
          <a:noFill/>
        </p:spPr>
        <p:txBody>
          <a:bodyPr wrap="square" rtlCol="0">
            <a:spAutoFit/>
          </a:bodyPr>
          <a:lstStyle/>
          <a:p>
            <a:pPr algn="ctr"/>
            <a:r>
              <a:rPr lang="en-US" sz="1200" dirty="0">
                <a:latin typeface="Arial"/>
                <a:cs typeface="Arial"/>
              </a:rPr>
              <a:t>1 Month</a:t>
            </a:r>
          </a:p>
        </p:txBody>
      </p:sp>
      <p:sp>
        <p:nvSpPr>
          <p:cNvPr id="45" name="TextBox 44">
            <a:extLst>
              <a:ext uri="{FF2B5EF4-FFF2-40B4-BE49-F238E27FC236}">
                <a16:creationId xmlns:a16="http://schemas.microsoft.com/office/drawing/2014/main" id="{97223DF0-3B36-FA45-9DD1-60AD303342D1}"/>
              </a:ext>
            </a:extLst>
          </p:cNvPr>
          <p:cNvSpPr txBox="1"/>
          <p:nvPr/>
        </p:nvSpPr>
        <p:spPr>
          <a:xfrm>
            <a:off x="2294800" y="1891551"/>
            <a:ext cx="1277456" cy="276999"/>
          </a:xfrm>
          <a:prstGeom prst="rect">
            <a:avLst/>
          </a:prstGeom>
          <a:noFill/>
        </p:spPr>
        <p:txBody>
          <a:bodyPr wrap="square" rtlCol="0">
            <a:spAutoFit/>
          </a:bodyPr>
          <a:lstStyle/>
          <a:p>
            <a:pPr algn="ctr"/>
            <a:r>
              <a:rPr lang="en-US" sz="1200" dirty="0">
                <a:latin typeface="Arial"/>
                <a:cs typeface="Arial"/>
              </a:rPr>
              <a:t>2 Months</a:t>
            </a:r>
          </a:p>
        </p:txBody>
      </p:sp>
      <p:sp>
        <p:nvSpPr>
          <p:cNvPr id="46" name="Rectangle 45">
            <a:extLst>
              <a:ext uri="{FF2B5EF4-FFF2-40B4-BE49-F238E27FC236}">
                <a16:creationId xmlns:a16="http://schemas.microsoft.com/office/drawing/2014/main" id="{CFBFF0D3-9220-EC4A-AB2B-22DDB5F38618}"/>
              </a:ext>
            </a:extLst>
          </p:cNvPr>
          <p:cNvSpPr/>
          <p:nvPr/>
        </p:nvSpPr>
        <p:spPr>
          <a:xfrm>
            <a:off x="8394192" y="914400"/>
            <a:ext cx="384048" cy="7498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243E537F-E69A-F0E2-0D5C-7B019C91A7AF}"/>
              </a:ext>
            </a:extLst>
          </p:cNvPr>
          <p:cNvSpPr>
            <a:spLocks noChangeAspect="1"/>
          </p:cNvSpPr>
          <p:nvPr/>
        </p:nvSpPr>
        <p:spPr>
          <a:xfrm>
            <a:off x="1010542" y="2987417"/>
            <a:ext cx="398500" cy="228600"/>
          </a:xfrm>
          <a:prstGeom prst="ellipse">
            <a:avLst/>
          </a:prstGeom>
          <a:gradFill>
            <a:gsLst>
              <a:gs pos="83000">
                <a:schemeClr val="bg1">
                  <a:lumMod val="85000"/>
                </a:schemeClr>
              </a:gs>
              <a:gs pos="0">
                <a:schemeClr val="bg1"/>
              </a:gs>
            </a:gsLst>
            <a:lin ang="16200000" scaled="0"/>
          </a:gradFill>
          <a:ln>
            <a:solidFill>
              <a:schemeClr val="bg1">
                <a:lumMod val="65000"/>
              </a:schemeClr>
            </a:solidFill>
          </a:ln>
          <a:effectLst>
            <a:outerShdw blurRad="40000" dist="23000"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2879554366"/>
      </p:ext>
    </p:extLst>
  </p:cSld>
  <p:clrMapOvr>
    <a:masterClrMapping/>
  </p:clrMapOvr>
  <p:transition spd="slow"/>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0CAB6AF-678F-4A4E-8697-E1DE722542D5}"/>
              </a:ext>
            </a:extLst>
          </p:cNvPr>
          <p:cNvSpPr/>
          <p:nvPr/>
        </p:nvSpPr>
        <p:spPr>
          <a:xfrm>
            <a:off x="844032" y="3755405"/>
            <a:ext cx="731520" cy="569707"/>
          </a:xfrm>
          <a:prstGeom prst="rect">
            <a:avLst/>
          </a:prstGeom>
          <a:solidFill>
            <a:srgbClr val="FFC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0" name="Rectangle 49">
            <a:extLst>
              <a:ext uri="{FF2B5EF4-FFF2-40B4-BE49-F238E27FC236}">
                <a16:creationId xmlns:a16="http://schemas.microsoft.com/office/drawing/2014/main" id="{11E5C9F3-8A7B-334A-ADB3-29F49CDADC64}"/>
              </a:ext>
            </a:extLst>
          </p:cNvPr>
          <p:cNvSpPr/>
          <p:nvPr/>
        </p:nvSpPr>
        <p:spPr>
          <a:xfrm>
            <a:off x="1645920" y="3755406"/>
            <a:ext cx="4507992" cy="548553"/>
          </a:xfrm>
          <a:prstGeom prst="rect">
            <a:avLst/>
          </a:prstGeom>
          <a:solidFill>
            <a:srgbClr val="F1B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ts val="1400"/>
              </a:lnSpc>
            </a:pPr>
            <a:r>
              <a:rPr lang="en-US" sz="1400" dirty="0">
                <a:solidFill>
                  <a:srgbClr val="000000"/>
                </a:solidFill>
                <a:latin typeface="Arial" pitchFamily="-107" charset="0"/>
                <a:ea typeface="Arial" pitchFamily="-107" charset="0"/>
                <a:cs typeface="Arial" pitchFamily="-107" charset="0"/>
              </a:rPr>
              <a:t>Cabotegravir</a:t>
            </a:r>
            <a:br>
              <a:rPr lang="en-US" sz="1200" dirty="0">
                <a:solidFill>
                  <a:srgbClr val="000000"/>
                </a:solidFill>
                <a:latin typeface="Arial" pitchFamily="-107" charset="0"/>
                <a:ea typeface="Arial" pitchFamily="-107" charset="0"/>
                <a:cs typeface="Arial" pitchFamily="-107" charset="0"/>
              </a:rPr>
            </a:br>
            <a:r>
              <a:rPr lang="en-US" sz="1200" dirty="0">
                <a:solidFill>
                  <a:srgbClr val="000000"/>
                </a:solidFill>
                <a:latin typeface="Arial" pitchFamily="-107" charset="0"/>
                <a:ea typeface="Arial" pitchFamily="-107" charset="0"/>
                <a:cs typeface="Arial" pitchFamily="-107" charset="0"/>
              </a:rPr>
              <a:t>600 mg (3 mL) IM</a:t>
            </a:r>
          </a:p>
        </p:txBody>
      </p:sp>
      <p:sp>
        <p:nvSpPr>
          <p:cNvPr id="39" name="Rectangle 38">
            <a:extLst>
              <a:ext uri="{FF2B5EF4-FFF2-40B4-BE49-F238E27FC236}">
                <a16:creationId xmlns:a16="http://schemas.microsoft.com/office/drawing/2014/main" id="{AD4A8D2A-4886-2348-99AF-767D91947AF6}"/>
              </a:ext>
            </a:extLst>
          </p:cNvPr>
          <p:cNvSpPr/>
          <p:nvPr/>
        </p:nvSpPr>
        <p:spPr>
          <a:xfrm>
            <a:off x="6208776" y="2571750"/>
            <a:ext cx="2788920" cy="1735074"/>
          </a:xfrm>
          <a:prstGeom prst="rect">
            <a:avLst/>
          </a:prstGeom>
          <a:solidFill>
            <a:srgbClr val="0070C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 indent="-102870">
              <a:spcBef>
                <a:spcPts val="1200"/>
              </a:spcBef>
              <a:buClr>
                <a:srgbClr val="0070C0"/>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Consider alternative forms of </a:t>
            </a:r>
            <a:r>
              <a:rPr lang="en-US" sz="1400" dirty="0" err="1">
                <a:solidFill>
                  <a:schemeClr val="tx1"/>
                </a:solidFill>
                <a:latin typeface="Arial" panose="020B0604020202020204" pitchFamily="34" charset="0"/>
                <a:cs typeface="Arial" panose="020B0604020202020204" pitchFamily="34" charset="0"/>
              </a:rPr>
              <a:t>PrEP</a:t>
            </a:r>
            <a:r>
              <a:rPr lang="en-US" sz="1400" dirty="0">
                <a:solidFill>
                  <a:schemeClr val="tx1"/>
                </a:solidFill>
                <a:latin typeface="Arial" panose="020B0604020202020204" pitchFamily="34" charset="0"/>
                <a:cs typeface="Arial" panose="020B0604020202020204" pitchFamily="34" charset="0"/>
              </a:rPr>
              <a:t> after stopping cabotegravir if at continuing risk of acquiring HIV-1</a:t>
            </a:r>
          </a:p>
          <a:p>
            <a:pPr marL="102870" indent="-102870">
              <a:spcBef>
                <a:spcPts val="1200"/>
              </a:spcBef>
              <a:buClr>
                <a:srgbClr val="0070C0"/>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Start within 2 months of the final cabotegravir injection</a:t>
            </a:r>
            <a:endParaRPr lang="en-US" sz="1350"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D8DF942C-D8AB-4F43-BA82-03B223088897}"/>
              </a:ext>
            </a:extLst>
          </p:cNvPr>
          <p:cNvSpPr/>
          <p:nvPr/>
        </p:nvSpPr>
        <p:spPr>
          <a:xfrm>
            <a:off x="870270" y="2922316"/>
            <a:ext cx="731520" cy="344036"/>
          </a:xfrm>
          <a:prstGeom prst="rect">
            <a:avLst/>
          </a:prstGeom>
          <a:solidFill>
            <a:srgbClr val="FFC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3" name="Rectangle 42">
            <a:extLst>
              <a:ext uri="{FF2B5EF4-FFF2-40B4-BE49-F238E27FC236}">
                <a16:creationId xmlns:a16="http://schemas.microsoft.com/office/drawing/2014/main" id="{97DF118C-31A0-3D44-9E4C-E7B2C095C923}"/>
              </a:ext>
            </a:extLst>
          </p:cNvPr>
          <p:cNvSpPr/>
          <p:nvPr/>
        </p:nvSpPr>
        <p:spPr>
          <a:xfrm>
            <a:off x="1645920" y="2928031"/>
            <a:ext cx="4483246" cy="344036"/>
          </a:xfrm>
          <a:prstGeom prst="rect">
            <a:avLst/>
          </a:prstGeom>
          <a:solidFill>
            <a:srgbClr val="F1B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p:nvPr>
        </p:nvSpPr>
        <p:spPr/>
        <p:txBody>
          <a:bodyPr>
            <a:normAutofit/>
          </a:bodyPr>
          <a:lstStyle/>
          <a:p>
            <a:r>
              <a:rPr lang="en-US" sz="1800" i="1" dirty="0"/>
              <a:t>Prescribing Information</a:t>
            </a:r>
            <a:br>
              <a:rPr lang="en-US" dirty="0"/>
            </a:br>
            <a:r>
              <a:rPr lang="en-US" dirty="0"/>
              <a:t>Cabotegravir for HIV </a:t>
            </a:r>
            <a:r>
              <a:rPr lang="en-US" dirty="0" err="1"/>
              <a:t>PrEP</a:t>
            </a:r>
            <a:r>
              <a:rPr lang="en-US" dirty="0"/>
              <a:t>: Tail Phase Recommendations</a:t>
            </a:r>
          </a:p>
        </p:txBody>
      </p:sp>
      <p:sp>
        <p:nvSpPr>
          <p:cNvPr id="3" name="Text Placeholder 2"/>
          <p:cNvSpPr>
            <a:spLocks noGrp="1"/>
          </p:cNvSpPr>
          <p:nvPr>
            <p:ph type="body" sz="quarter" idx="14"/>
          </p:nvPr>
        </p:nvSpPr>
        <p:spPr/>
        <p:txBody>
          <a:bodyPr/>
          <a:lstStyle/>
          <a:p>
            <a:r>
              <a:rPr lang="en-US" dirty="0"/>
              <a:t>Source: Based on Cabotegravir Prescribing Information. Illustration: David H. Spach, MD</a:t>
            </a:r>
          </a:p>
        </p:txBody>
      </p:sp>
      <p:sp>
        <p:nvSpPr>
          <p:cNvPr id="29" name="Rectangle 3">
            <a:extLst>
              <a:ext uri="{FF2B5EF4-FFF2-40B4-BE49-F238E27FC236}">
                <a16:creationId xmlns:a16="http://schemas.microsoft.com/office/drawing/2014/main" id="{61D0403D-BE13-0F4A-946D-B79EED1AF1E9}"/>
              </a:ext>
            </a:extLst>
          </p:cNvPr>
          <p:cNvSpPr>
            <a:spLocks noChangeArrowheads="1"/>
          </p:cNvSpPr>
          <p:nvPr/>
        </p:nvSpPr>
        <p:spPr bwMode="auto">
          <a:xfrm>
            <a:off x="786384" y="994298"/>
            <a:ext cx="877824" cy="514461"/>
          </a:xfrm>
          <a:prstGeom prst="rect">
            <a:avLst/>
          </a:prstGeom>
          <a:solidFill>
            <a:srgbClr val="FFC000">
              <a:alpha val="35000"/>
            </a:srgbClr>
          </a:solidFill>
          <a:ln w="19050">
            <a:noFill/>
            <a:miter lim="800000"/>
            <a:headEnd/>
            <a:tailEnd/>
          </a:ln>
          <a:scene3d>
            <a:camera prst="orthographicFront"/>
            <a:lightRig rig="threePt" dir="t"/>
          </a:scene3d>
          <a:sp3d>
            <a:bevelT w="38100" h="38100"/>
          </a:sp3d>
        </p:spPr>
        <p:txBody>
          <a:bodyPr wrap="square" tIns="137160" bIns="68580" anchor="ctr">
            <a:prstTxWarp prst="textNoShape">
              <a:avLst/>
            </a:prstTxWarp>
          </a:bodyPr>
          <a:lstStyle/>
          <a:p>
            <a:pPr algn="ctr" eaLnBrk="1" hangingPunct="1">
              <a:lnSpc>
                <a:spcPts val="1200"/>
              </a:lnSpc>
            </a:pPr>
            <a:r>
              <a:rPr lang="en-US" sz="1350" b="1" dirty="0">
                <a:solidFill>
                  <a:srgbClr val="000000"/>
                </a:solidFill>
                <a:latin typeface="Arial" pitchFamily="-107" charset="0"/>
                <a:ea typeface="Arial" pitchFamily="-107" charset="0"/>
                <a:cs typeface="Arial" pitchFamily="-107" charset="0"/>
              </a:rPr>
              <a:t>Lead-In</a:t>
            </a:r>
          </a:p>
        </p:txBody>
      </p:sp>
      <p:sp>
        <p:nvSpPr>
          <p:cNvPr id="30" name="Rectangle 3">
            <a:extLst>
              <a:ext uri="{FF2B5EF4-FFF2-40B4-BE49-F238E27FC236}">
                <a16:creationId xmlns:a16="http://schemas.microsoft.com/office/drawing/2014/main" id="{E874DA0C-63C4-3E4A-AA36-42E887383D39}"/>
              </a:ext>
            </a:extLst>
          </p:cNvPr>
          <p:cNvSpPr>
            <a:spLocks noChangeArrowheads="1"/>
          </p:cNvSpPr>
          <p:nvPr/>
        </p:nvSpPr>
        <p:spPr bwMode="auto">
          <a:xfrm>
            <a:off x="1645919" y="994298"/>
            <a:ext cx="4517137" cy="514461"/>
          </a:xfrm>
          <a:prstGeom prst="rect">
            <a:avLst/>
          </a:prstGeom>
          <a:solidFill>
            <a:srgbClr val="F1B600">
              <a:alpha val="60000"/>
            </a:srgbClr>
          </a:solidFill>
          <a:ln w="19050">
            <a:noFill/>
            <a:miter lim="800000"/>
            <a:headEnd/>
            <a:tailEnd/>
          </a:ln>
          <a:scene3d>
            <a:camera prst="orthographicFront"/>
            <a:lightRig rig="threePt" dir="t"/>
          </a:scene3d>
          <a:sp3d>
            <a:bevelT w="38100" h="38100"/>
          </a:sp3d>
        </p:spPr>
        <p:txBody>
          <a:bodyPr wrap="square" tIns="137160" bIns="68580" anchor="ctr">
            <a:prstTxWarp prst="textNoShape">
              <a:avLst/>
            </a:prstTxWarp>
          </a:bodyPr>
          <a:lstStyle/>
          <a:p>
            <a:pPr algn="ctr" eaLnBrk="1" hangingPunct="1">
              <a:lnSpc>
                <a:spcPts val="1200"/>
              </a:lnSpc>
            </a:pPr>
            <a:r>
              <a:rPr lang="en-US" sz="1350" b="1" dirty="0">
                <a:solidFill>
                  <a:srgbClr val="000000"/>
                </a:solidFill>
                <a:latin typeface="Arial" pitchFamily="-107" charset="0"/>
                <a:ea typeface="Arial" pitchFamily="-107" charset="0"/>
                <a:cs typeface="Arial" pitchFamily="-107" charset="0"/>
              </a:rPr>
              <a:t>Cabotegravir Injections</a:t>
            </a:r>
          </a:p>
        </p:txBody>
      </p:sp>
      <p:sp>
        <p:nvSpPr>
          <p:cNvPr id="42" name="Rectangle 3">
            <a:extLst>
              <a:ext uri="{FF2B5EF4-FFF2-40B4-BE49-F238E27FC236}">
                <a16:creationId xmlns:a16="http://schemas.microsoft.com/office/drawing/2014/main" id="{3C1261EE-4A90-EF4B-A84A-7AA1EE1D841B}"/>
              </a:ext>
            </a:extLst>
          </p:cNvPr>
          <p:cNvSpPr>
            <a:spLocks noChangeArrowheads="1"/>
          </p:cNvSpPr>
          <p:nvPr/>
        </p:nvSpPr>
        <p:spPr bwMode="auto">
          <a:xfrm>
            <a:off x="714241" y="3795476"/>
            <a:ext cx="995688"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200"/>
              </a:lnSpc>
            </a:pPr>
            <a:r>
              <a:rPr lang="en-US" sz="1000" dirty="0">
                <a:solidFill>
                  <a:srgbClr val="000000"/>
                </a:solidFill>
                <a:latin typeface="Arial" pitchFamily="-107" charset="0"/>
                <a:ea typeface="Arial" pitchFamily="-107" charset="0"/>
                <a:cs typeface="Arial" pitchFamily="-107" charset="0"/>
              </a:rPr>
              <a:t>Oral Cabotegravir</a:t>
            </a:r>
            <a:br>
              <a:rPr lang="en-US" sz="1000" dirty="0">
                <a:solidFill>
                  <a:srgbClr val="000000"/>
                </a:solidFill>
                <a:latin typeface="Arial" pitchFamily="-107" charset="0"/>
                <a:ea typeface="Arial" pitchFamily="-107" charset="0"/>
                <a:cs typeface="Arial" pitchFamily="-107" charset="0"/>
              </a:rPr>
            </a:br>
            <a:r>
              <a:rPr lang="en-US" sz="1000" dirty="0">
                <a:solidFill>
                  <a:srgbClr val="000000"/>
                </a:solidFill>
                <a:latin typeface="Arial" pitchFamily="-107" charset="0"/>
                <a:ea typeface="Arial" pitchFamily="-107" charset="0"/>
                <a:cs typeface="Arial" pitchFamily="-107" charset="0"/>
              </a:rPr>
              <a:t>30 mg daily  </a:t>
            </a:r>
          </a:p>
        </p:txBody>
      </p:sp>
      <p:sp>
        <p:nvSpPr>
          <p:cNvPr id="20" name="Rectangle 3">
            <a:extLst>
              <a:ext uri="{FF2B5EF4-FFF2-40B4-BE49-F238E27FC236}">
                <a16:creationId xmlns:a16="http://schemas.microsoft.com/office/drawing/2014/main" id="{4972B160-BA40-8548-BC56-4C3236105313}"/>
              </a:ext>
            </a:extLst>
          </p:cNvPr>
          <p:cNvSpPr>
            <a:spLocks noChangeArrowheads="1"/>
          </p:cNvSpPr>
          <p:nvPr/>
        </p:nvSpPr>
        <p:spPr bwMode="auto">
          <a:xfrm>
            <a:off x="6147153" y="994298"/>
            <a:ext cx="2804823" cy="514461"/>
          </a:xfrm>
          <a:prstGeom prst="rect">
            <a:avLst/>
          </a:prstGeom>
          <a:gradFill>
            <a:gsLst>
              <a:gs pos="65000">
                <a:srgbClr val="C0D5E5">
                  <a:alpha val="62031"/>
                </a:srgbClr>
              </a:gs>
              <a:gs pos="12000">
                <a:srgbClr val="80ABCB"/>
              </a:gs>
              <a:gs pos="100000">
                <a:schemeClr val="bg1">
                  <a:alpha val="0"/>
                </a:schemeClr>
              </a:gs>
            </a:gsLst>
            <a:lin ang="0" scaled="1"/>
          </a:gradFill>
          <a:ln w="19050">
            <a:noFill/>
            <a:miter lim="800000"/>
            <a:headEnd/>
            <a:tailEnd/>
          </a:ln>
          <a:scene3d>
            <a:camera prst="orthographicFront"/>
            <a:lightRig rig="threePt" dir="t"/>
          </a:scene3d>
          <a:sp3d>
            <a:bevelT w="38100" h="38100"/>
          </a:sp3d>
        </p:spPr>
        <p:txBody>
          <a:bodyPr wrap="square" tIns="137160" bIns="68580" anchor="ctr">
            <a:prstTxWarp prst="textNoShape">
              <a:avLst/>
            </a:prstTxWarp>
          </a:bodyPr>
          <a:lstStyle/>
          <a:p>
            <a:pPr algn="ctr" eaLnBrk="1" hangingPunct="1">
              <a:lnSpc>
                <a:spcPts val="1200"/>
              </a:lnSpc>
            </a:pPr>
            <a:r>
              <a:rPr lang="en-US" sz="1350" b="1" dirty="0">
                <a:solidFill>
                  <a:srgbClr val="000000"/>
                </a:solidFill>
                <a:latin typeface="Arial" pitchFamily="-107" charset="0"/>
                <a:ea typeface="Arial" pitchFamily="-107" charset="0"/>
                <a:cs typeface="Arial" pitchFamily="-107" charset="0"/>
              </a:rPr>
              <a:t>Tail Phase</a:t>
            </a:r>
          </a:p>
        </p:txBody>
      </p:sp>
      <p:cxnSp>
        <p:nvCxnSpPr>
          <p:cNvPr id="54" name="Straight Arrow Connector 53">
            <a:extLst>
              <a:ext uri="{FF2B5EF4-FFF2-40B4-BE49-F238E27FC236}">
                <a16:creationId xmlns:a16="http://schemas.microsoft.com/office/drawing/2014/main" id="{FD54DAAF-108A-8B4B-995F-2A625206B5E2}"/>
              </a:ext>
            </a:extLst>
          </p:cNvPr>
          <p:cNvCxnSpPr>
            <a:cxnSpLocks/>
          </p:cNvCxnSpPr>
          <p:nvPr/>
        </p:nvCxnSpPr>
        <p:spPr>
          <a:xfrm>
            <a:off x="930394" y="2250922"/>
            <a:ext cx="731520" cy="0"/>
          </a:xfrm>
          <a:prstGeom prst="straightConnector1">
            <a:avLst/>
          </a:prstGeom>
          <a:ln w="19050">
            <a:solidFill>
              <a:srgbClr val="B488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5191ED7-220A-EE41-BD67-D419759492AE}"/>
              </a:ext>
            </a:extLst>
          </p:cNvPr>
          <p:cNvSpPr txBox="1"/>
          <p:nvPr/>
        </p:nvSpPr>
        <p:spPr>
          <a:xfrm>
            <a:off x="786008" y="1891551"/>
            <a:ext cx="954024" cy="276999"/>
          </a:xfrm>
          <a:prstGeom prst="rect">
            <a:avLst/>
          </a:prstGeom>
          <a:noFill/>
        </p:spPr>
        <p:txBody>
          <a:bodyPr wrap="square" rtlCol="0">
            <a:spAutoFit/>
          </a:bodyPr>
          <a:lstStyle/>
          <a:p>
            <a:pPr algn="ctr"/>
            <a:r>
              <a:rPr lang="en-US" sz="1200" dirty="0">
                <a:latin typeface="Arial"/>
                <a:cs typeface="Arial"/>
              </a:rPr>
              <a:t>≥28 days</a:t>
            </a:r>
          </a:p>
        </p:txBody>
      </p:sp>
      <p:cxnSp>
        <p:nvCxnSpPr>
          <p:cNvPr id="56" name="Straight Arrow Connector 55">
            <a:extLst>
              <a:ext uri="{FF2B5EF4-FFF2-40B4-BE49-F238E27FC236}">
                <a16:creationId xmlns:a16="http://schemas.microsoft.com/office/drawing/2014/main" id="{21C18E33-7A45-6B4B-B398-1ED2FA42D96F}"/>
              </a:ext>
            </a:extLst>
          </p:cNvPr>
          <p:cNvCxnSpPr>
            <a:cxnSpLocks/>
          </p:cNvCxnSpPr>
          <p:nvPr/>
        </p:nvCxnSpPr>
        <p:spPr>
          <a:xfrm>
            <a:off x="1661909" y="2250922"/>
            <a:ext cx="640080" cy="0"/>
          </a:xfrm>
          <a:prstGeom prst="straightConnector1">
            <a:avLst/>
          </a:prstGeom>
          <a:ln w="19050">
            <a:solidFill>
              <a:srgbClr val="B488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49BCD20-CE01-3B4C-9992-C647CC6570B8}"/>
              </a:ext>
            </a:extLst>
          </p:cNvPr>
          <p:cNvSpPr txBox="1"/>
          <p:nvPr/>
        </p:nvSpPr>
        <p:spPr>
          <a:xfrm>
            <a:off x="1551296" y="1891551"/>
            <a:ext cx="954024" cy="276999"/>
          </a:xfrm>
          <a:prstGeom prst="rect">
            <a:avLst/>
          </a:prstGeom>
          <a:noFill/>
        </p:spPr>
        <p:txBody>
          <a:bodyPr wrap="square" rtlCol="0">
            <a:spAutoFit/>
          </a:bodyPr>
          <a:lstStyle/>
          <a:p>
            <a:pPr algn="ctr"/>
            <a:r>
              <a:rPr lang="en-US" sz="1200" dirty="0">
                <a:latin typeface="Arial"/>
                <a:cs typeface="Arial"/>
              </a:rPr>
              <a:t>1 Month</a:t>
            </a:r>
          </a:p>
        </p:txBody>
      </p:sp>
      <p:sp>
        <p:nvSpPr>
          <p:cNvPr id="58" name="TextBox 57">
            <a:extLst>
              <a:ext uri="{FF2B5EF4-FFF2-40B4-BE49-F238E27FC236}">
                <a16:creationId xmlns:a16="http://schemas.microsoft.com/office/drawing/2014/main" id="{F969C28E-0FAD-9448-9D14-A215433FD10E}"/>
              </a:ext>
            </a:extLst>
          </p:cNvPr>
          <p:cNvSpPr txBox="1"/>
          <p:nvPr/>
        </p:nvSpPr>
        <p:spPr>
          <a:xfrm>
            <a:off x="2485496" y="1891551"/>
            <a:ext cx="954024" cy="276999"/>
          </a:xfrm>
          <a:prstGeom prst="rect">
            <a:avLst/>
          </a:prstGeom>
          <a:noFill/>
        </p:spPr>
        <p:txBody>
          <a:bodyPr wrap="square" rtlCol="0">
            <a:spAutoFit/>
          </a:bodyPr>
          <a:lstStyle/>
          <a:p>
            <a:pPr algn="ctr"/>
            <a:r>
              <a:rPr lang="en-US" sz="1200" dirty="0">
                <a:latin typeface="Arial"/>
                <a:cs typeface="Arial"/>
              </a:rPr>
              <a:t>2 Months</a:t>
            </a:r>
          </a:p>
        </p:txBody>
      </p:sp>
      <p:cxnSp>
        <p:nvCxnSpPr>
          <p:cNvPr id="59" name="Straight Arrow Connector 58">
            <a:extLst>
              <a:ext uri="{FF2B5EF4-FFF2-40B4-BE49-F238E27FC236}">
                <a16:creationId xmlns:a16="http://schemas.microsoft.com/office/drawing/2014/main" id="{62E975DD-3B4D-1942-8240-CF0E0A18D8DA}"/>
              </a:ext>
            </a:extLst>
          </p:cNvPr>
          <p:cNvCxnSpPr>
            <a:cxnSpLocks/>
          </p:cNvCxnSpPr>
          <p:nvPr/>
        </p:nvCxnSpPr>
        <p:spPr>
          <a:xfrm>
            <a:off x="2294800" y="2250922"/>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B7102B5-77DA-E34D-9871-27D6DD84CF5E}"/>
              </a:ext>
            </a:extLst>
          </p:cNvPr>
          <p:cNvCxnSpPr>
            <a:cxnSpLocks/>
          </p:cNvCxnSpPr>
          <p:nvPr/>
        </p:nvCxnSpPr>
        <p:spPr>
          <a:xfrm>
            <a:off x="6135293" y="2250922"/>
            <a:ext cx="2770963" cy="0"/>
          </a:xfrm>
          <a:prstGeom prst="straightConnector1">
            <a:avLst/>
          </a:prstGeom>
          <a:ln w="19050">
            <a:solidFill>
              <a:srgbClr val="0070C0"/>
            </a:solidFill>
            <a:headEnd type="oval"/>
            <a:tailEnd type="diamond"/>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1491CEA-C666-0040-8929-1E8131F36740}"/>
              </a:ext>
            </a:extLst>
          </p:cNvPr>
          <p:cNvSpPr txBox="1"/>
          <p:nvPr/>
        </p:nvSpPr>
        <p:spPr>
          <a:xfrm>
            <a:off x="3758049" y="1891551"/>
            <a:ext cx="954024" cy="276999"/>
          </a:xfrm>
          <a:prstGeom prst="rect">
            <a:avLst/>
          </a:prstGeom>
          <a:noFill/>
        </p:spPr>
        <p:txBody>
          <a:bodyPr wrap="square" rtlCol="0">
            <a:spAutoFit/>
          </a:bodyPr>
          <a:lstStyle/>
          <a:p>
            <a:pPr algn="ctr"/>
            <a:r>
              <a:rPr lang="en-US" sz="1200" dirty="0">
                <a:latin typeface="Arial"/>
                <a:cs typeface="Arial"/>
              </a:rPr>
              <a:t>2 Months</a:t>
            </a:r>
          </a:p>
        </p:txBody>
      </p:sp>
      <p:cxnSp>
        <p:nvCxnSpPr>
          <p:cNvPr id="73" name="Straight Arrow Connector 72">
            <a:extLst>
              <a:ext uri="{FF2B5EF4-FFF2-40B4-BE49-F238E27FC236}">
                <a16:creationId xmlns:a16="http://schemas.microsoft.com/office/drawing/2014/main" id="{DAF1DFB8-8984-DC49-A20B-CBD5C4AE7FC6}"/>
              </a:ext>
            </a:extLst>
          </p:cNvPr>
          <p:cNvCxnSpPr>
            <a:cxnSpLocks/>
          </p:cNvCxnSpPr>
          <p:nvPr/>
        </p:nvCxnSpPr>
        <p:spPr>
          <a:xfrm>
            <a:off x="3575304" y="2250922"/>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BA73DEC-993C-2F45-BF48-E0FE93995B95}"/>
              </a:ext>
            </a:extLst>
          </p:cNvPr>
          <p:cNvCxnSpPr>
            <a:cxnSpLocks/>
          </p:cNvCxnSpPr>
          <p:nvPr/>
        </p:nvCxnSpPr>
        <p:spPr>
          <a:xfrm>
            <a:off x="4855464" y="2250922"/>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8CBE0E0-8AA4-5540-AC28-A06372B31132}"/>
              </a:ext>
            </a:extLst>
          </p:cNvPr>
          <p:cNvSpPr txBox="1"/>
          <p:nvPr/>
        </p:nvSpPr>
        <p:spPr>
          <a:xfrm>
            <a:off x="4855464" y="1891551"/>
            <a:ext cx="1353312" cy="276999"/>
          </a:xfrm>
          <a:prstGeom prst="rect">
            <a:avLst/>
          </a:prstGeom>
          <a:noFill/>
        </p:spPr>
        <p:txBody>
          <a:bodyPr wrap="square" rtlCol="0">
            <a:spAutoFit/>
          </a:bodyPr>
          <a:lstStyle/>
          <a:p>
            <a:pPr algn="ctr"/>
            <a:r>
              <a:rPr lang="en-US" sz="1200" dirty="0">
                <a:latin typeface="Arial"/>
                <a:cs typeface="Arial"/>
              </a:rPr>
              <a:t>2 Months…</a:t>
            </a:r>
          </a:p>
        </p:txBody>
      </p:sp>
      <p:sp>
        <p:nvSpPr>
          <p:cNvPr id="77" name="TextBox 76">
            <a:extLst>
              <a:ext uri="{FF2B5EF4-FFF2-40B4-BE49-F238E27FC236}">
                <a16:creationId xmlns:a16="http://schemas.microsoft.com/office/drawing/2014/main" id="{FB38AA6E-797B-004D-A3D8-885B645F39D9}"/>
              </a:ext>
            </a:extLst>
          </p:cNvPr>
          <p:cNvSpPr txBox="1"/>
          <p:nvPr/>
        </p:nvSpPr>
        <p:spPr>
          <a:xfrm>
            <a:off x="795152" y="1617726"/>
            <a:ext cx="869056" cy="246221"/>
          </a:xfrm>
          <a:prstGeom prst="rect">
            <a:avLst/>
          </a:prstGeom>
          <a:solidFill>
            <a:schemeClr val="bg1">
              <a:lumMod val="85000"/>
            </a:schemeClr>
          </a:solidFill>
        </p:spPr>
        <p:txBody>
          <a:bodyPr wrap="square" rtlCol="0">
            <a:spAutoFit/>
          </a:bodyPr>
          <a:lstStyle/>
          <a:p>
            <a:pPr algn="ctr"/>
            <a:r>
              <a:rPr lang="en-US" sz="1000" b="1" dirty="0">
                <a:latin typeface="Arial"/>
                <a:cs typeface="Arial"/>
              </a:rPr>
              <a:t>OPTIONAL</a:t>
            </a:r>
          </a:p>
        </p:txBody>
      </p:sp>
      <p:sp>
        <p:nvSpPr>
          <p:cNvPr id="35" name="TextBox 34">
            <a:extLst>
              <a:ext uri="{FF2B5EF4-FFF2-40B4-BE49-F238E27FC236}">
                <a16:creationId xmlns:a16="http://schemas.microsoft.com/office/drawing/2014/main" id="{966199AF-2D73-B042-AD75-E780295F8ED3}"/>
              </a:ext>
            </a:extLst>
          </p:cNvPr>
          <p:cNvSpPr txBox="1"/>
          <p:nvPr/>
        </p:nvSpPr>
        <p:spPr>
          <a:xfrm>
            <a:off x="6885432" y="1891551"/>
            <a:ext cx="954024" cy="276999"/>
          </a:xfrm>
          <a:prstGeom prst="rect">
            <a:avLst/>
          </a:prstGeom>
          <a:noFill/>
        </p:spPr>
        <p:txBody>
          <a:bodyPr wrap="square" rtlCol="0">
            <a:spAutoFit/>
          </a:bodyPr>
          <a:lstStyle/>
          <a:p>
            <a:pPr algn="ctr"/>
            <a:r>
              <a:rPr lang="en-US" sz="1200" dirty="0">
                <a:latin typeface="Arial"/>
                <a:cs typeface="Arial"/>
              </a:rPr>
              <a:t>? Duration</a:t>
            </a:r>
          </a:p>
        </p:txBody>
      </p:sp>
      <p:sp>
        <p:nvSpPr>
          <p:cNvPr id="37" name="Hexagon 36">
            <a:extLst>
              <a:ext uri="{FF2B5EF4-FFF2-40B4-BE49-F238E27FC236}">
                <a16:creationId xmlns:a16="http://schemas.microsoft.com/office/drawing/2014/main" id="{D0E475A6-2F30-BF44-8194-8C209CFAAE16}"/>
              </a:ext>
            </a:extLst>
          </p:cNvPr>
          <p:cNvSpPr>
            <a:spLocks noChangeAspect="1"/>
          </p:cNvSpPr>
          <p:nvPr/>
        </p:nvSpPr>
        <p:spPr>
          <a:xfrm>
            <a:off x="6044184" y="2148839"/>
            <a:ext cx="212141" cy="18288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3" name="Picture 32">
            <a:extLst>
              <a:ext uri="{FF2B5EF4-FFF2-40B4-BE49-F238E27FC236}">
                <a16:creationId xmlns:a16="http://schemas.microsoft.com/office/drawing/2014/main" id="{BECE56AD-82DC-BD42-9C9B-CAC39CF28589}"/>
              </a:ext>
            </a:extLst>
          </p:cNvPr>
          <p:cNvPicPr>
            <a:picLocks noChangeAspect="1"/>
          </p:cNvPicPr>
          <p:nvPr/>
        </p:nvPicPr>
        <p:blipFill>
          <a:blip r:embed="rId2"/>
          <a:stretch>
            <a:fillRect/>
          </a:stretch>
        </p:blipFill>
        <p:spPr>
          <a:xfrm rot="2706700">
            <a:off x="1916660" y="2764025"/>
            <a:ext cx="787180" cy="754380"/>
          </a:xfrm>
          <a:prstGeom prst="rect">
            <a:avLst/>
          </a:prstGeom>
        </p:spPr>
      </p:pic>
      <p:pic>
        <p:nvPicPr>
          <p:cNvPr id="34" name="Picture 33">
            <a:extLst>
              <a:ext uri="{FF2B5EF4-FFF2-40B4-BE49-F238E27FC236}">
                <a16:creationId xmlns:a16="http://schemas.microsoft.com/office/drawing/2014/main" id="{705497AD-577A-4944-8323-31C90E376D02}"/>
              </a:ext>
            </a:extLst>
          </p:cNvPr>
          <p:cNvPicPr>
            <a:picLocks noChangeAspect="1"/>
          </p:cNvPicPr>
          <p:nvPr/>
        </p:nvPicPr>
        <p:blipFill>
          <a:blip r:embed="rId2"/>
          <a:stretch>
            <a:fillRect/>
          </a:stretch>
        </p:blipFill>
        <p:spPr>
          <a:xfrm rot="2706700">
            <a:off x="3189039" y="2764025"/>
            <a:ext cx="787180" cy="754380"/>
          </a:xfrm>
          <a:prstGeom prst="rect">
            <a:avLst/>
          </a:prstGeom>
        </p:spPr>
      </p:pic>
      <p:pic>
        <p:nvPicPr>
          <p:cNvPr id="36" name="Picture 35">
            <a:extLst>
              <a:ext uri="{FF2B5EF4-FFF2-40B4-BE49-F238E27FC236}">
                <a16:creationId xmlns:a16="http://schemas.microsoft.com/office/drawing/2014/main" id="{2987CA1C-F437-B54F-8A66-BFF815FBD177}"/>
              </a:ext>
            </a:extLst>
          </p:cNvPr>
          <p:cNvPicPr>
            <a:picLocks noChangeAspect="1"/>
          </p:cNvPicPr>
          <p:nvPr/>
        </p:nvPicPr>
        <p:blipFill>
          <a:blip r:embed="rId2"/>
          <a:stretch>
            <a:fillRect/>
          </a:stretch>
        </p:blipFill>
        <p:spPr>
          <a:xfrm rot="2706700">
            <a:off x="5720852" y="2764025"/>
            <a:ext cx="787180" cy="754380"/>
          </a:xfrm>
          <a:prstGeom prst="rect">
            <a:avLst/>
          </a:prstGeom>
        </p:spPr>
      </p:pic>
      <p:pic>
        <p:nvPicPr>
          <p:cNvPr id="38" name="Picture 37">
            <a:extLst>
              <a:ext uri="{FF2B5EF4-FFF2-40B4-BE49-F238E27FC236}">
                <a16:creationId xmlns:a16="http://schemas.microsoft.com/office/drawing/2014/main" id="{D5EF1F06-99C7-4340-A0DA-023DECA5AE6B}"/>
              </a:ext>
            </a:extLst>
          </p:cNvPr>
          <p:cNvPicPr>
            <a:picLocks noChangeAspect="1"/>
          </p:cNvPicPr>
          <p:nvPr/>
        </p:nvPicPr>
        <p:blipFill>
          <a:blip r:embed="rId2"/>
          <a:stretch>
            <a:fillRect/>
          </a:stretch>
        </p:blipFill>
        <p:spPr>
          <a:xfrm rot="2706700">
            <a:off x="4484081" y="2764025"/>
            <a:ext cx="787180" cy="754380"/>
          </a:xfrm>
          <a:prstGeom prst="rect">
            <a:avLst/>
          </a:prstGeom>
        </p:spPr>
      </p:pic>
      <p:pic>
        <p:nvPicPr>
          <p:cNvPr id="45" name="Picture 44">
            <a:extLst>
              <a:ext uri="{FF2B5EF4-FFF2-40B4-BE49-F238E27FC236}">
                <a16:creationId xmlns:a16="http://schemas.microsoft.com/office/drawing/2014/main" id="{43FB922A-F188-2447-9408-141465A79958}"/>
              </a:ext>
            </a:extLst>
          </p:cNvPr>
          <p:cNvPicPr>
            <a:picLocks noChangeAspect="1"/>
          </p:cNvPicPr>
          <p:nvPr/>
        </p:nvPicPr>
        <p:blipFill>
          <a:blip r:embed="rId2"/>
          <a:stretch>
            <a:fillRect/>
          </a:stretch>
        </p:blipFill>
        <p:spPr>
          <a:xfrm rot="2706700">
            <a:off x="1303810" y="2764024"/>
            <a:ext cx="787180" cy="754380"/>
          </a:xfrm>
          <a:prstGeom prst="rect">
            <a:avLst/>
          </a:prstGeom>
        </p:spPr>
      </p:pic>
      <p:sp>
        <p:nvSpPr>
          <p:cNvPr id="4" name="Oval 3">
            <a:extLst>
              <a:ext uri="{FF2B5EF4-FFF2-40B4-BE49-F238E27FC236}">
                <a16:creationId xmlns:a16="http://schemas.microsoft.com/office/drawing/2014/main" id="{0F4E4B26-8919-5BD9-4E57-BA17E0E3AA8E}"/>
              </a:ext>
            </a:extLst>
          </p:cNvPr>
          <p:cNvSpPr>
            <a:spLocks noChangeAspect="1"/>
          </p:cNvSpPr>
          <p:nvPr/>
        </p:nvSpPr>
        <p:spPr>
          <a:xfrm>
            <a:off x="1010542" y="2987417"/>
            <a:ext cx="398500" cy="228600"/>
          </a:xfrm>
          <a:prstGeom prst="ellipse">
            <a:avLst/>
          </a:prstGeom>
          <a:gradFill>
            <a:gsLst>
              <a:gs pos="83000">
                <a:schemeClr val="bg1">
                  <a:lumMod val="85000"/>
                </a:schemeClr>
              </a:gs>
              <a:gs pos="0">
                <a:schemeClr val="bg1"/>
              </a:gs>
            </a:gsLst>
            <a:lin ang="16200000" scaled="0"/>
          </a:gradFill>
          <a:ln>
            <a:solidFill>
              <a:schemeClr val="bg1">
                <a:lumMod val="65000"/>
              </a:schemeClr>
            </a:solidFill>
          </a:ln>
          <a:effectLst>
            <a:outerShdw blurRad="40000" dist="23000"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74060044"/>
      </p:ext>
    </p:extLst>
  </p:cSld>
  <p:clrMapOvr>
    <a:masterClrMapping/>
  </p:clrMapOvr>
  <p:transition spd="slow"/>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Rectangle 48">
            <a:extLst>
              <a:ext uri="{FF2B5EF4-FFF2-40B4-BE49-F238E27FC236}">
                <a16:creationId xmlns:a16="http://schemas.microsoft.com/office/drawing/2014/main" id="{B0CAB6AF-678F-4A4E-8697-E1DE722542D5}"/>
              </a:ext>
            </a:extLst>
          </p:cNvPr>
          <p:cNvSpPr/>
          <p:nvPr/>
        </p:nvSpPr>
        <p:spPr>
          <a:xfrm>
            <a:off x="844032" y="3755405"/>
            <a:ext cx="731520" cy="569707"/>
          </a:xfrm>
          <a:prstGeom prst="rect">
            <a:avLst/>
          </a:prstGeom>
          <a:solidFill>
            <a:srgbClr val="FFC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50" name="Rectangle 49">
            <a:extLst>
              <a:ext uri="{FF2B5EF4-FFF2-40B4-BE49-F238E27FC236}">
                <a16:creationId xmlns:a16="http://schemas.microsoft.com/office/drawing/2014/main" id="{11E5C9F3-8A7B-334A-ADB3-29F49CDADC64}"/>
              </a:ext>
            </a:extLst>
          </p:cNvPr>
          <p:cNvSpPr/>
          <p:nvPr/>
        </p:nvSpPr>
        <p:spPr>
          <a:xfrm>
            <a:off x="1645920" y="3755406"/>
            <a:ext cx="4507992" cy="548553"/>
          </a:xfrm>
          <a:prstGeom prst="rect">
            <a:avLst/>
          </a:prstGeom>
          <a:solidFill>
            <a:srgbClr val="F1B6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eaLnBrk="1" hangingPunct="1">
              <a:lnSpc>
                <a:spcPts val="1400"/>
              </a:lnSpc>
            </a:pPr>
            <a:r>
              <a:rPr lang="en-US" sz="1400" dirty="0">
                <a:solidFill>
                  <a:srgbClr val="000000"/>
                </a:solidFill>
                <a:latin typeface="Arial" pitchFamily="-107" charset="0"/>
                <a:ea typeface="Arial" pitchFamily="-107" charset="0"/>
                <a:cs typeface="Arial" pitchFamily="-107" charset="0"/>
              </a:rPr>
              <a:t>Cabotegravir</a:t>
            </a:r>
            <a:br>
              <a:rPr lang="en-US" sz="1200" dirty="0">
                <a:solidFill>
                  <a:srgbClr val="000000"/>
                </a:solidFill>
                <a:latin typeface="Arial" pitchFamily="-107" charset="0"/>
                <a:ea typeface="Arial" pitchFamily="-107" charset="0"/>
                <a:cs typeface="Arial" pitchFamily="-107" charset="0"/>
              </a:rPr>
            </a:br>
            <a:r>
              <a:rPr lang="en-US" sz="1200" dirty="0">
                <a:solidFill>
                  <a:srgbClr val="000000"/>
                </a:solidFill>
                <a:latin typeface="Arial" pitchFamily="-107" charset="0"/>
                <a:ea typeface="Arial" pitchFamily="-107" charset="0"/>
                <a:cs typeface="Arial" pitchFamily="-107" charset="0"/>
              </a:rPr>
              <a:t>600 mg (3 mL) IM</a:t>
            </a:r>
          </a:p>
        </p:txBody>
      </p:sp>
      <p:sp>
        <p:nvSpPr>
          <p:cNvPr id="39" name="Rectangle 38">
            <a:extLst>
              <a:ext uri="{FF2B5EF4-FFF2-40B4-BE49-F238E27FC236}">
                <a16:creationId xmlns:a16="http://schemas.microsoft.com/office/drawing/2014/main" id="{AD4A8D2A-4886-2348-99AF-767D91947AF6}"/>
              </a:ext>
            </a:extLst>
          </p:cNvPr>
          <p:cNvSpPr/>
          <p:nvPr/>
        </p:nvSpPr>
        <p:spPr>
          <a:xfrm>
            <a:off x="6208776" y="2571750"/>
            <a:ext cx="2770632" cy="1735074"/>
          </a:xfrm>
          <a:prstGeom prst="rect">
            <a:avLst/>
          </a:prstGeom>
          <a:solidFill>
            <a:srgbClr val="7030A0">
              <a:alpha val="1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 indent="-102870">
              <a:spcBef>
                <a:spcPts val="1200"/>
              </a:spcBef>
              <a:buClr>
                <a:srgbClr val="0070C0"/>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If </a:t>
            </a:r>
            <a:r>
              <a:rPr lang="en-US" sz="1400" dirty="0" err="1">
                <a:solidFill>
                  <a:schemeClr val="tx1"/>
                </a:solidFill>
                <a:latin typeface="Arial" panose="020B0604020202020204" pitchFamily="34" charset="0"/>
                <a:cs typeface="Arial" panose="020B0604020202020204" pitchFamily="34" charset="0"/>
              </a:rPr>
              <a:t>PrEP</a:t>
            </a:r>
            <a:r>
              <a:rPr lang="en-US" sz="1400" dirty="0">
                <a:solidFill>
                  <a:schemeClr val="tx1"/>
                </a:solidFill>
                <a:latin typeface="Arial" panose="020B0604020202020204" pitchFamily="34" charset="0"/>
                <a:cs typeface="Arial" panose="020B0604020202020204" pitchFamily="34" charset="0"/>
              </a:rPr>
              <a:t> indicated, prescribe TDF-FTC or TAF-FTC^ within 8 weeks of stopping cabotegravir</a:t>
            </a:r>
          </a:p>
          <a:p>
            <a:pPr marL="102870" indent="-102870">
              <a:spcBef>
                <a:spcPts val="1200"/>
              </a:spcBef>
              <a:buClr>
                <a:srgbClr val="0070C0"/>
              </a:buClr>
              <a:buFont typeface="Arial" panose="020B0604020202020204" pitchFamily="34" charset="0"/>
              <a:buChar char="•"/>
            </a:pPr>
            <a:r>
              <a:rPr lang="en-US" sz="1400" dirty="0">
                <a:solidFill>
                  <a:schemeClr val="tx1"/>
                </a:solidFill>
                <a:latin typeface="Arial" panose="020B0604020202020204" pitchFamily="34" charset="0"/>
                <a:cs typeface="Arial" panose="020B0604020202020204" pitchFamily="34" charset="0"/>
              </a:rPr>
              <a:t>Continue follow-up visits quarterly for 12 months</a:t>
            </a:r>
            <a:endParaRPr lang="en-US" sz="1350" dirty="0">
              <a:solidFill>
                <a:schemeClr val="tx1"/>
              </a:solidFill>
              <a:latin typeface="Arial" panose="020B0604020202020204" pitchFamily="34" charset="0"/>
              <a:cs typeface="Arial" panose="020B0604020202020204" pitchFamily="34" charset="0"/>
            </a:endParaRPr>
          </a:p>
        </p:txBody>
      </p:sp>
      <p:sp>
        <p:nvSpPr>
          <p:cNvPr id="40" name="Rectangle 39">
            <a:extLst>
              <a:ext uri="{FF2B5EF4-FFF2-40B4-BE49-F238E27FC236}">
                <a16:creationId xmlns:a16="http://schemas.microsoft.com/office/drawing/2014/main" id="{D8DF942C-D8AB-4F43-BA82-03B223088897}"/>
              </a:ext>
            </a:extLst>
          </p:cNvPr>
          <p:cNvSpPr/>
          <p:nvPr/>
        </p:nvSpPr>
        <p:spPr>
          <a:xfrm>
            <a:off x="870270" y="2922316"/>
            <a:ext cx="731520" cy="344036"/>
          </a:xfrm>
          <a:prstGeom prst="rect">
            <a:avLst/>
          </a:prstGeom>
          <a:solidFill>
            <a:srgbClr val="FFC000">
              <a:alpha val="18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43" name="Rectangle 42">
            <a:extLst>
              <a:ext uri="{FF2B5EF4-FFF2-40B4-BE49-F238E27FC236}">
                <a16:creationId xmlns:a16="http://schemas.microsoft.com/office/drawing/2014/main" id="{97DF118C-31A0-3D44-9E4C-E7B2C095C923}"/>
              </a:ext>
            </a:extLst>
          </p:cNvPr>
          <p:cNvSpPr/>
          <p:nvPr/>
        </p:nvSpPr>
        <p:spPr>
          <a:xfrm>
            <a:off x="1645920" y="2928031"/>
            <a:ext cx="4483246" cy="344036"/>
          </a:xfrm>
          <a:prstGeom prst="rect">
            <a:avLst/>
          </a:prstGeom>
          <a:solidFill>
            <a:srgbClr val="F1B600">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p:nvPr>
        </p:nvSpPr>
        <p:spPr/>
        <p:txBody>
          <a:bodyPr/>
          <a:lstStyle/>
          <a:p>
            <a:r>
              <a:rPr lang="en-US" sz="1800" i="1" dirty="0"/>
              <a:t>2021 CDC </a:t>
            </a:r>
            <a:r>
              <a:rPr lang="en-US" sz="1800" i="1" dirty="0" err="1"/>
              <a:t>PrEP</a:t>
            </a:r>
            <a:r>
              <a:rPr lang="en-US" sz="1800" i="1" dirty="0"/>
              <a:t> Guidelines</a:t>
            </a:r>
            <a:br>
              <a:rPr lang="en-US" dirty="0"/>
            </a:br>
            <a:r>
              <a:rPr lang="en-US" dirty="0"/>
              <a:t>Cabotegravir for HIV </a:t>
            </a:r>
            <a:r>
              <a:rPr lang="en-US" dirty="0" err="1"/>
              <a:t>PrEP</a:t>
            </a:r>
            <a:r>
              <a:rPr lang="en-US" dirty="0"/>
              <a:t>: Tail Phase Recommendations</a:t>
            </a:r>
          </a:p>
        </p:txBody>
      </p:sp>
      <p:sp>
        <p:nvSpPr>
          <p:cNvPr id="3" name="Text Placeholder 2"/>
          <p:cNvSpPr>
            <a:spLocks noGrp="1"/>
          </p:cNvSpPr>
          <p:nvPr>
            <p:ph type="body" sz="quarter" idx="14"/>
          </p:nvPr>
        </p:nvSpPr>
        <p:spPr>
          <a:xfrm>
            <a:off x="323850" y="4846321"/>
            <a:ext cx="7732014" cy="240029"/>
          </a:xfrm>
        </p:spPr>
        <p:txBody>
          <a:bodyPr/>
          <a:lstStyle/>
          <a:p>
            <a:r>
              <a:rPr lang="en-US" dirty="0"/>
              <a:t>Source: CDC Preexposure Prophylaxis for the Prevention of HIV Infection in the U.S.– 2021 Update Clinical Practice Guideline</a:t>
            </a:r>
          </a:p>
        </p:txBody>
      </p:sp>
      <p:sp>
        <p:nvSpPr>
          <p:cNvPr id="29" name="Rectangle 3">
            <a:extLst>
              <a:ext uri="{FF2B5EF4-FFF2-40B4-BE49-F238E27FC236}">
                <a16:creationId xmlns:a16="http://schemas.microsoft.com/office/drawing/2014/main" id="{61D0403D-BE13-0F4A-946D-B79EED1AF1E9}"/>
              </a:ext>
            </a:extLst>
          </p:cNvPr>
          <p:cNvSpPr>
            <a:spLocks noChangeArrowheads="1"/>
          </p:cNvSpPr>
          <p:nvPr/>
        </p:nvSpPr>
        <p:spPr bwMode="auto">
          <a:xfrm>
            <a:off x="786384" y="994298"/>
            <a:ext cx="877824" cy="514461"/>
          </a:xfrm>
          <a:prstGeom prst="rect">
            <a:avLst/>
          </a:prstGeom>
          <a:solidFill>
            <a:srgbClr val="FFC000">
              <a:alpha val="35000"/>
            </a:srgbClr>
          </a:solidFill>
          <a:ln w="19050">
            <a:noFill/>
            <a:miter lim="800000"/>
            <a:headEnd/>
            <a:tailEnd/>
          </a:ln>
          <a:scene3d>
            <a:camera prst="orthographicFront"/>
            <a:lightRig rig="threePt" dir="t"/>
          </a:scene3d>
          <a:sp3d>
            <a:bevelT w="38100" h="38100"/>
          </a:sp3d>
        </p:spPr>
        <p:txBody>
          <a:bodyPr wrap="square" tIns="137160" bIns="68580" anchor="ctr">
            <a:prstTxWarp prst="textNoShape">
              <a:avLst/>
            </a:prstTxWarp>
          </a:bodyPr>
          <a:lstStyle/>
          <a:p>
            <a:pPr algn="ctr" eaLnBrk="1" hangingPunct="1">
              <a:lnSpc>
                <a:spcPts val="1200"/>
              </a:lnSpc>
            </a:pPr>
            <a:r>
              <a:rPr lang="en-US" sz="1350" b="1" dirty="0">
                <a:solidFill>
                  <a:srgbClr val="000000"/>
                </a:solidFill>
                <a:latin typeface="Arial" pitchFamily="-107" charset="0"/>
                <a:ea typeface="Arial" pitchFamily="-107" charset="0"/>
                <a:cs typeface="Arial" pitchFamily="-107" charset="0"/>
              </a:rPr>
              <a:t>Lead-In</a:t>
            </a:r>
          </a:p>
        </p:txBody>
      </p:sp>
      <p:sp>
        <p:nvSpPr>
          <p:cNvPr id="30" name="Rectangle 3">
            <a:extLst>
              <a:ext uri="{FF2B5EF4-FFF2-40B4-BE49-F238E27FC236}">
                <a16:creationId xmlns:a16="http://schemas.microsoft.com/office/drawing/2014/main" id="{E874DA0C-63C4-3E4A-AA36-42E887383D39}"/>
              </a:ext>
            </a:extLst>
          </p:cNvPr>
          <p:cNvSpPr>
            <a:spLocks noChangeArrowheads="1"/>
          </p:cNvSpPr>
          <p:nvPr/>
        </p:nvSpPr>
        <p:spPr bwMode="auto">
          <a:xfrm>
            <a:off x="1645919" y="994298"/>
            <a:ext cx="4517137" cy="514461"/>
          </a:xfrm>
          <a:prstGeom prst="rect">
            <a:avLst/>
          </a:prstGeom>
          <a:solidFill>
            <a:srgbClr val="F1B600">
              <a:alpha val="60000"/>
            </a:srgbClr>
          </a:solidFill>
          <a:ln w="19050">
            <a:noFill/>
            <a:miter lim="800000"/>
            <a:headEnd/>
            <a:tailEnd/>
          </a:ln>
          <a:scene3d>
            <a:camera prst="orthographicFront"/>
            <a:lightRig rig="threePt" dir="t"/>
          </a:scene3d>
          <a:sp3d>
            <a:bevelT w="38100" h="38100"/>
          </a:sp3d>
        </p:spPr>
        <p:txBody>
          <a:bodyPr wrap="square" tIns="137160" bIns="68580" anchor="ctr">
            <a:prstTxWarp prst="textNoShape">
              <a:avLst/>
            </a:prstTxWarp>
          </a:bodyPr>
          <a:lstStyle/>
          <a:p>
            <a:pPr algn="ctr" eaLnBrk="1" hangingPunct="1">
              <a:lnSpc>
                <a:spcPts val="1200"/>
              </a:lnSpc>
            </a:pPr>
            <a:r>
              <a:rPr lang="en-US" sz="1350" b="1" dirty="0">
                <a:solidFill>
                  <a:srgbClr val="000000"/>
                </a:solidFill>
                <a:latin typeface="Arial" pitchFamily="-107" charset="0"/>
                <a:ea typeface="Arial" pitchFamily="-107" charset="0"/>
                <a:cs typeface="Arial" pitchFamily="-107" charset="0"/>
              </a:rPr>
              <a:t>Cabotegravir Injections</a:t>
            </a:r>
          </a:p>
        </p:txBody>
      </p:sp>
      <p:sp>
        <p:nvSpPr>
          <p:cNvPr id="42" name="Rectangle 3">
            <a:extLst>
              <a:ext uri="{FF2B5EF4-FFF2-40B4-BE49-F238E27FC236}">
                <a16:creationId xmlns:a16="http://schemas.microsoft.com/office/drawing/2014/main" id="{3C1261EE-4A90-EF4B-A84A-7AA1EE1D841B}"/>
              </a:ext>
            </a:extLst>
          </p:cNvPr>
          <p:cNvSpPr>
            <a:spLocks noChangeArrowheads="1"/>
          </p:cNvSpPr>
          <p:nvPr/>
        </p:nvSpPr>
        <p:spPr bwMode="auto">
          <a:xfrm>
            <a:off x="714241" y="3795476"/>
            <a:ext cx="995688" cy="457200"/>
          </a:xfrm>
          <a:prstGeom prst="rect">
            <a:avLst/>
          </a:prstGeom>
          <a:noFill/>
          <a:ln w="19050">
            <a:noFill/>
            <a:miter lim="800000"/>
            <a:headEnd/>
            <a:tailEnd/>
          </a:ln>
          <a:scene3d>
            <a:camera prst="orthographicFront"/>
            <a:lightRig rig="threePt" dir="t"/>
          </a:scene3d>
          <a:sp3d>
            <a:bevelT/>
          </a:sp3d>
        </p:spPr>
        <p:txBody>
          <a:bodyPr wrap="square" anchor="ctr">
            <a:prstTxWarp prst="textNoShape">
              <a:avLst/>
            </a:prstTxWarp>
          </a:bodyPr>
          <a:lstStyle/>
          <a:p>
            <a:pPr algn="ctr" eaLnBrk="1" hangingPunct="1">
              <a:lnSpc>
                <a:spcPts val="1200"/>
              </a:lnSpc>
            </a:pPr>
            <a:r>
              <a:rPr lang="en-US" sz="1000" dirty="0">
                <a:solidFill>
                  <a:srgbClr val="000000"/>
                </a:solidFill>
                <a:latin typeface="Arial" pitchFamily="-107" charset="0"/>
                <a:ea typeface="Arial" pitchFamily="-107" charset="0"/>
                <a:cs typeface="Arial" pitchFamily="-107" charset="0"/>
              </a:rPr>
              <a:t>Cabotegravir</a:t>
            </a:r>
            <a:br>
              <a:rPr lang="en-US" sz="1000" dirty="0">
                <a:solidFill>
                  <a:srgbClr val="000000"/>
                </a:solidFill>
                <a:latin typeface="Arial" pitchFamily="-107" charset="0"/>
                <a:ea typeface="Arial" pitchFamily="-107" charset="0"/>
                <a:cs typeface="Arial" pitchFamily="-107" charset="0"/>
              </a:rPr>
            </a:br>
            <a:r>
              <a:rPr lang="en-US" sz="1000" dirty="0">
                <a:solidFill>
                  <a:srgbClr val="000000"/>
                </a:solidFill>
                <a:latin typeface="Arial" pitchFamily="-107" charset="0"/>
                <a:ea typeface="Arial" pitchFamily="-107" charset="0"/>
                <a:cs typeface="Arial" pitchFamily="-107" charset="0"/>
              </a:rPr>
              <a:t>30 mg daily  </a:t>
            </a:r>
          </a:p>
        </p:txBody>
      </p:sp>
      <p:sp>
        <p:nvSpPr>
          <p:cNvPr id="20" name="Rectangle 3">
            <a:extLst>
              <a:ext uri="{FF2B5EF4-FFF2-40B4-BE49-F238E27FC236}">
                <a16:creationId xmlns:a16="http://schemas.microsoft.com/office/drawing/2014/main" id="{4972B160-BA40-8548-BC56-4C3236105313}"/>
              </a:ext>
            </a:extLst>
          </p:cNvPr>
          <p:cNvSpPr>
            <a:spLocks noChangeArrowheads="1"/>
          </p:cNvSpPr>
          <p:nvPr/>
        </p:nvSpPr>
        <p:spPr bwMode="auto">
          <a:xfrm>
            <a:off x="6147153" y="994298"/>
            <a:ext cx="2768247" cy="514461"/>
          </a:xfrm>
          <a:prstGeom prst="rect">
            <a:avLst/>
          </a:prstGeom>
          <a:gradFill>
            <a:gsLst>
              <a:gs pos="81000">
                <a:srgbClr val="7030A0">
                  <a:alpha val="27805"/>
                </a:srgbClr>
              </a:gs>
              <a:gs pos="0">
                <a:srgbClr val="7030A0">
                  <a:alpha val="40000"/>
                </a:srgbClr>
              </a:gs>
              <a:gs pos="100000">
                <a:schemeClr val="bg1">
                  <a:alpha val="0"/>
                </a:schemeClr>
              </a:gs>
            </a:gsLst>
            <a:lin ang="0" scaled="1"/>
          </a:gradFill>
          <a:ln w="19050">
            <a:noFill/>
            <a:miter lim="800000"/>
            <a:headEnd/>
            <a:tailEnd/>
          </a:ln>
          <a:scene3d>
            <a:camera prst="orthographicFront"/>
            <a:lightRig rig="threePt" dir="t"/>
          </a:scene3d>
          <a:sp3d>
            <a:bevelT w="38100" h="38100"/>
          </a:sp3d>
        </p:spPr>
        <p:txBody>
          <a:bodyPr wrap="square" tIns="137160" bIns="68580" anchor="ctr">
            <a:prstTxWarp prst="textNoShape">
              <a:avLst/>
            </a:prstTxWarp>
          </a:bodyPr>
          <a:lstStyle/>
          <a:p>
            <a:pPr algn="ctr" eaLnBrk="1" hangingPunct="1">
              <a:lnSpc>
                <a:spcPts val="1200"/>
              </a:lnSpc>
            </a:pPr>
            <a:r>
              <a:rPr lang="en-US" sz="1350" b="1" dirty="0">
                <a:solidFill>
                  <a:srgbClr val="000000"/>
                </a:solidFill>
                <a:latin typeface="Arial" pitchFamily="-107" charset="0"/>
                <a:ea typeface="Arial" pitchFamily="-107" charset="0"/>
                <a:cs typeface="Arial" pitchFamily="-107" charset="0"/>
              </a:rPr>
              <a:t>Tail Phase</a:t>
            </a:r>
          </a:p>
        </p:txBody>
      </p:sp>
      <p:cxnSp>
        <p:nvCxnSpPr>
          <p:cNvPr id="54" name="Straight Arrow Connector 53">
            <a:extLst>
              <a:ext uri="{FF2B5EF4-FFF2-40B4-BE49-F238E27FC236}">
                <a16:creationId xmlns:a16="http://schemas.microsoft.com/office/drawing/2014/main" id="{FD54DAAF-108A-8B4B-995F-2A625206B5E2}"/>
              </a:ext>
            </a:extLst>
          </p:cNvPr>
          <p:cNvCxnSpPr>
            <a:cxnSpLocks/>
          </p:cNvCxnSpPr>
          <p:nvPr/>
        </p:nvCxnSpPr>
        <p:spPr>
          <a:xfrm>
            <a:off x="930394" y="2250922"/>
            <a:ext cx="731520" cy="0"/>
          </a:xfrm>
          <a:prstGeom prst="straightConnector1">
            <a:avLst/>
          </a:prstGeom>
          <a:ln w="19050">
            <a:solidFill>
              <a:srgbClr val="B488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5191ED7-220A-EE41-BD67-D419759492AE}"/>
              </a:ext>
            </a:extLst>
          </p:cNvPr>
          <p:cNvSpPr txBox="1"/>
          <p:nvPr/>
        </p:nvSpPr>
        <p:spPr>
          <a:xfrm>
            <a:off x="786008" y="1891551"/>
            <a:ext cx="954024" cy="276999"/>
          </a:xfrm>
          <a:prstGeom prst="rect">
            <a:avLst/>
          </a:prstGeom>
          <a:noFill/>
        </p:spPr>
        <p:txBody>
          <a:bodyPr wrap="square" rtlCol="0">
            <a:spAutoFit/>
          </a:bodyPr>
          <a:lstStyle/>
          <a:p>
            <a:pPr algn="ctr"/>
            <a:r>
              <a:rPr lang="en-US" sz="1200" dirty="0">
                <a:latin typeface="Arial"/>
                <a:cs typeface="Arial"/>
              </a:rPr>
              <a:t>≥28 days</a:t>
            </a:r>
          </a:p>
        </p:txBody>
      </p:sp>
      <p:cxnSp>
        <p:nvCxnSpPr>
          <p:cNvPr id="56" name="Straight Arrow Connector 55">
            <a:extLst>
              <a:ext uri="{FF2B5EF4-FFF2-40B4-BE49-F238E27FC236}">
                <a16:creationId xmlns:a16="http://schemas.microsoft.com/office/drawing/2014/main" id="{21C18E33-7A45-6B4B-B398-1ED2FA42D96F}"/>
              </a:ext>
            </a:extLst>
          </p:cNvPr>
          <p:cNvCxnSpPr>
            <a:cxnSpLocks/>
          </p:cNvCxnSpPr>
          <p:nvPr/>
        </p:nvCxnSpPr>
        <p:spPr>
          <a:xfrm>
            <a:off x="1661909" y="2250922"/>
            <a:ext cx="640080" cy="0"/>
          </a:xfrm>
          <a:prstGeom prst="straightConnector1">
            <a:avLst/>
          </a:prstGeom>
          <a:ln w="19050">
            <a:solidFill>
              <a:srgbClr val="B488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49BCD20-CE01-3B4C-9992-C647CC6570B8}"/>
              </a:ext>
            </a:extLst>
          </p:cNvPr>
          <p:cNvSpPr txBox="1"/>
          <p:nvPr/>
        </p:nvSpPr>
        <p:spPr>
          <a:xfrm>
            <a:off x="1575149" y="1891551"/>
            <a:ext cx="954024" cy="276999"/>
          </a:xfrm>
          <a:prstGeom prst="rect">
            <a:avLst/>
          </a:prstGeom>
          <a:noFill/>
        </p:spPr>
        <p:txBody>
          <a:bodyPr wrap="square" rtlCol="0">
            <a:spAutoFit/>
          </a:bodyPr>
          <a:lstStyle/>
          <a:p>
            <a:pPr algn="ctr"/>
            <a:r>
              <a:rPr lang="en-US" sz="1200" dirty="0">
                <a:latin typeface="Arial"/>
                <a:cs typeface="Arial"/>
              </a:rPr>
              <a:t>1 Month</a:t>
            </a:r>
          </a:p>
        </p:txBody>
      </p:sp>
      <p:sp>
        <p:nvSpPr>
          <p:cNvPr id="58" name="TextBox 57">
            <a:extLst>
              <a:ext uri="{FF2B5EF4-FFF2-40B4-BE49-F238E27FC236}">
                <a16:creationId xmlns:a16="http://schemas.microsoft.com/office/drawing/2014/main" id="{F969C28E-0FAD-9448-9D14-A215433FD10E}"/>
              </a:ext>
            </a:extLst>
          </p:cNvPr>
          <p:cNvSpPr txBox="1"/>
          <p:nvPr/>
        </p:nvSpPr>
        <p:spPr>
          <a:xfrm>
            <a:off x="2485496" y="1891551"/>
            <a:ext cx="954024" cy="276999"/>
          </a:xfrm>
          <a:prstGeom prst="rect">
            <a:avLst/>
          </a:prstGeom>
          <a:noFill/>
        </p:spPr>
        <p:txBody>
          <a:bodyPr wrap="square" rtlCol="0">
            <a:spAutoFit/>
          </a:bodyPr>
          <a:lstStyle/>
          <a:p>
            <a:pPr algn="ctr"/>
            <a:r>
              <a:rPr lang="en-US" sz="1200" dirty="0">
                <a:latin typeface="Arial"/>
                <a:cs typeface="Arial"/>
              </a:rPr>
              <a:t>2 Months</a:t>
            </a:r>
          </a:p>
        </p:txBody>
      </p:sp>
      <p:cxnSp>
        <p:nvCxnSpPr>
          <p:cNvPr id="59" name="Straight Arrow Connector 58">
            <a:extLst>
              <a:ext uri="{FF2B5EF4-FFF2-40B4-BE49-F238E27FC236}">
                <a16:creationId xmlns:a16="http://schemas.microsoft.com/office/drawing/2014/main" id="{62E975DD-3B4D-1942-8240-CF0E0A18D8DA}"/>
              </a:ext>
            </a:extLst>
          </p:cNvPr>
          <p:cNvCxnSpPr>
            <a:cxnSpLocks/>
          </p:cNvCxnSpPr>
          <p:nvPr/>
        </p:nvCxnSpPr>
        <p:spPr>
          <a:xfrm>
            <a:off x="2294800" y="2250922"/>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B7102B5-77DA-E34D-9871-27D6DD84CF5E}"/>
              </a:ext>
            </a:extLst>
          </p:cNvPr>
          <p:cNvCxnSpPr>
            <a:cxnSpLocks/>
          </p:cNvCxnSpPr>
          <p:nvPr/>
        </p:nvCxnSpPr>
        <p:spPr>
          <a:xfrm>
            <a:off x="6135293" y="2250922"/>
            <a:ext cx="2770963" cy="0"/>
          </a:xfrm>
          <a:prstGeom prst="straightConnector1">
            <a:avLst/>
          </a:prstGeom>
          <a:ln w="19050">
            <a:solidFill>
              <a:srgbClr val="7030A0"/>
            </a:solidFill>
            <a:headEnd type="oval"/>
            <a:tailEnd type="diamond"/>
          </a:ln>
        </p:spPr>
        <p:style>
          <a:lnRef idx="1">
            <a:schemeClr val="accent1"/>
          </a:lnRef>
          <a:fillRef idx="0">
            <a:schemeClr val="accent1"/>
          </a:fillRef>
          <a:effectRef idx="0">
            <a:schemeClr val="accent1"/>
          </a:effectRef>
          <a:fontRef idx="minor">
            <a:schemeClr val="tx1"/>
          </a:fontRef>
        </p:style>
      </p:cxnSp>
      <p:sp>
        <p:nvSpPr>
          <p:cNvPr id="69" name="TextBox 68">
            <a:extLst>
              <a:ext uri="{FF2B5EF4-FFF2-40B4-BE49-F238E27FC236}">
                <a16:creationId xmlns:a16="http://schemas.microsoft.com/office/drawing/2014/main" id="{FC771D37-668A-C446-9B4E-75B20E417343}"/>
              </a:ext>
            </a:extLst>
          </p:cNvPr>
          <p:cNvSpPr txBox="1"/>
          <p:nvPr/>
        </p:nvSpPr>
        <p:spPr>
          <a:xfrm>
            <a:off x="850392" y="4464268"/>
            <a:ext cx="8110728" cy="387863"/>
          </a:xfrm>
          <a:prstGeom prst="rect">
            <a:avLst/>
          </a:prstGeom>
          <a:solidFill>
            <a:schemeClr val="bg1">
              <a:lumMod val="95000"/>
            </a:schemeClr>
          </a:solidFill>
        </p:spPr>
        <p:txBody>
          <a:bodyPr wrap="square" rtlCol="0" anchor="ctr">
            <a:spAutoFit/>
          </a:bodyPr>
          <a:lstStyle/>
          <a:p>
            <a:pPr>
              <a:lnSpc>
                <a:spcPts val="1200"/>
              </a:lnSpc>
            </a:pPr>
            <a:r>
              <a:rPr lang="en-US" sz="900" dirty="0">
                <a:latin typeface="Arial"/>
                <a:cs typeface="Arial"/>
              </a:rPr>
              <a:t>*TDF-FTC = tenofovir DF-emtricitabine; TAF-FTC = tenofovir alafenamide-emtricitabine</a:t>
            </a:r>
            <a:br>
              <a:rPr lang="en-US" sz="900" dirty="0">
                <a:latin typeface="Arial"/>
                <a:cs typeface="Arial"/>
              </a:rPr>
            </a:br>
            <a:r>
              <a:rPr lang="en-US" sz="900" dirty="0">
                <a:latin typeface="Arial"/>
                <a:cs typeface="Arial"/>
              </a:rPr>
              <a:t>^Note that TAF-FTC is not approved as HIV </a:t>
            </a:r>
            <a:r>
              <a:rPr lang="en-US" sz="900" dirty="0" err="1">
                <a:latin typeface="Arial"/>
                <a:cs typeface="Arial"/>
              </a:rPr>
              <a:t>PrEP</a:t>
            </a:r>
            <a:r>
              <a:rPr lang="en-US" sz="900" dirty="0">
                <a:latin typeface="Arial"/>
                <a:cs typeface="Arial"/>
              </a:rPr>
              <a:t> for individuals at risk from receptive vaginal sex</a:t>
            </a:r>
          </a:p>
        </p:txBody>
      </p:sp>
      <p:pic>
        <p:nvPicPr>
          <p:cNvPr id="52" name="Picture 51">
            <a:extLst>
              <a:ext uri="{FF2B5EF4-FFF2-40B4-BE49-F238E27FC236}">
                <a16:creationId xmlns:a16="http://schemas.microsoft.com/office/drawing/2014/main" id="{86BCAF75-3776-364B-B0E3-665DC39E4FA8}"/>
              </a:ext>
            </a:extLst>
          </p:cNvPr>
          <p:cNvPicPr>
            <a:picLocks noChangeAspect="1"/>
          </p:cNvPicPr>
          <p:nvPr/>
        </p:nvPicPr>
        <p:blipFill>
          <a:blip r:embed="rId2"/>
          <a:stretch>
            <a:fillRect/>
          </a:stretch>
        </p:blipFill>
        <p:spPr>
          <a:xfrm rot="2706700">
            <a:off x="1916660" y="2764025"/>
            <a:ext cx="787180" cy="754380"/>
          </a:xfrm>
          <a:prstGeom prst="rect">
            <a:avLst/>
          </a:prstGeom>
        </p:spPr>
      </p:pic>
      <p:pic>
        <p:nvPicPr>
          <p:cNvPr id="53" name="Picture 52">
            <a:extLst>
              <a:ext uri="{FF2B5EF4-FFF2-40B4-BE49-F238E27FC236}">
                <a16:creationId xmlns:a16="http://schemas.microsoft.com/office/drawing/2014/main" id="{60BB144B-2489-4643-AEE8-1E3CF4E624AF}"/>
              </a:ext>
            </a:extLst>
          </p:cNvPr>
          <p:cNvPicPr>
            <a:picLocks noChangeAspect="1"/>
          </p:cNvPicPr>
          <p:nvPr/>
        </p:nvPicPr>
        <p:blipFill>
          <a:blip r:embed="rId2"/>
          <a:stretch>
            <a:fillRect/>
          </a:stretch>
        </p:blipFill>
        <p:spPr>
          <a:xfrm rot="2706700">
            <a:off x="3189039" y="2764025"/>
            <a:ext cx="787180" cy="754380"/>
          </a:xfrm>
          <a:prstGeom prst="rect">
            <a:avLst/>
          </a:prstGeom>
        </p:spPr>
      </p:pic>
      <p:pic>
        <p:nvPicPr>
          <p:cNvPr id="68" name="Picture 67">
            <a:extLst>
              <a:ext uri="{FF2B5EF4-FFF2-40B4-BE49-F238E27FC236}">
                <a16:creationId xmlns:a16="http://schemas.microsoft.com/office/drawing/2014/main" id="{72B68577-8E16-1A4A-B84C-BA355AA3FABC}"/>
              </a:ext>
            </a:extLst>
          </p:cNvPr>
          <p:cNvPicPr>
            <a:picLocks noChangeAspect="1"/>
          </p:cNvPicPr>
          <p:nvPr/>
        </p:nvPicPr>
        <p:blipFill>
          <a:blip r:embed="rId2"/>
          <a:stretch>
            <a:fillRect/>
          </a:stretch>
        </p:blipFill>
        <p:spPr>
          <a:xfrm rot="2706700">
            <a:off x="5720852" y="2764025"/>
            <a:ext cx="787180" cy="754380"/>
          </a:xfrm>
          <a:prstGeom prst="rect">
            <a:avLst/>
          </a:prstGeom>
        </p:spPr>
      </p:pic>
      <p:pic>
        <p:nvPicPr>
          <p:cNvPr id="70" name="Picture 69">
            <a:extLst>
              <a:ext uri="{FF2B5EF4-FFF2-40B4-BE49-F238E27FC236}">
                <a16:creationId xmlns:a16="http://schemas.microsoft.com/office/drawing/2014/main" id="{87E507C6-F692-1842-8AD2-5FABA3BB2724}"/>
              </a:ext>
            </a:extLst>
          </p:cNvPr>
          <p:cNvPicPr>
            <a:picLocks noChangeAspect="1"/>
          </p:cNvPicPr>
          <p:nvPr/>
        </p:nvPicPr>
        <p:blipFill>
          <a:blip r:embed="rId2"/>
          <a:stretch>
            <a:fillRect/>
          </a:stretch>
        </p:blipFill>
        <p:spPr>
          <a:xfrm rot="2706700">
            <a:off x="4484081" y="2764025"/>
            <a:ext cx="787180" cy="754380"/>
          </a:xfrm>
          <a:prstGeom prst="rect">
            <a:avLst/>
          </a:prstGeom>
        </p:spPr>
      </p:pic>
      <p:sp>
        <p:nvSpPr>
          <p:cNvPr id="72" name="TextBox 71">
            <a:extLst>
              <a:ext uri="{FF2B5EF4-FFF2-40B4-BE49-F238E27FC236}">
                <a16:creationId xmlns:a16="http://schemas.microsoft.com/office/drawing/2014/main" id="{C1491CEA-C666-0040-8929-1E8131F36740}"/>
              </a:ext>
            </a:extLst>
          </p:cNvPr>
          <p:cNvSpPr txBox="1"/>
          <p:nvPr/>
        </p:nvSpPr>
        <p:spPr>
          <a:xfrm>
            <a:off x="3766000" y="1891551"/>
            <a:ext cx="954024" cy="276999"/>
          </a:xfrm>
          <a:prstGeom prst="rect">
            <a:avLst/>
          </a:prstGeom>
          <a:noFill/>
        </p:spPr>
        <p:txBody>
          <a:bodyPr wrap="square" rtlCol="0">
            <a:spAutoFit/>
          </a:bodyPr>
          <a:lstStyle/>
          <a:p>
            <a:pPr algn="ctr"/>
            <a:r>
              <a:rPr lang="en-US" sz="1200" dirty="0">
                <a:latin typeface="Arial"/>
                <a:cs typeface="Arial"/>
              </a:rPr>
              <a:t>2 Months</a:t>
            </a:r>
          </a:p>
        </p:txBody>
      </p:sp>
      <p:cxnSp>
        <p:nvCxnSpPr>
          <p:cNvPr id="73" name="Straight Arrow Connector 72">
            <a:extLst>
              <a:ext uri="{FF2B5EF4-FFF2-40B4-BE49-F238E27FC236}">
                <a16:creationId xmlns:a16="http://schemas.microsoft.com/office/drawing/2014/main" id="{DAF1DFB8-8984-DC49-A20B-CBD5C4AE7FC6}"/>
              </a:ext>
            </a:extLst>
          </p:cNvPr>
          <p:cNvCxnSpPr>
            <a:cxnSpLocks/>
          </p:cNvCxnSpPr>
          <p:nvPr/>
        </p:nvCxnSpPr>
        <p:spPr>
          <a:xfrm>
            <a:off x="3575304" y="2250922"/>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BA73DEC-993C-2F45-BF48-E0FE93995B95}"/>
              </a:ext>
            </a:extLst>
          </p:cNvPr>
          <p:cNvCxnSpPr>
            <a:cxnSpLocks/>
          </p:cNvCxnSpPr>
          <p:nvPr/>
        </p:nvCxnSpPr>
        <p:spPr>
          <a:xfrm>
            <a:off x="4855464" y="2250922"/>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8CBE0E0-8AA4-5540-AC28-A06372B31132}"/>
              </a:ext>
            </a:extLst>
          </p:cNvPr>
          <p:cNvSpPr txBox="1"/>
          <p:nvPr/>
        </p:nvSpPr>
        <p:spPr>
          <a:xfrm>
            <a:off x="4906654" y="1891551"/>
            <a:ext cx="1240500" cy="276999"/>
          </a:xfrm>
          <a:prstGeom prst="rect">
            <a:avLst/>
          </a:prstGeom>
          <a:noFill/>
        </p:spPr>
        <p:txBody>
          <a:bodyPr wrap="square" rtlCol="0">
            <a:spAutoFit/>
          </a:bodyPr>
          <a:lstStyle/>
          <a:p>
            <a:pPr algn="ctr"/>
            <a:r>
              <a:rPr lang="en-US" sz="1200" dirty="0">
                <a:latin typeface="Arial"/>
                <a:cs typeface="Arial"/>
              </a:rPr>
              <a:t>2 Months…</a:t>
            </a:r>
          </a:p>
        </p:txBody>
      </p:sp>
      <p:sp>
        <p:nvSpPr>
          <p:cNvPr id="77" name="TextBox 76">
            <a:extLst>
              <a:ext uri="{FF2B5EF4-FFF2-40B4-BE49-F238E27FC236}">
                <a16:creationId xmlns:a16="http://schemas.microsoft.com/office/drawing/2014/main" id="{FB38AA6E-797B-004D-A3D8-885B645F39D9}"/>
              </a:ext>
            </a:extLst>
          </p:cNvPr>
          <p:cNvSpPr txBox="1"/>
          <p:nvPr/>
        </p:nvSpPr>
        <p:spPr>
          <a:xfrm>
            <a:off x="795152" y="1617726"/>
            <a:ext cx="869056" cy="246221"/>
          </a:xfrm>
          <a:prstGeom prst="rect">
            <a:avLst/>
          </a:prstGeom>
          <a:solidFill>
            <a:schemeClr val="bg1">
              <a:lumMod val="85000"/>
            </a:schemeClr>
          </a:solidFill>
        </p:spPr>
        <p:txBody>
          <a:bodyPr wrap="square" rtlCol="0">
            <a:spAutoFit/>
          </a:bodyPr>
          <a:lstStyle/>
          <a:p>
            <a:pPr algn="ctr"/>
            <a:r>
              <a:rPr lang="en-US" sz="1000" b="1" dirty="0">
                <a:latin typeface="Arial"/>
                <a:cs typeface="Arial"/>
              </a:rPr>
              <a:t>OPTIONAL</a:t>
            </a:r>
          </a:p>
        </p:txBody>
      </p:sp>
      <p:sp>
        <p:nvSpPr>
          <p:cNvPr id="35" name="TextBox 34">
            <a:extLst>
              <a:ext uri="{FF2B5EF4-FFF2-40B4-BE49-F238E27FC236}">
                <a16:creationId xmlns:a16="http://schemas.microsoft.com/office/drawing/2014/main" id="{966199AF-2D73-B042-AD75-E780295F8ED3}"/>
              </a:ext>
            </a:extLst>
          </p:cNvPr>
          <p:cNvSpPr txBox="1"/>
          <p:nvPr/>
        </p:nvSpPr>
        <p:spPr>
          <a:xfrm>
            <a:off x="6885432" y="1891551"/>
            <a:ext cx="954024" cy="276999"/>
          </a:xfrm>
          <a:prstGeom prst="rect">
            <a:avLst/>
          </a:prstGeom>
          <a:noFill/>
        </p:spPr>
        <p:txBody>
          <a:bodyPr wrap="square" rtlCol="0">
            <a:spAutoFit/>
          </a:bodyPr>
          <a:lstStyle/>
          <a:p>
            <a:pPr algn="ctr"/>
            <a:r>
              <a:rPr lang="en-US" sz="1200" dirty="0">
                <a:latin typeface="Arial"/>
                <a:cs typeface="Arial"/>
              </a:rPr>
              <a:t>? Duration</a:t>
            </a:r>
          </a:p>
        </p:txBody>
      </p:sp>
      <p:sp>
        <p:nvSpPr>
          <p:cNvPr id="33" name="Hexagon 32">
            <a:extLst>
              <a:ext uri="{FF2B5EF4-FFF2-40B4-BE49-F238E27FC236}">
                <a16:creationId xmlns:a16="http://schemas.microsoft.com/office/drawing/2014/main" id="{24EF4FC7-3690-CD47-82A2-132C69960A14}"/>
              </a:ext>
            </a:extLst>
          </p:cNvPr>
          <p:cNvSpPr>
            <a:spLocks noChangeAspect="1"/>
          </p:cNvSpPr>
          <p:nvPr/>
        </p:nvSpPr>
        <p:spPr>
          <a:xfrm>
            <a:off x="6044184" y="2148839"/>
            <a:ext cx="212141" cy="182880"/>
          </a:xfrm>
          <a:prstGeom prst="hexagon">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4" name="Picture 33">
            <a:extLst>
              <a:ext uri="{FF2B5EF4-FFF2-40B4-BE49-F238E27FC236}">
                <a16:creationId xmlns:a16="http://schemas.microsoft.com/office/drawing/2014/main" id="{B4344AB4-1491-774E-99D6-969138482160}"/>
              </a:ext>
            </a:extLst>
          </p:cNvPr>
          <p:cNvPicPr>
            <a:picLocks noChangeAspect="1"/>
          </p:cNvPicPr>
          <p:nvPr/>
        </p:nvPicPr>
        <p:blipFill>
          <a:blip r:embed="rId2"/>
          <a:stretch>
            <a:fillRect/>
          </a:stretch>
        </p:blipFill>
        <p:spPr>
          <a:xfrm rot="2706700">
            <a:off x="1303810" y="2764024"/>
            <a:ext cx="787180" cy="754380"/>
          </a:xfrm>
          <a:prstGeom prst="rect">
            <a:avLst/>
          </a:prstGeom>
        </p:spPr>
      </p:pic>
      <p:sp>
        <p:nvSpPr>
          <p:cNvPr id="4" name="Oval 3">
            <a:extLst>
              <a:ext uri="{FF2B5EF4-FFF2-40B4-BE49-F238E27FC236}">
                <a16:creationId xmlns:a16="http://schemas.microsoft.com/office/drawing/2014/main" id="{5CFA6714-8759-35AA-98F2-DD3B12468295}"/>
              </a:ext>
            </a:extLst>
          </p:cNvPr>
          <p:cNvSpPr>
            <a:spLocks noChangeAspect="1"/>
          </p:cNvSpPr>
          <p:nvPr/>
        </p:nvSpPr>
        <p:spPr>
          <a:xfrm>
            <a:off x="1010542" y="2987417"/>
            <a:ext cx="398500" cy="228600"/>
          </a:xfrm>
          <a:prstGeom prst="ellipse">
            <a:avLst/>
          </a:prstGeom>
          <a:gradFill>
            <a:gsLst>
              <a:gs pos="83000">
                <a:schemeClr val="bg1">
                  <a:lumMod val="85000"/>
                </a:schemeClr>
              </a:gs>
              <a:gs pos="0">
                <a:schemeClr val="bg1"/>
              </a:gs>
            </a:gsLst>
            <a:lin ang="16200000" scaled="0"/>
          </a:gradFill>
          <a:ln>
            <a:solidFill>
              <a:schemeClr val="bg1">
                <a:lumMod val="65000"/>
              </a:schemeClr>
            </a:solidFill>
          </a:ln>
          <a:effectLst>
            <a:outerShdw blurRad="40000" dist="23000" rotWithShape="0">
              <a:schemeClr val="tx1"/>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dirty="0"/>
          </a:p>
        </p:txBody>
      </p:sp>
    </p:spTree>
    <p:extLst>
      <p:ext uri="{BB962C8B-B14F-4D97-AF65-F5344CB8AC3E}">
        <p14:creationId xmlns:p14="http://schemas.microsoft.com/office/powerpoint/2010/main" val="4102491902"/>
      </p:ext>
    </p:extLst>
  </p:cSld>
  <p:clrMapOvr>
    <a:masterClrMapping/>
  </p:clrMapOvr>
  <p:transition spd="slow"/>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3F8BFF-196F-CF42-A985-AF3D0969C193}"/>
              </a:ext>
            </a:extLst>
          </p:cNvPr>
          <p:cNvSpPr>
            <a:spLocks noGrp="1"/>
          </p:cNvSpPr>
          <p:nvPr>
            <p:ph type="title"/>
          </p:nvPr>
        </p:nvSpPr>
        <p:spPr/>
        <p:txBody>
          <a:bodyPr/>
          <a:lstStyle/>
          <a:p>
            <a:r>
              <a:rPr lang="en-US" dirty="0"/>
              <a:t>Cabotegravir Baseline Laboratory Monitoring</a:t>
            </a:r>
          </a:p>
        </p:txBody>
      </p:sp>
      <p:sp>
        <p:nvSpPr>
          <p:cNvPr id="3" name="Text Placeholder 2">
            <a:extLst>
              <a:ext uri="{FF2B5EF4-FFF2-40B4-BE49-F238E27FC236}">
                <a16:creationId xmlns:a16="http://schemas.microsoft.com/office/drawing/2014/main" id="{C3415684-6291-D940-88B5-97DE6B830370}"/>
              </a:ext>
            </a:extLst>
          </p:cNvPr>
          <p:cNvSpPr>
            <a:spLocks noGrp="1"/>
          </p:cNvSpPr>
          <p:nvPr>
            <p:ph type="body" sz="quarter" idx="14"/>
          </p:nvPr>
        </p:nvSpPr>
        <p:spPr>
          <a:xfrm>
            <a:off x="323849" y="4846321"/>
            <a:ext cx="7762627" cy="240029"/>
          </a:xfrm>
        </p:spPr>
        <p:txBody>
          <a:bodyPr/>
          <a:lstStyle/>
          <a:p>
            <a:r>
              <a:rPr lang="en-US" dirty="0"/>
              <a:t>Source: CDC Preexposure Prophylaxis for the Prevention of HIV Infection in the U.S.– 2021 Update Clinical Practice Guideline</a:t>
            </a:r>
          </a:p>
        </p:txBody>
      </p:sp>
      <p:sp>
        <p:nvSpPr>
          <p:cNvPr id="4" name="Content Placeholder 3">
            <a:extLst>
              <a:ext uri="{FF2B5EF4-FFF2-40B4-BE49-F238E27FC236}">
                <a16:creationId xmlns:a16="http://schemas.microsoft.com/office/drawing/2014/main" id="{948173E3-F90A-0D40-B36A-3C5E0E6D0812}"/>
              </a:ext>
            </a:extLst>
          </p:cNvPr>
          <p:cNvSpPr>
            <a:spLocks noGrp="1"/>
          </p:cNvSpPr>
          <p:nvPr>
            <p:ph sz="half" idx="2"/>
          </p:nvPr>
        </p:nvSpPr>
        <p:spPr>
          <a:xfrm>
            <a:off x="323850" y="1135604"/>
            <a:ext cx="8515350" cy="3436396"/>
          </a:xfrm>
        </p:spPr>
        <p:txBody>
          <a:bodyPr>
            <a:normAutofit/>
          </a:bodyPr>
          <a:lstStyle/>
          <a:p>
            <a:pPr>
              <a:lnSpc>
                <a:spcPts val="2200"/>
              </a:lnSpc>
            </a:pPr>
            <a:r>
              <a:rPr lang="en-US" sz="1700" u="sng" dirty="0"/>
              <a:t>Baseline Laboratory Tests Indicated Prior to Starting Cabotegravir</a:t>
            </a:r>
            <a:r>
              <a:rPr lang="en-US" sz="1700" dirty="0"/>
              <a:t>:</a:t>
            </a:r>
          </a:p>
          <a:p>
            <a:pPr lvl="1">
              <a:lnSpc>
                <a:spcPts val="2200"/>
              </a:lnSpc>
              <a:spcBef>
                <a:spcPts val="900"/>
              </a:spcBef>
            </a:pPr>
            <a:r>
              <a:rPr lang="en-US" sz="1700" dirty="0"/>
              <a:t>HIV RNA (within 1 week prior to initiation visit)</a:t>
            </a:r>
          </a:p>
          <a:p>
            <a:pPr lvl="1">
              <a:lnSpc>
                <a:spcPts val="2200"/>
              </a:lnSpc>
            </a:pPr>
            <a:r>
              <a:rPr lang="en-US" sz="1700" dirty="0"/>
              <a:t>HIV-1/2 antigen-antibody assay</a:t>
            </a:r>
          </a:p>
          <a:p>
            <a:pPr lvl="1">
              <a:lnSpc>
                <a:spcPts val="2200"/>
              </a:lnSpc>
            </a:pPr>
            <a:r>
              <a:rPr lang="en-US" sz="1700" dirty="0"/>
              <a:t>STI testing (syphilis, gonorrhea, chlamydia)</a:t>
            </a:r>
          </a:p>
          <a:p>
            <a:pPr>
              <a:lnSpc>
                <a:spcPts val="2200"/>
              </a:lnSpc>
              <a:spcBef>
                <a:spcPts val="1800"/>
              </a:spcBef>
            </a:pPr>
            <a:r>
              <a:rPr lang="en-US" sz="1700" u="sng" dirty="0"/>
              <a:t>Baseline Laboratory Tests NOT Indicated Prior to Starting Cabotegravir:</a:t>
            </a:r>
          </a:p>
          <a:p>
            <a:pPr lvl="1">
              <a:lnSpc>
                <a:spcPts val="2200"/>
              </a:lnSpc>
            </a:pPr>
            <a:r>
              <a:rPr lang="en-US" sz="1700" dirty="0"/>
              <a:t>Serum creatinine (</a:t>
            </a:r>
            <a:r>
              <a:rPr lang="en-US" sz="1700" dirty="0" err="1"/>
              <a:t>eCrCl</a:t>
            </a:r>
            <a:r>
              <a:rPr lang="en-US" sz="1700" dirty="0"/>
              <a:t>)</a:t>
            </a:r>
          </a:p>
          <a:p>
            <a:pPr lvl="1">
              <a:lnSpc>
                <a:spcPts val="2200"/>
              </a:lnSpc>
            </a:pPr>
            <a:r>
              <a:rPr lang="en-US" sz="1700" dirty="0"/>
              <a:t>Hepatitis B serology (HBsAg, anti-HBs, anti-HBc)*</a:t>
            </a:r>
          </a:p>
          <a:p>
            <a:pPr lvl="1">
              <a:lnSpc>
                <a:spcPts val="2200"/>
              </a:lnSpc>
            </a:pPr>
            <a:r>
              <a:rPr lang="en-US" sz="1700" dirty="0"/>
              <a:t>Lipid panels</a:t>
            </a:r>
          </a:p>
          <a:p>
            <a:pPr lvl="1">
              <a:lnSpc>
                <a:spcPts val="2200"/>
              </a:lnSpc>
            </a:pPr>
            <a:r>
              <a:rPr lang="en-US" sz="1700" dirty="0"/>
              <a:t>Liver function tests</a:t>
            </a:r>
          </a:p>
        </p:txBody>
      </p:sp>
      <p:sp>
        <p:nvSpPr>
          <p:cNvPr id="6" name="TextBox 5">
            <a:extLst>
              <a:ext uri="{FF2B5EF4-FFF2-40B4-BE49-F238E27FC236}">
                <a16:creationId xmlns:a16="http://schemas.microsoft.com/office/drawing/2014/main" id="{E7D06F69-4BD3-3519-E750-5E091CA681B8}"/>
              </a:ext>
            </a:extLst>
          </p:cNvPr>
          <p:cNvSpPr txBox="1"/>
          <p:nvPr/>
        </p:nvSpPr>
        <p:spPr>
          <a:xfrm>
            <a:off x="526161" y="4378068"/>
            <a:ext cx="8110728" cy="387863"/>
          </a:xfrm>
          <a:prstGeom prst="rect">
            <a:avLst/>
          </a:prstGeom>
          <a:solidFill>
            <a:schemeClr val="bg1">
              <a:lumMod val="95000"/>
            </a:schemeClr>
          </a:solidFill>
        </p:spPr>
        <p:txBody>
          <a:bodyPr wrap="square" rtlCol="0" anchor="ctr">
            <a:spAutoFit/>
          </a:bodyPr>
          <a:lstStyle/>
          <a:p>
            <a:pPr>
              <a:lnSpc>
                <a:spcPts val="1200"/>
              </a:lnSpc>
            </a:pPr>
            <a:r>
              <a:rPr lang="en-US" sz="900" dirty="0">
                <a:latin typeface="Arial"/>
                <a:cs typeface="Arial"/>
              </a:rPr>
              <a:t>*Note: if person has not previously received HBV immunization, obtaining hepatitis B serologic testing should be done as general health management to determine if hepatitis B vaccine series indicated and to screen for active hepatitis B infection.. </a:t>
            </a:r>
          </a:p>
        </p:txBody>
      </p:sp>
    </p:spTree>
    <p:extLst>
      <p:ext uri="{BB962C8B-B14F-4D97-AF65-F5344CB8AC3E}">
        <p14:creationId xmlns:p14="http://schemas.microsoft.com/office/powerpoint/2010/main" val="3152146552"/>
      </p:ext>
    </p:extLst>
  </p:cSld>
  <p:clrMapOvr>
    <a:masterClrMapping/>
  </p:clrMapOvr>
  <p:transition spd="slow"/>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 name="Rectangle 42">
            <a:extLst>
              <a:ext uri="{FF2B5EF4-FFF2-40B4-BE49-F238E27FC236}">
                <a16:creationId xmlns:a16="http://schemas.microsoft.com/office/drawing/2014/main" id="{97DF118C-31A0-3D44-9E4C-E7B2C095C923}"/>
              </a:ext>
            </a:extLst>
          </p:cNvPr>
          <p:cNvSpPr/>
          <p:nvPr/>
        </p:nvSpPr>
        <p:spPr>
          <a:xfrm>
            <a:off x="1097278" y="2917294"/>
            <a:ext cx="6949440" cy="344036"/>
          </a:xfrm>
          <a:prstGeom prst="rect">
            <a:avLst/>
          </a:prstGeom>
          <a:gradFill>
            <a:gsLst>
              <a:gs pos="100000">
                <a:schemeClr val="bg1"/>
              </a:gs>
              <a:gs pos="75000">
                <a:srgbClr val="F1B600">
                  <a:alpha val="60000"/>
                </a:srgbClr>
              </a:gs>
              <a:gs pos="0">
                <a:srgbClr val="F1B600">
                  <a:alpha val="60000"/>
                </a:srgbClr>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solidFill>
                <a:schemeClr val="tx1"/>
              </a:solidFill>
            </a:endParaRPr>
          </a:p>
        </p:txBody>
      </p:sp>
      <p:sp>
        <p:nvSpPr>
          <p:cNvPr id="2" name="Title 1"/>
          <p:cNvSpPr>
            <a:spLocks noGrp="1"/>
          </p:cNvSpPr>
          <p:nvPr>
            <p:ph type="title"/>
          </p:nvPr>
        </p:nvSpPr>
        <p:spPr/>
        <p:txBody>
          <a:bodyPr>
            <a:normAutofit/>
          </a:bodyPr>
          <a:lstStyle/>
          <a:p>
            <a:r>
              <a:rPr lang="en-US" sz="1800" i="1" dirty="0"/>
              <a:t>2021 CDC </a:t>
            </a:r>
            <a:r>
              <a:rPr lang="en-US" sz="1800" i="1" dirty="0" err="1"/>
              <a:t>PrEP</a:t>
            </a:r>
            <a:r>
              <a:rPr lang="en-US" sz="1800" i="1" dirty="0"/>
              <a:t> Guidelines</a:t>
            </a:r>
            <a:br>
              <a:rPr lang="en-US" dirty="0"/>
            </a:br>
            <a:r>
              <a:rPr lang="en-US" dirty="0"/>
              <a:t>Cabotegravir for HIV </a:t>
            </a:r>
            <a:r>
              <a:rPr lang="en-US" dirty="0" err="1"/>
              <a:t>PrEP</a:t>
            </a:r>
            <a:r>
              <a:rPr lang="en-US" dirty="0"/>
              <a:t>: Monitoring on Cabotegravir</a:t>
            </a:r>
          </a:p>
        </p:txBody>
      </p:sp>
      <p:sp>
        <p:nvSpPr>
          <p:cNvPr id="3" name="Text Placeholder 2"/>
          <p:cNvSpPr>
            <a:spLocks noGrp="1"/>
          </p:cNvSpPr>
          <p:nvPr>
            <p:ph type="body" sz="quarter" idx="14"/>
          </p:nvPr>
        </p:nvSpPr>
        <p:spPr>
          <a:xfrm>
            <a:off x="323850" y="4846321"/>
            <a:ext cx="7722870" cy="240029"/>
          </a:xfrm>
        </p:spPr>
        <p:txBody>
          <a:bodyPr/>
          <a:lstStyle/>
          <a:p>
            <a:r>
              <a:rPr lang="en-US" dirty="0"/>
              <a:t>Source: CDC Preexposure Prophylaxis for the Prevention of HIV Infection in the U.S.– 2021 Update Clinical Practice Guideline</a:t>
            </a:r>
          </a:p>
        </p:txBody>
      </p:sp>
      <p:sp>
        <p:nvSpPr>
          <p:cNvPr id="30" name="Rectangle 3">
            <a:extLst>
              <a:ext uri="{FF2B5EF4-FFF2-40B4-BE49-F238E27FC236}">
                <a16:creationId xmlns:a16="http://schemas.microsoft.com/office/drawing/2014/main" id="{E874DA0C-63C4-3E4A-AA36-42E887383D39}"/>
              </a:ext>
            </a:extLst>
          </p:cNvPr>
          <p:cNvSpPr>
            <a:spLocks noChangeArrowheads="1"/>
          </p:cNvSpPr>
          <p:nvPr/>
        </p:nvSpPr>
        <p:spPr bwMode="auto">
          <a:xfrm>
            <a:off x="1097278" y="994298"/>
            <a:ext cx="6949440" cy="354245"/>
          </a:xfrm>
          <a:prstGeom prst="rect">
            <a:avLst/>
          </a:prstGeom>
          <a:gradFill>
            <a:gsLst>
              <a:gs pos="100000">
                <a:schemeClr val="bg1"/>
              </a:gs>
              <a:gs pos="75000">
                <a:srgbClr val="F1B600">
                  <a:alpha val="60000"/>
                </a:srgbClr>
              </a:gs>
              <a:gs pos="0">
                <a:srgbClr val="F1B600">
                  <a:alpha val="60000"/>
                </a:srgbClr>
              </a:gs>
            </a:gsLst>
            <a:lin ang="0" scaled="1"/>
          </a:gradFill>
          <a:ln w="19050">
            <a:noFill/>
            <a:miter lim="800000"/>
            <a:headEnd/>
            <a:tailEnd/>
          </a:ln>
          <a:scene3d>
            <a:camera prst="orthographicFront"/>
            <a:lightRig rig="threePt" dir="t"/>
          </a:scene3d>
          <a:sp3d>
            <a:bevelT w="38100" h="38100"/>
          </a:sp3d>
        </p:spPr>
        <p:txBody>
          <a:bodyPr wrap="square" tIns="137160" bIns="68580" anchor="ctr">
            <a:prstTxWarp prst="textNoShape">
              <a:avLst/>
            </a:prstTxWarp>
          </a:bodyPr>
          <a:lstStyle/>
          <a:p>
            <a:pPr algn="ctr" eaLnBrk="1" hangingPunct="1">
              <a:lnSpc>
                <a:spcPts val="1200"/>
              </a:lnSpc>
            </a:pPr>
            <a:r>
              <a:rPr lang="en-US" sz="1350" b="1" dirty="0">
                <a:solidFill>
                  <a:srgbClr val="000000"/>
                </a:solidFill>
                <a:latin typeface="Arial" pitchFamily="-107" charset="0"/>
                <a:ea typeface="Arial" pitchFamily="-107" charset="0"/>
                <a:cs typeface="Arial" pitchFamily="-107" charset="0"/>
              </a:rPr>
              <a:t>Cabotegravir Injections</a:t>
            </a:r>
          </a:p>
        </p:txBody>
      </p:sp>
      <p:cxnSp>
        <p:nvCxnSpPr>
          <p:cNvPr id="56" name="Straight Arrow Connector 55">
            <a:extLst>
              <a:ext uri="{FF2B5EF4-FFF2-40B4-BE49-F238E27FC236}">
                <a16:creationId xmlns:a16="http://schemas.microsoft.com/office/drawing/2014/main" id="{21C18E33-7A45-6B4B-B398-1ED2FA42D96F}"/>
              </a:ext>
            </a:extLst>
          </p:cNvPr>
          <p:cNvCxnSpPr>
            <a:cxnSpLocks/>
          </p:cNvCxnSpPr>
          <p:nvPr/>
        </p:nvCxnSpPr>
        <p:spPr>
          <a:xfrm>
            <a:off x="1097279" y="2240185"/>
            <a:ext cx="640080" cy="0"/>
          </a:xfrm>
          <a:prstGeom prst="straightConnector1">
            <a:avLst/>
          </a:prstGeom>
          <a:ln w="19050">
            <a:solidFill>
              <a:srgbClr val="B488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649BCD20-CE01-3B4C-9992-C647CC6570B8}"/>
              </a:ext>
            </a:extLst>
          </p:cNvPr>
          <p:cNvSpPr txBox="1"/>
          <p:nvPr/>
        </p:nvSpPr>
        <p:spPr>
          <a:xfrm>
            <a:off x="980744" y="1880814"/>
            <a:ext cx="831414" cy="276999"/>
          </a:xfrm>
          <a:prstGeom prst="rect">
            <a:avLst/>
          </a:prstGeom>
          <a:noFill/>
        </p:spPr>
        <p:txBody>
          <a:bodyPr wrap="square" rtlCol="0">
            <a:spAutoFit/>
          </a:bodyPr>
          <a:lstStyle/>
          <a:p>
            <a:pPr algn="ctr"/>
            <a:r>
              <a:rPr lang="en-US" sz="1200" dirty="0">
                <a:latin typeface="Arial"/>
                <a:cs typeface="Arial"/>
              </a:rPr>
              <a:t>1 Month</a:t>
            </a:r>
          </a:p>
        </p:txBody>
      </p:sp>
      <p:sp>
        <p:nvSpPr>
          <p:cNvPr id="58" name="TextBox 57">
            <a:extLst>
              <a:ext uri="{FF2B5EF4-FFF2-40B4-BE49-F238E27FC236}">
                <a16:creationId xmlns:a16="http://schemas.microsoft.com/office/drawing/2014/main" id="{F969C28E-0FAD-9448-9D14-A215433FD10E}"/>
              </a:ext>
            </a:extLst>
          </p:cNvPr>
          <p:cNvSpPr txBox="1"/>
          <p:nvPr/>
        </p:nvSpPr>
        <p:spPr>
          <a:xfrm>
            <a:off x="1927712" y="1880814"/>
            <a:ext cx="954024" cy="276999"/>
          </a:xfrm>
          <a:prstGeom prst="rect">
            <a:avLst/>
          </a:prstGeom>
          <a:noFill/>
        </p:spPr>
        <p:txBody>
          <a:bodyPr wrap="square" rtlCol="0">
            <a:spAutoFit/>
          </a:bodyPr>
          <a:lstStyle/>
          <a:p>
            <a:pPr algn="ctr"/>
            <a:r>
              <a:rPr lang="en-US" sz="1200" dirty="0">
                <a:latin typeface="Arial"/>
                <a:cs typeface="Arial"/>
              </a:rPr>
              <a:t>2 Months</a:t>
            </a:r>
          </a:p>
        </p:txBody>
      </p:sp>
      <p:cxnSp>
        <p:nvCxnSpPr>
          <p:cNvPr id="59" name="Straight Arrow Connector 58">
            <a:extLst>
              <a:ext uri="{FF2B5EF4-FFF2-40B4-BE49-F238E27FC236}">
                <a16:creationId xmlns:a16="http://schemas.microsoft.com/office/drawing/2014/main" id="{62E975DD-3B4D-1942-8240-CF0E0A18D8DA}"/>
              </a:ext>
            </a:extLst>
          </p:cNvPr>
          <p:cNvCxnSpPr>
            <a:cxnSpLocks/>
          </p:cNvCxnSpPr>
          <p:nvPr/>
        </p:nvCxnSpPr>
        <p:spPr>
          <a:xfrm>
            <a:off x="1746160" y="2240185"/>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66" name="Straight Arrow Connector 65">
            <a:extLst>
              <a:ext uri="{FF2B5EF4-FFF2-40B4-BE49-F238E27FC236}">
                <a16:creationId xmlns:a16="http://schemas.microsoft.com/office/drawing/2014/main" id="{6B7102B5-77DA-E34D-9871-27D6DD84CF5E}"/>
              </a:ext>
            </a:extLst>
          </p:cNvPr>
          <p:cNvCxnSpPr>
            <a:cxnSpLocks/>
          </p:cNvCxnSpPr>
          <p:nvPr/>
        </p:nvCxnSpPr>
        <p:spPr>
          <a:xfrm>
            <a:off x="5586653" y="2240185"/>
            <a:ext cx="1280160" cy="0"/>
          </a:xfrm>
          <a:prstGeom prst="straightConnector1">
            <a:avLst/>
          </a:prstGeom>
          <a:ln w="19050">
            <a:solidFill>
              <a:srgbClr val="B48800"/>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72" name="TextBox 71">
            <a:extLst>
              <a:ext uri="{FF2B5EF4-FFF2-40B4-BE49-F238E27FC236}">
                <a16:creationId xmlns:a16="http://schemas.microsoft.com/office/drawing/2014/main" id="{C1491CEA-C666-0040-8929-1E8131F36740}"/>
              </a:ext>
            </a:extLst>
          </p:cNvPr>
          <p:cNvSpPr txBox="1"/>
          <p:nvPr/>
        </p:nvSpPr>
        <p:spPr>
          <a:xfrm>
            <a:off x="3217360" y="1880814"/>
            <a:ext cx="954024" cy="276999"/>
          </a:xfrm>
          <a:prstGeom prst="rect">
            <a:avLst/>
          </a:prstGeom>
          <a:noFill/>
        </p:spPr>
        <p:txBody>
          <a:bodyPr wrap="square" rtlCol="0">
            <a:spAutoFit/>
          </a:bodyPr>
          <a:lstStyle/>
          <a:p>
            <a:pPr algn="ctr"/>
            <a:r>
              <a:rPr lang="en-US" sz="1200" dirty="0">
                <a:latin typeface="Arial"/>
                <a:cs typeface="Arial"/>
              </a:rPr>
              <a:t>2 Months</a:t>
            </a:r>
          </a:p>
        </p:txBody>
      </p:sp>
      <p:cxnSp>
        <p:nvCxnSpPr>
          <p:cNvPr id="73" name="Straight Arrow Connector 72">
            <a:extLst>
              <a:ext uri="{FF2B5EF4-FFF2-40B4-BE49-F238E27FC236}">
                <a16:creationId xmlns:a16="http://schemas.microsoft.com/office/drawing/2014/main" id="{DAF1DFB8-8984-DC49-A20B-CBD5C4AE7FC6}"/>
              </a:ext>
            </a:extLst>
          </p:cNvPr>
          <p:cNvCxnSpPr>
            <a:cxnSpLocks/>
          </p:cNvCxnSpPr>
          <p:nvPr/>
        </p:nvCxnSpPr>
        <p:spPr>
          <a:xfrm>
            <a:off x="3026664" y="2240185"/>
            <a:ext cx="1280160" cy="0"/>
          </a:xfrm>
          <a:prstGeom prst="straightConnector1">
            <a:avLst/>
          </a:prstGeom>
          <a:ln w="19050">
            <a:solidFill>
              <a:srgbClr val="B48800"/>
            </a:solidFill>
            <a:headEnd type="none" w="med" len="med"/>
            <a:tailEnd type="oval" w="med" len="med"/>
          </a:ln>
        </p:spPr>
        <p:style>
          <a:lnRef idx="1">
            <a:schemeClr val="accent1"/>
          </a:lnRef>
          <a:fillRef idx="0">
            <a:schemeClr val="accent1"/>
          </a:fillRef>
          <a:effectRef idx="0">
            <a:schemeClr val="accent1"/>
          </a:effectRef>
          <a:fontRef idx="minor">
            <a:schemeClr val="tx1"/>
          </a:fontRef>
        </p:style>
      </p:cxnSp>
      <p:cxnSp>
        <p:nvCxnSpPr>
          <p:cNvPr id="74" name="Straight Arrow Connector 73">
            <a:extLst>
              <a:ext uri="{FF2B5EF4-FFF2-40B4-BE49-F238E27FC236}">
                <a16:creationId xmlns:a16="http://schemas.microsoft.com/office/drawing/2014/main" id="{2BA73DEC-993C-2F45-BF48-E0FE93995B95}"/>
              </a:ext>
            </a:extLst>
          </p:cNvPr>
          <p:cNvCxnSpPr>
            <a:cxnSpLocks/>
          </p:cNvCxnSpPr>
          <p:nvPr/>
        </p:nvCxnSpPr>
        <p:spPr>
          <a:xfrm>
            <a:off x="4306824" y="2240185"/>
            <a:ext cx="1280160" cy="0"/>
          </a:xfrm>
          <a:prstGeom prst="straightConnector1">
            <a:avLst/>
          </a:prstGeom>
          <a:ln w="19050">
            <a:solidFill>
              <a:srgbClr val="B48800"/>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78CBE0E0-8AA4-5540-AC28-A06372B31132}"/>
              </a:ext>
            </a:extLst>
          </p:cNvPr>
          <p:cNvSpPr txBox="1"/>
          <p:nvPr/>
        </p:nvSpPr>
        <p:spPr>
          <a:xfrm>
            <a:off x="4495800" y="1880814"/>
            <a:ext cx="954024" cy="276999"/>
          </a:xfrm>
          <a:prstGeom prst="rect">
            <a:avLst/>
          </a:prstGeom>
          <a:noFill/>
        </p:spPr>
        <p:txBody>
          <a:bodyPr wrap="square" rtlCol="0">
            <a:spAutoFit/>
          </a:bodyPr>
          <a:lstStyle/>
          <a:p>
            <a:pPr algn="ctr"/>
            <a:r>
              <a:rPr lang="en-US" sz="1200" dirty="0">
                <a:latin typeface="Arial"/>
                <a:cs typeface="Arial"/>
              </a:rPr>
              <a:t>2 Months</a:t>
            </a:r>
          </a:p>
        </p:txBody>
      </p:sp>
      <p:sp>
        <p:nvSpPr>
          <p:cNvPr id="78" name="TextBox 77">
            <a:extLst>
              <a:ext uri="{FF2B5EF4-FFF2-40B4-BE49-F238E27FC236}">
                <a16:creationId xmlns:a16="http://schemas.microsoft.com/office/drawing/2014/main" id="{71DFEE13-2849-0D41-A513-D6655651080C}"/>
              </a:ext>
            </a:extLst>
          </p:cNvPr>
          <p:cNvSpPr txBox="1"/>
          <p:nvPr/>
        </p:nvSpPr>
        <p:spPr>
          <a:xfrm>
            <a:off x="5698578" y="1880814"/>
            <a:ext cx="1071030" cy="276999"/>
          </a:xfrm>
          <a:prstGeom prst="rect">
            <a:avLst/>
          </a:prstGeom>
          <a:noFill/>
        </p:spPr>
        <p:txBody>
          <a:bodyPr wrap="square" rtlCol="0">
            <a:spAutoFit/>
          </a:bodyPr>
          <a:lstStyle/>
          <a:p>
            <a:pPr algn="ctr"/>
            <a:r>
              <a:rPr lang="en-US" sz="1200" dirty="0">
                <a:latin typeface="Arial"/>
                <a:cs typeface="Arial"/>
              </a:rPr>
              <a:t>2 Months...</a:t>
            </a:r>
          </a:p>
        </p:txBody>
      </p:sp>
      <p:pic>
        <p:nvPicPr>
          <p:cNvPr id="32" name="Picture 31">
            <a:extLst>
              <a:ext uri="{FF2B5EF4-FFF2-40B4-BE49-F238E27FC236}">
                <a16:creationId xmlns:a16="http://schemas.microsoft.com/office/drawing/2014/main" id="{E005C61A-7247-F545-AE47-0D1423A192AF}"/>
              </a:ext>
            </a:extLst>
          </p:cNvPr>
          <p:cNvPicPr>
            <a:picLocks noChangeAspect="1"/>
          </p:cNvPicPr>
          <p:nvPr/>
        </p:nvPicPr>
        <p:blipFill>
          <a:blip r:embed="rId2"/>
          <a:stretch>
            <a:fillRect/>
          </a:stretch>
        </p:blipFill>
        <p:spPr>
          <a:xfrm rot="2706700">
            <a:off x="727738" y="2451535"/>
            <a:ext cx="787180" cy="754380"/>
          </a:xfrm>
          <a:prstGeom prst="rect">
            <a:avLst/>
          </a:prstGeom>
        </p:spPr>
      </p:pic>
      <p:pic>
        <p:nvPicPr>
          <p:cNvPr id="33" name="Picture 32">
            <a:extLst>
              <a:ext uri="{FF2B5EF4-FFF2-40B4-BE49-F238E27FC236}">
                <a16:creationId xmlns:a16="http://schemas.microsoft.com/office/drawing/2014/main" id="{3C2D50E1-4071-7D46-9D8E-42EF2CD7E803}"/>
              </a:ext>
            </a:extLst>
          </p:cNvPr>
          <p:cNvPicPr>
            <a:picLocks noChangeAspect="1"/>
          </p:cNvPicPr>
          <p:nvPr/>
        </p:nvPicPr>
        <p:blipFill>
          <a:blip r:embed="rId2"/>
          <a:stretch>
            <a:fillRect/>
          </a:stretch>
        </p:blipFill>
        <p:spPr>
          <a:xfrm rot="2706700">
            <a:off x="1349732" y="2451536"/>
            <a:ext cx="787180" cy="754380"/>
          </a:xfrm>
          <a:prstGeom prst="rect">
            <a:avLst/>
          </a:prstGeom>
        </p:spPr>
      </p:pic>
      <p:pic>
        <p:nvPicPr>
          <p:cNvPr id="34" name="Picture 33">
            <a:extLst>
              <a:ext uri="{FF2B5EF4-FFF2-40B4-BE49-F238E27FC236}">
                <a16:creationId xmlns:a16="http://schemas.microsoft.com/office/drawing/2014/main" id="{B2F01ECB-2DD7-D940-9915-6E0A6A310E8D}"/>
              </a:ext>
            </a:extLst>
          </p:cNvPr>
          <p:cNvPicPr>
            <a:picLocks noChangeAspect="1"/>
          </p:cNvPicPr>
          <p:nvPr/>
        </p:nvPicPr>
        <p:blipFill>
          <a:blip r:embed="rId2"/>
          <a:stretch>
            <a:fillRect/>
          </a:stretch>
        </p:blipFill>
        <p:spPr>
          <a:xfrm rot="2706700">
            <a:off x="2640399" y="2451536"/>
            <a:ext cx="787180" cy="754380"/>
          </a:xfrm>
          <a:prstGeom prst="rect">
            <a:avLst/>
          </a:prstGeom>
        </p:spPr>
      </p:pic>
      <p:pic>
        <p:nvPicPr>
          <p:cNvPr id="35" name="Picture 34">
            <a:extLst>
              <a:ext uri="{FF2B5EF4-FFF2-40B4-BE49-F238E27FC236}">
                <a16:creationId xmlns:a16="http://schemas.microsoft.com/office/drawing/2014/main" id="{F1BBAC36-3115-224E-A932-96F38FD4780C}"/>
              </a:ext>
            </a:extLst>
          </p:cNvPr>
          <p:cNvPicPr>
            <a:picLocks noChangeAspect="1"/>
          </p:cNvPicPr>
          <p:nvPr/>
        </p:nvPicPr>
        <p:blipFill>
          <a:blip r:embed="rId2"/>
          <a:stretch>
            <a:fillRect/>
          </a:stretch>
        </p:blipFill>
        <p:spPr>
          <a:xfrm rot="2706700">
            <a:off x="5199644" y="2451536"/>
            <a:ext cx="787180" cy="754380"/>
          </a:xfrm>
          <a:prstGeom prst="rect">
            <a:avLst/>
          </a:prstGeom>
        </p:spPr>
      </p:pic>
      <p:pic>
        <p:nvPicPr>
          <p:cNvPr id="36" name="Picture 35">
            <a:extLst>
              <a:ext uri="{FF2B5EF4-FFF2-40B4-BE49-F238E27FC236}">
                <a16:creationId xmlns:a16="http://schemas.microsoft.com/office/drawing/2014/main" id="{8EB61C30-514D-7444-897E-BB6094EB3829}"/>
              </a:ext>
            </a:extLst>
          </p:cNvPr>
          <p:cNvPicPr>
            <a:picLocks noChangeAspect="1"/>
          </p:cNvPicPr>
          <p:nvPr/>
        </p:nvPicPr>
        <p:blipFill>
          <a:blip r:embed="rId2"/>
          <a:stretch>
            <a:fillRect/>
          </a:stretch>
        </p:blipFill>
        <p:spPr>
          <a:xfrm rot="2706700">
            <a:off x="3926297" y="2451536"/>
            <a:ext cx="787180" cy="754380"/>
          </a:xfrm>
          <a:prstGeom prst="rect">
            <a:avLst/>
          </a:prstGeom>
        </p:spPr>
      </p:pic>
      <p:pic>
        <p:nvPicPr>
          <p:cNvPr id="37" name="Picture 36">
            <a:extLst>
              <a:ext uri="{FF2B5EF4-FFF2-40B4-BE49-F238E27FC236}">
                <a16:creationId xmlns:a16="http://schemas.microsoft.com/office/drawing/2014/main" id="{676778EA-E8AF-544E-A4AB-CF90E9638924}"/>
              </a:ext>
            </a:extLst>
          </p:cNvPr>
          <p:cNvPicPr>
            <a:picLocks noChangeAspect="1"/>
          </p:cNvPicPr>
          <p:nvPr/>
        </p:nvPicPr>
        <p:blipFill>
          <a:blip r:embed="rId2"/>
          <a:stretch>
            <a:fillRect/>
          </a:stretch>
        </p:blipFill>
        <p:spPr>
          <a:xfrm rot="2706700">
            <a:off x="6479058" y="2451536"/>
            <a:ext cx="787180" cy="754380"/>
          </a:xfrm>
          <a:prstGeom prst="rect">
            <a:avLst/>
          </a:prstGeom>
        </p:spPr>
      </p:pic>
      <p:cxnSp>
        <p:nvCxnSpPr>
          <p:cNvPr id="31" name="Straight Arrow Connector 30">
            <a:extLst>
              <a:ext uri="{FF2B5EF4-FFF2-40B4-BE49-F238E27FC236}">
                <a16:creationId xmlns:a16="http://schemas.microsoft.com/office/drawing/2014/main" id="{4A32CAD9-943B-5644-9D8C-A87893653431}"/>
              </a:ext>
            </a:extLst>
          </p:cNvPr>
          <p:cNvCxnSpPr>
            <a:cxnSpLocks/>
          </p:cNvCxnSpPr>
          <p:nvPr/>
        </p:nvCxnSpPr>
        <p:spPr>
          <a:xfrm>
            <a:off x="6864096" y="2240185"/>
            <a:ext cx="1091184" cy="0"/>
          </a:xfrm>
          <a:prstGeom prst="straightConnector1">
            <a:avLst/>
          </a:prstGeom>
          <a:ln w="19050">
            <a:gradFill flip="none" rotWithShape="1">
              <a:gsLst>
                <a:gs pos="100000">
                  <a:schemeClr val="accent1">
                    <a:lumMod val="5000"/>
                    <a:lumOff val="95000"/>
                  </a:schemeClr>
                </a:gs>
                <a:gs pos="50000">
                  <a:srgbClr val="B48800"/>
                </a:gs>
              </a:gsLst>
              <a:lin ang="0" scaled="1"/>
              <a:tileRect/>
            </a:gradFill>
            <a:headEnd type="oval"/>
            <a:tailEnd type="none"/>
          </a:ln>
        </p:spPr>
        <p:style>
          <a:lnRef idx="1">
            <a:schemeClr val="accent1"/>
          </a:lnRef>
          <a:fillRef idx="0">
            <a:schemeClr val="accent1"/>
          </a:fillRef>
          <a:effectRef idx="0">
            <a:schemeClr val="accent1"/>
          </a:effectRef>
          <a:fontRef idx="minor">
            <a:schemeClr val="tx1"/>
          </a:fontRef>
        </p:style>
      </p:cxnSp>
      <p:sp>
        <p:nvSpPr>
          <p:cNvPr id="38" name="TextBox 37">
            <a:extLst>
              <a:ext uri="{FF2B5EF4-FFF2-40B4-BE49-F238E27FC236}">
                <a16:creationId xmlns:a16="http://schemas.microsoft.com/office/drawing/2014/main" id="{194BE2F5-AEC4-8449-82C5-F05CA34BC774}"/>
              </a:ext>
            </a:extLst>
          </p:cNvPr>
          <p:cNvSpPr txBox="1"/>
          <p:nvPr/>
        </p:nvSpPr>
        <p:spPr>
          <a:xfrm>
            <a:off x="1197197" y="3423102"/>
            <a:ext cx="1097280" cy="492443"/>
          </a:xfrm>
          <a:prstGeom prst="rect">
            <a:avLst/>
          </a:prstGeom>
          <a:noFill/>
        </p:spPr>
        <p:txBody>
          <a:bodyPr wrap="square" rtlCol="0">
            <a:spAutoFit/>
          </a:bodyPr>
          <a:lstStyle/>
          <a:p>
            <a:pPr algn="ctr"/>
            <a:r>
              <a:rPr lang="en-US" sz="1300" dirty="0">
                <a:solidFill>
                  <a:srgbClr val="0070C0"/>
                </a:solidFill>
                <a:latin typeface="Arial"/>
                <a:cs typeface="Arial"/>
              </a:rPr>
              <a:t>HIV Ag/Ab</a:t>
            </a:r>
            <a:br>
              <a:rPr lang="en-US" sz="1300" dirty="0">
                <a:solidFill>
                  <a:srgbClr val="0070C0"/>
                </a:solidFill>
                <a:latin typeface="Arial"/>
                <a:cs typeface="Arial"/>
              </a:rPr>
            </a:br>
            <a:r>
              <a:rPr lang="en-US" sz="1300" dirty="0">
                <a:solidFill>
                  <a:srgbClr val="0070C0"/>
                </a:solidFill>
                <a:latin typeface="Arial"/>
                <a:cs typeface="Arial"/>
              </a:rPr>
              <a:t>HIV RNA</a:t>
            </a:r>
          </a:p>
        </p:txBody>
      </p:sp>
      <p:sp>
        <p:nvSpPr>
          <p:cNvPr id="39" name="TextBox 38">
            <a:extLst>
              <a:ext uri="{FF2B5EF4-FFF2-40B4-BE49-F238E27FC236}">
                <a16:creationId xmlns:a16="http://schemas.microsoft.com/office/drawing/2014/main" id="{C2C00019-A83C-E04D-A0FB-5C8E7E49A0A8}"/>
              </a:ext>
            </a:extLst>
          </p:cNvPr>
          <p:cNvSpPr txBox="1"/>
          <p:nvPr/>
        </p:nvSpPr>
        <p:spPr>
          <a:xfrm>
            <a:off x="2404872" y="3423102"/>
            <a:ext cx="1261872" cy="692497"/>
          </a:xfrm>
          <a:prstGeom prst="rect">
            <a:avLst/>
          </a:prstGeom>
          <a:noFill/>
        </p:spPr>
        <p:txBody>
          <a:bodyPr wrap="square" rtlCol="0">
            <a:spAutoFit/>
          </a:bodyPr>
          <a:lstStyle/>
          <a:p>
            <a:pPr algn="ctr"/>
            <a:r>
              <a:rPr lang="en-US" sz="1300" dirty="0">
                <a:solidFill>
                  <a:srgbClr val="0070C0"/>
                </a:solidFill>
                <a:latin typeface="Arial"/>
                <a:cs typeface="Arial"/>
              </a:rPr>
              <a:t>HIV Ag/Ab</a:t>
            </a:r>
            <a:br>
              <a:rPr lang="en-US" sz="1300" dirty="0">
                <a:solidFill>
                  <a:srgbClr val="0070C0"/>
                </a:solidFill>
                <a:latin typeface="Arial"/>
                <a:cs typeface="Arial"/>
              </a:rPr>
            </a:br>
            <a:r>
              <a:rPr lang="en-US" sz="1300" dirty="0">
                <a:solidFill>
                  <a:srgbClr val="0070C0"/>
                </a:solidFill>
                <a:latin typeface="Arial"/>
                <a:cs typeface="Arial"/>
              </a:rPr>
              <a:t>HIV RNA</a:t>
            </a:r>
            <a:br>
              <a:rPr lang="en-US" sz="1300" dirty="0">
                <a:solidFill>
                  <a:srgbClr val="0070C0"/>
                </a:solidFill>
                <a:latin typeface="Arial"/>
                <a:cs typeface="Arial"/>
              </a:rPr>
            </a:br>
            <a:r>
              <a:rPr lang="en-US" sz="1300" dirty="0">
                <a:solidFill>
                  <a:srgbClr val="0070C0"/>
                </a:solidFill>
                <a:latin typeface="Arial"/>
                <a:cs typeface="Arial"/>
              </a:rPr>
              <a:t>STI Screen*</a:t>
            </a:r>
          </a:p>
        </p:txBody>
      </p:sp>
      <p:sp>
        <p:nvSpPr>
          <p:cNvPr id="41" name="TextBox 40">
            <a:extLst>
              <a:ext uri="{FF2B5EF4-FFF2-40B4-BE49-F238E27FC236}">
                <a16:creationId xmlns:a16="http://schemas.microsoft.com/office/drawing/2014/main" id="{4C4124B4-2BDA-EF43-86AE-0245B2EBC6B5}"/>
              </a:ext>
            </a:extLst>
          </p:cNvPr>
          <p:cNvSpPr txBox="1"/>
          <p:nvPr/>
        </p:nvSpPr>
        <p:spPr>
          <a:xfrm>
            <a:off x="3782568" y="3423102"/>
            <a:ext cx="1097280" cy="492443"/>
          </a:xfrm>
          <a:prstGeom prst="rect">
            <a:avLst/>
          </a:prstGeom>
          <a:noFill/>
        </p:spPr>
        <p:txBody>
          <a:bodyPr wrap="square" rtlCol="0">
            <a:spAutoFit/>
          </a:bodyPr>
          <a:lstStyle/>
          <a:p>
            <a:pPr algn="ctr"/>
            <a:r>
              <a:rPr lang="en-US" sz="1300" dirty="0">
                <a:solidFill>
                  <a:srgbClr val="0070C0"/>
                </a:solidFill>
                <a:latin typeface="Arial"/>
                <a:cs typeface="Arial"/>
              </a:rPr>
              <a:t>HIV Ag/Ab</a:t>
            </a:r>
            <a:br>
              <a:rPr lang="en-US" sz="1300" dirty="0">
                <a:solidFill>
                  <a:srgbClr val="0070C0"/>
                </a:solidFill>
                <a:latin typeface="Arial"/>
                <a:cs typeface="Arial"/>
              </a:rPr>
            </a:br>
            <a:r>
              <a:rPr lang="en-US" sz="1300" dirty="0">
                <a:solidFill>
                  <a:srgbClr val="0070C0"/>
                </a:solidFill>
                <a:latin typeface="Arial"/>
                <a:cs typeface="Arial"/>
              </a:rPr>
              <a:t>HIV RNA</a:t>
            </a:r>
          </a:p>
        </p:txBody>
      </p:sp>
      <p:sp>
        <p:nvSpPr>
          <p:cNvPr id="45" name="TextBox 44">
            <a:extLst>
              <a:ext uri="{FF2B5EF4-FFF2-40B4-BE49-F238E27FC236}">
                <a16:creationId xmlns:a16="http://schemas.microsoft.com/office/drawing/2014/main" id="{EBF8C442-03B6-2D4C-B72E-F349410CCBEA}"/>
              </a:ext>
            </a:extLst>
          </p:cNvPr>
          <p:cNvSpPr txBox="1"/>
          <p:nvPr/>
        </p:nvSpPr>
        <p:spPr>
          <a:xfrm>
            <a:off x="4895088" y="3423102"/>
            <a:ext cx="1414272" cy="692497"/>
          </a:xfrm>
          <a:prstGeom prst="rect">
            <a:avLst/>
          </a:prstGeom>
          <a:noFill/>
        </p:spPr>
        <p:txBody>
          <a:bodyPr wrap="square" rtlCol="0">
            <a:spAutoFit/>
          </a:bodyPr>
          <a:lstStyle/>
          <a:p>
            <a:pPr algn="ctr"/>
            <a:r>
              <a:rPr lang="en-US" sz="1300" dirty="0">
                <a:solidFill>
                  <a:srgbClr val="0070C0"/>
                </a:solidFill>
                <a:latin typeface="Arial"/>
                <a:cs typeface="Arial"/>
              </a:rPr>
              <a:t>HIV Ag/Ab</a:t>
            </a:r>
            <a:br>
              <a:rPr lang="en-US" sz="1300" dirty="0">
                <a:solidFill>
                  <a:srgbClr val="0070C0"/>
                </a:solidFill>
                <a:latin typeface="Arial"/>
                <a:cs typeface="Arial"/>
              </a:rPr>
            </a:br>
            <a:r>
              <a:rPr lang="en-US" sz="1300" dirty="0">
                <a:solidFill>
                  <a:srgbClr val="0070C0"/>
                </a:solidFill>
                <a:latin typeface="Arial"/>
                <a:cs typeface="Arial"/>
              </a:rPr>
              <a:t>HIV RNA</a:t>
            </a:r>
            <a:br>
              <a:rPr lang="en-US" sz="1300" dirty="0">
                <a:solidFill>
                  <a:srgbClr val="0070C0"/>
                </a:solidFill>
                <a:latin typeface="Arial"/>
                <a:cs typeface="Arial"/>
              </a:rPr>
            </a:br>
            <a:r>
              <a:rPr lang="en-US" sz="1300" dirty="0">
                <a:solidFill>
                  <a:srgbClr val="0070C0"/>
                </a:solidFill>
                <a:latin typeface="Arial"/>
                <a:cs typeface="Arial"/>
              </a:rPr>
              <a:t>STI Screen*^</a:t>
            </a:r>
          </a:p>
        </p:txBody>
      </p:sp>
      <p:sp>
        <p:nvSpPr>
          <p:cNvPr id="46" name="TextBox 45">
            <a:extLst>
              <a:ext uri="{FF2B5EF4-FFF2-40B4-BE49-F238E27FC236}">
                <a16:creationId xmlns:a16="http://schemas.microsoft.com/office/drawing/2014/main" id="{7925E30A-623C-0647-AC4A-5B3DE6555598}"/>
              </a:ext>
            </a:extLst>
          </p:cNvPr>
          <p:cNvSpPr txBox="1"/>
          <p:nvPr/>
        </p:nvSpPr>
        <p:spPr>
          <a:xfrm>
            <a:off x="6318504" y="3423102"/>
            <a:ext cx="1097280" cy="492443"/>
          </a:xfrm>
          <a:prstGeom prst="rect">
            <a:avLst/>
          </a:prstGeom>
          <a:noFill/>
        </p:spPr>
        <p:txBody>
          <a:bodyPr wrap="square" rtlCol="0">
            <a:spAutoFit/>
          </a:bodyPr>
          <a:lstStyle/>
          <a:p>
            <a:pPr algn="ctr"/>
            <a:r>
              <a:rPr lang="en-US" sz="1300" dirty="0">
                <a:solidFill>
                  <a:srgbClr val="0070C0"/>
                </a:solidFill>
                <a:latin typeface="Arial"/>
                <a:cs typeface="Arial"/>
              </a:rPr>
              <a:t>HIV Ag/Ab</a:t>
            </a:r>
            <a:br>
              <a:rPr lang="en-US" sz="1300" dirty="0">
                <a:solidFill>
                  <a:srgbClr val="0070C0"/>
                </a:solidFill>
                <a:latin typeface="Arial"/>
                <a:cs typeface="Arial"/>
              </a:rPr>
            </a:br>
            <a:r>
              <a:rPr lang="en-US" sz="1300" dirty="0">
                <a:solidFill>
                  <a:srgbClr val="0070C0"/>
                </a:solidFill>
                <a:latin typeface="Arial"/>
                <a:cs typeface="Arial"/>
              </a:rPr>
              <a:t>HIV RNA</a:t>
            </a:r>
          </a:p>
        </p:txBody>
      </p:sp>
      <p:sp>
        <p:nvSpPr>
          <p:cNvPr id="47" name="TextBox 46">
            <a:extLst>
              <a:ext uri="{FF2B5EF4-FFF2-40B4-BE49-F238E27FC236}">
                <a16:creationId xmlns:a16="http://schemas.microsoft.com/office/drawing/2014/main" id="{69008D6E-717D-C149-9820-555CFF5F0CFA}"/>
              </a:ext>
            </a:extLst>
          </p:cNvPr>
          <p:cNvSpPr txBox="1"/>
          <p:nvPr/>
        </p:nvSpPr>
        <p:spPr>
          <a:xfrm>
            <a:off x="0" y="4226319"/>
            <a:ext cx="9144000" cy="446276"/>
          </a:xfrm>
          <a:prstGeom prst="rect">
            <a:avLst/>
          </a:prstGeom>
          <a:solidFill>
            <a:schemeClr val="bg1">
              <a:lumMod val="95000"/>
            </a:schemeClr>
          </a:solidFill>
        </p:spPr>
        <p:txBody>
          <a:bodyPr wrap="square" lIns="0" rIns="0" rtlCol="0">
            <a:spAutoFit/>
          </a:bodyPr>
          <a:lstStyle/>
          <a:p>
            <a:pPr marL="182880"/>
            <a:r>
              <a:rPr lang="en-US" sz="1150" dirty="0">
                <a:latin typeface="Arial"/>
                <a:cs typeface="Arial"/>
              </a:rPr>
              <a:t>*Bacterial STI screening for men who have sex with men and transgender women who have sex with men (every 4 months)</a:t>
            </a:r>
            <a:br>
              <a:rPr lang="en-US" sz="1150" dirty="0">
                <a:latin typeface="Arial"/>
                <a:cs typeface="Arial"/>
              </a:rPr>
            </a:br>
            <a:r>
              <a:rPr lang="en-US" sz="1150" dirty="0">
                <a:latin typeface="Arial"/>
                <a:cs typeface="Arial"/>
              </a:rPr>
              <a:t>^Bacterial STI screening for heterosexually active women and men (syphilis, gonorrhea, chlamydia every 6 months)</a:t>
            </a:r>
          </a:p>
        </p:txBody>
      </p:sp>
      <p:sp>
        <p:nvSpPr>
          <p:cNvPr id="4" name="Rectangle 3">
            <a:extLst>
              <a:ext uri="{FF2B5EF4-FFF2-40B4-BE49-F238E27FC236}">
                <a16:creationId xmlns:a16="http://schemas.microsoft.com/office/drawing/2014/main" id="{A9DD4252-F9EF-8745-ACA8-A66C6C1E8139}"/>
              </a:ext>
            </a:extLst>
          </p:cNvPr>
          <p:cNvSpPr/>
          <p:nvPr/>
        </p:nvSpPr>
        <p:spPr>
          <a:xfrm>
            <a:off x="7827264" y="914400"/>
            <a:ext cx="384048" cy="749808"/>
          </a:xfrm>
          <a:prstGeom prst="rect">
            <a:avLst/>
          </a:prstGeom>
          <a:solidFill>
            <a:schemeClr val="bg1"/>
          </a:solidFill>
          <a:ln>
            <a:no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5F0FD0B8-0E95-C360-C125-0186E4F396C0}"/>
              </a:ext>
            </a:extLst>
          </p:cNvPr>
          <p:cNvSpPr txBox="1"/>
          <p:nvPr/>
        </p:nvSpPr>
        <p:spPr>
          <a:xfrm>
            <a:off x="1263926" y="1433731"/>
            <a:ext cx="954024" cy="276999"/>
          </a:xfrm>
          <a:prstGeom prst="rect">
            <a:avLst/>
          </a:prstGeom>
          <a:solidFill>
            <a:srgbClr val="0070C0"/>
          </a:solidFill>
        </p:spPr>
        <p:txBody>
          <a:bodyPr wrap="square" rtlCol="0">
            <a:spAutoFit/>
          </a:bodyPr>
          <a:lstStyle/>
          <a:p>
            <a:pPr algn="ctr"/>
            <a:r>
              <a:rPr lang="en-US" sz="1200" dirty="0">
                <a:solidFill>
                  <a:schemeClr val="bg1"/>
                </a:solidFill>
                <a:latin typeface="Arial"/>
                <a:cs typeface="Arial"/>
              </a:rPr>
              <a:t>Month 1</a:t>
            </a:r>
          </a:p>
        </p:txBody>
      </p:sp>
      <p:cxnSp>
        <p:nvCxnSpPr>
          <p:cNvPr id="6" name="Straight Connector 5">
            <a:extLst>
              <a:ext uri="{FF2B5EF4-FFF2-40B4-BE49-F238E27FC236}">
                <a16:creationId xmlns:a16="http://schemas.microsoft.com/office/drawing/2014/main" id="{18BAA189-7BC4-8605-9325-B8C81B3357B7}"/>
              </a:ext>
            </a:extLst>
          </p:cNvPr>
          <p:cNvCxnSpPr>
            <a:cxnSpLocks/>
          </p:cNvCxnSpPr>
          <p:nvPr/>
        </p:nvCxnSpPr>
        <p:spPr>
          <a:xfrm>
            <a:off x="1740938" y="1674154"/>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2" name="TextBox 41">
            <a:extLst>
              <a:ext uri="{FF2B5EF4-FFF2-40B4-BE49-F238E27FC236}">
                <a16:creationId xmlns:a16="http://schemas.microsoft.com/office/drawing/2014/main" id="{7EDF7EF7-DED9-9F36-5FDC-E388F8A6C7A9}"/>
              </a:ext>
            </a:extLst>
          </p:cNvPr>
          <p:cNvSpPr txBox="1"/>
          <p:nvPr/>
        </p:nvSpPr>
        <p:spPr>
          <a:xfrm>
            <a:off x="2553230" y="1433731"/>
            <a:ext cx="954024" cy="276999"/>
          </a:xfrm>
          <a:prstGeom prst="rect">
            <a:avLst/>
          </a:prstGeom>
          <a:solidFill>
            <a:srgbClr val="0070C0"/>
          </a:solidFill>
        </p:spPr>
        <p:txBody>
          <a:bodyPr wrap="square" rtlCol="0">
            <a:spAutoFit/>
          </a:bodyPr>
          <a:lstStyle/>
          <a:p>
            <a:pPr algn="ctr"/>
            <a:r>
              <a:rPr lang="en-US" sz="1200" dirty="0">
                <a:solidFill>
                  <a:schemeClr val="bg1"/>
                </a:solidFill>
                <a:latin typeface="Arial"/>
                <a:cs typeface="Arial"/>
              </a:rPr>
              <a:t>Month 3</a:t>
            </a:r>
          </a:p>
        </p:txBody>
      </p:sp>
      <p:cxnSp>
        <p:nvCxnSpPr>
          <p:cNvPr id="44" name="Straight Connector 43">
            <a:extLst>
              <a:ext uri="{FF2B5EF4-FFF2-40B4-BE49-F238E27FC236}">
                <a16:creationId xmlns:a16="http://schemas.microsoft.com/office/drawing/2014/main" id="{DAD01039-B5E0-FA02-4049-F579C1FBA11B}"/>
              </a:ext>
            </a:extLst>
          </p:cNvPr>
          <p:cNvCxnSpPr>
            <a:cxnSpLocks/>
          </p:cNvCxnSpPr>
          <p:nvPr/>
        </p:nvCxnSpPr>
        <p:spPr>
          <a:xfrm>
            <a:off x="3030242" y="1674154"/>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48" name="TextBox 47">
            <a:extLst>
              <a:ext uri="{FF2B5EF4-FFF2-40B4-BE49-F238E27FC236}">
                <a16:creationId xmlns:a16="http://schemas.microsoft.com/office/drawing/2014/main" id="{2F6CB03D-5237-C1DC-1F38-B312C268CE73}"/>
              </a:ext>
            </a:extLst>
          </p:cNvPr>
          <p:cNvSpPr txBox="1"/>
          <p:nvPr/>
        </p:nvSpPr>
        <p:spPr>
          <a:xfrm>
            <a:off x="3842534" y="1433731"/>
            <a:ext cx="954024" cy="276999"/>
          </a:xfrm>
          <a:prstGeom prst="rect">
            <a:avLst/>
          </a:prstGeom>
          <a:solidFill>
            <a:srgbClr val="0070C0"/>
          </a:solidFill>
        </p:spPr>
        <p:txBody>
          <a:bodyPr wrap="square" rtlCol="0">
            <a:spAutoFit/>
          </a:bodyPr>
          <a:lstStyle/>
          <a:p>
            <a:pPr algn="ctr"/>
            <a:r>
              <a:rPr lang="en-US" sz="1200" dirty="0">
                <a:solidFill>
                  <a:schemeClr val="bg1"/>
                </a:solidFill>
                <a:latin typeface="Arial"/>
                <a:cs typeface="Arial"/>
              </a:rPr>
              <a:t>Month 5</a:t>
            </a:r>
          </a:p>
        </p:txBody>
      </p:sp>
      <p:cxnSp>
        <p:nvCxnSpPr>
          <p:cNvPr id="49" name="Straight Connector 48">
            <a:extLst>
              <a:ext uri="{FF2B5EF4-FFF2-40B4-BE49-F238E27FC236}">
                <a16:creationId xmlns:a16="http://schemas.microsoft.com/office/drawing/2014/main" id="{571FAA55-5663-294F-30B1-16055F83DB95}"/>
              </a:ext>
            </a:extLst>
          </p:cNvPr>
          <p:cNvCxnSpPr>
            <a:cxnSpLocks/>
          </p:cNvCxnSpPr>
          <p:nvPr/>
        </p:nvCxnSpPr>
        <p:spPr>
          <a:xfrm>
            <a:off x="4319546" y="1674154"/>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0" name="TextBox 49">
            <a:extLst>
              <a:ext uri="{FF2B5EF4-FFF2-40B4-BE49-F238E27FC236}">
                <a16:creationId xmlns:a16="http://schemas.microsoft.com/office/drawing/2014/main" id="{5D789443-D6F1-DF70-E8BA-C480E949D016}"/>
              </a:ext>
            </a:extLst>
          </p:cNvPr>
          <p:cNvSpPr txBox="1"/>
          <p:nvPr/>
        </p:nvSpPr>
        <p:spPr>
          <a:xfrm>
            <a:off x="5113550" y="1433731"/>
            <a:ext cx="954024" cy="276999"/>
          </a:xfrm>
          <a:prstGeom prst="rect">
            <a:avLst/>
          </a:prstGeom>
          <a:solidFill>
            <a:srgbClr val="0070C0"/>
          </a:solidFill>
        </p:spPr>
        <p:txBody>
          <a:bodyPr wrap="square" rtlCol="0">
            <a:spAutoFit/>
          </a:bodyPr>
          <a:lstStyle/>
          <a:p>
            <a:pPr algn="ctr"/>
            <a:r>
              <a:rPr lang="en-US" sz="1200" dirty="0">
                <a:solidFill>
                  <a:schemeClr val="bg1"/>
                </a:solidFill>
                <a:latin typeface="Arial"/>
                <a:cs typeface="Arial"/>
              </a:rPr>
              <a:t>Month 7</a:t>
            </a:r>
          </a:p>
        </p:txBody>
      </p:sp>
      <p:cxnSp>
        <p:nvCxnSpPr>
          <p:cNvPr id="51" name="Straight Connector 50">
            <a:extLst>
              <a:ext uri="{FF2B5EF4-FFF2-40B4-BE49-F238E27FC236}">
                <a16:creationId xmlns:a16="http://schemas.microsoft.com/office/drawing/2014/main" id="{E3F627D5-B460-197F-0F1D-C3AB00865576}"/>
              </a:ext>
            </a:extLst>
          </p:cNvPr>
          <p:cNvCxnSpPr>
            <a:cxnSpLocks/>
          </p:cNvCxnSpPr>
          <p:nvPr/>
        </p:nvCxnSpPr>
        <p:spPr>
          <a:xfrm>
            <a:off x="5590562" y="1674154"/>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AB375811-DDE6-86B6-CE4B-82FE64A0B068}"/>
              </a:ext>
            </a:extLst>
          </p:cNvPr>
          <p:cNvCxnSpPr>
            <a:cxnSpLocks/>
          </p:cNvCxnSpPr>
          <p:nvPr/>
        </p:nvCxnSpPr>
        <p:spPr>
          <a:xfrm>
            <a:off x="6879866" y="1674154"/>
            <a:ext cx="0" cy="548640"/>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1AF926F9-B3B6-E5E1-CC00-88858EC5A170}"/>
              </a:ext>
            </a:extLst>
          </p:cNvPr>
          <p:cNvSpPr txBox="1"/>
          <p:nvPr/>
        </p:nvSpPr>
        <p:spPr>
          <a:xfrm>
            <a:off x="6402854" y="1433731"/>
            <a:ext cx="954024" cy="276999"/>
          </a:xfrm>
          <a:prstGeom prst="rect">
            <a:avLst/>
          </a:prstGeom>
          <a:solidFill>
            <a:srgbClr val="0070C0"/>
          </a:solidFill>
        </p:spPr>
        <p:txBody>
          <a:bodyPr wrap="square" rtlCol="0">
            <a:spAutoFit/>
          </a:bodyPr>
          <a:lstStyle/>
          <a:p>
            <a:pPr algn="ctr"/>
            <a:r>
              <a:rPr lang="en-US" sz="1200" dirty="0">
                <a:solidFill>
                  <a:schemeClr val="bg1"/>
                </a:solidFill>
                <a:latin typeface="Arial"/>
                <a:cs typeface="Arial"/>
              </a:rPr>
              <a:t>Month 9</a:t>
            </a:r>
          </a:p>
        </p:txBody>
      </p:sp>
    </p:spTree>
    <p:extLst>
      <p:ext uri="{BB962C8B-B14F-4D97-AF65-F5344CB8AC3E}">
        <p14:creationId xmlns:p14="http://schemas.microsoft.com/office/powerpoint/2010/main" val="1335452237"/>
      </p:ext>
    </p:extLst>
  </p:cSld>
  <p:clrMapOvr>
    <a:masterClrMapping/>
  </p:clrMapOvr>
  <p:transition spd="slow"/>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450181" y="639069"/>
            <a:ext cx="8229600" cy="769440"/>
          </a:xfrm>
          <a:prstGeom prst="rect">
            <a:avLst/>
          </a:prstGeom>
          <a:solidFill>
            <a:schemeClr val="tx1">
              <a:alpha val="30000"/>
            </a:schemeClr>
          </a:solidFill>
          <a:ln>
            <a:solidFill>
              <a:schemeClr val="bg1"/>
            </a:solidFill>
          </a:ln>
        </p:spPr>
        <p:txBody>
          <a:bodyPr anchor="ctr" anchorCtr="0">
            <a:noAutofit/>
          </a:bodyPr>
          <a:lstStyle>
            <a:lvl1pPr algn="l" defTabSz="914400" rtl="0" eaLnBrk="1" latinLnBrk="0" hangingPunct="1">
              <a:spcBef>
                <a:spcPct val="0"/>
              </a:spcBef>
              <a:buNone/>
              <a:defRPr sz="3200" kern="1200" baseline="0">
                <a:solidFill>
                  <a:schemeClr val="bg1"/>
                </a:solidFill>
                <a:latin typeface="Arial"/>
                <a:ea typeface="+mj-ea"/>
                <a:cs typeface="Arial"/>
              </a:defRPr>
            </a:lvl1pPr>
          </a:lstStyle>
          <a:p>
            <a:pPr marL="91440"/>
            <a:r>
              <a:rPr lang="en-US" sz="2000" dirty="0"/>
              <a:t>Cabotegravir (long-acting injectable) for HIV PrEP</a:t>
            </a:r>
            <a:br>
              <a:rPr lang="en-US" sz="2000" dirty="0"/>
            </a:br>
            <a:r>
              <a:rPr lang="en-US" sz="2000" dirty="0"/>
              <a:t>Summary of Key Phase 3 Studies</a:t>
            </a:r>
          </a:p>
        </p:txBody>
      </p:sp>
      <p:sp>
        <p:nvSpPr>
          <p:cNvPr id="6" name="Content Placeholder 3">
            <a:extLst>
              <a:ext uri="{FF2B5EF4-FFF2-40B4-BE49-F238E27FC236}">
                <a16:creationId xmlns:a16="http://schemas.microsoft.com/office/drawing/2014/main" id="{4FB9E05E-58F7-034B-B224-D410EAC7AE55}"/>
              </a:ext>
            </a:extLst>
          </p:cNvPr>
          <p:cNvSpPr txBox="1">
            <a:spLocks/>
          </p:cNvSpPr>
          <p:nvPr/>
        </p:nvSpPr>
        <p:spPr>
          <a:xfrm>
            <a:off x="450181" y="1408510"/>
            <a:ext cx="8229600" cy="1678610"/>
          </a:xfrm>
          <a:prstGeom prst="rect">
            <a:avLst/>
          </a:prstGeom>
          <a:solidFill>
            <a:schemeClr val="tx1">
              <a:alpha val="18000"/>
            </a:schemeClr>
          </a:solidFill>
          <a:ln>
            <a:solidFill>
              <a:schemeClr val="bg1"/>
            </a:solidFill>
          </a:ln>
          <a:effectLst/>
        </p:spPr>
        <p:txBody>
          <a:bodyPr tIns="365760" bIns="91440">
            <a:no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283464" indent="-192024">
              <a:lnSpc>
                <a:spcPts val="1800"/>
              </a:lnSpc>
              <a:spcBef>
                <a:spcPts val="2200"/>
              </a:spcBef>
              <a:buClr>
                <a:srgbClr val="00B0F0"/>
              </a:buClr>
            </a:pPr>
            <a:r>
              <a:rPr lang="en-US" sz="1800" b="1" dirty="0">
                <a:solidFill>
                  <a:schemeClr val="bg1"/>
                </a:solidFill>
                <a:latin typeface="Arial" panose="020B0604020202020204" pitchFamily="34" charset="0"/>
                <a:cs typeface="Arial" panose="020B0604020202020204" pitchFamily="34" charset="0"/>
              </a:rPr>
              <a:t>HPTN 083: Cabotegravir versus TDF-FTC for MSM and TGW</a:t>
            </a:r>
            <a:r>
              <a:rPr lang="en-US" sz="1800" dirty="0">
                <a:solidFill>
                  <a:schemeClr val="bg1"/>
                </a:solidFill>
                <a:latin typeface="Arial" panose="020B0604020202020204" pitchFamily="34" charset="0"/>
                <a:cs typeface="Arial" panose="020B0604020202020204" pitchFamily="34" charset="0"/>
              </a:rPr>
              <a:t> </a:t>
            </a:r>
          </a:p>
          <a:p>
            <a:pPr marL="283464" indent="-192024">
              <a:lnSpc>
                <a:spcPts val="1600"/>
              </a:lnSpc>
              <a:spcBef>
                <a:spcPts val="2800"/>
              </a:spcBef>
              <a:buClr>
                <a:srgbClr val="00B0F0"/>
              </a:buClr>
            </a:pPr>
            <a:r>
              <a:rPr lang="en-US" sz="1800" b="1" dirty="0">
                <a:solidFill>
                  <a:schemeClr val="bg1"/>
                </a:solidFill>
                <a:latin typeface="Arial" panose="020B0604020202020204" pitchFamily="34" charset="0"/>
                <a:cs typeface="Arial" panose="020B0604020202020204" pitchFamily="34" charset="0"/>
              </a:rPr>
              <a:t>HPTN 084: Cabotegravir versus TDF-FTC for Cisgender women</a:t>
            </a:r>
          </a:p>
        </p:txBody>
      </p:sp>
      <p:sp>
        <p:nvSpPr>
          <p:cNvPr id="8" name="Rectangle 25">
            <a:extLst>
              <a:ext uri="{FF2B5EF4-FFF2-40B4-BE49-F238E27FC236}">
                <a16:creationId xmlns:a16="http://schemas.microsoft.com/office/drawing/2014/main" id="{209AC3B8-D3DF-3A44-A952-C2C627330820}"/>
              </a:ext>
            </a:extLst>
          </p:cNvPr>
          <p:cNvSpPr>
            <a:spLocks noChangeArrowheads="1"/>
          </p:cNvSpPr>
          <p:nvPr/>
        </p:nvSpPr>
        <p:spPr bwMode="auto">
          <a:xfrm>
            <a:off x="450181" y="3151218"/>
            <a:ext cx="8229600" cy="578780"/>
          </a:xfrm>
          <a:prstGeom prst="rect">
            <a:avLst/>
          </a:prstGeom>
          <a:solidFill>
            <a:schemeClr val="bg1">
              <a:lumMod val="95000"/>
              <a:alpha val="80000"/>
            </a:schemeClr>
          </a:solidFill>
          <a:ln w="9525" cap="flat" cmpd="sng" algn="ctr">
            <a:solidFill>
              <a:schemeClr val="bg1"/>
            </a:solidFill>
            <a:prstDash val="solid"/>
            <a:miter lim="800000"/>
            <a:headEnd type="none" w="med" len="med"/>
            <a:tailEnd type="none" w="med" len="med"/>
          </a:ln>
          <a:effectLst/>
        </p:spPr>
        <p:txBody>
          <a:bodyPr lIns="0" tIns="34073" rIns="91440" bIns="68580" anchor="ctr">
            <a:prstTxWarp prst="textNoShape">
              <a:avLst/>
            </a:prstTxWarp>
          </a:bodyPr>
          <a:lstStyle/>
          <a:p>
            <a:pPr marL="182880" defTabSz="701279">
              <a:lnSpc>
                <a:spcPts val="1600"/>
              </a:lnSpc>
              <a:spcBef>
                <a:spcPts val="600"/>
              </a:spcBef>
            </a:pPr>
            <a:r>
              <a:rPr lang="en-US" sz="1200" b="1" dirty="0">
                <a:solidFill>
                  <a:srgbClr val="000000"/>
                </a:solidFill>
                <a:latin typeface="Arial" pitchFamily="22" charset="0"/>
              </a:rPr>
              <a:t>Abbreviations</a:t>
            </a:r>
            <a:r>
              <a:rPr lang="en-US" sz="1200" dirty="0">
                <a:solidFill>
                  <a:srgbClr val="000000"/>
                </a:solidFill>
                <a:latin typeface="Arial" pitchFamily="22" charset="0"/>
              </a:rPr>
              <a:t>: HPTN -= HIV Prevention Trials Network; TDF-FTC = tenofovir DF-emtricitabine; MSM = men who have sex with men; TGW = transgender women</a:t>
            </a:r>
          </a:p>
        </p:txBody>
      </p:sp>
    </p:spTree>
    <p:extLst>
      <p:ext uri="{BB962C8B-B14F-4D97-AF65-F5344CB8AC3E}">
        <p14:creationId xmlns:p14="http://schemas.microsoft.com/office/powerpoint/2010/main" val="3460201069"/>
      </p:ext>
    </p:extLst>
  </p:cSld>
  <p:clrMapOvr>
    <a:masterClrMapping/>
  </p:clrMapOvr>
  <p:transition spd="slow"/>
</p:sld>
</file>

<file path=ppt/theme/theme1.xml><?xml version="1.0" encoding="utf-8"?>
<a:theme xmlns:a="http://schemas.openxmlformats.org/drawingml/2006/main" name="NCRC">
  <a:themeElements>
    <a:clrScheme name="Custom 14">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967C4A"/>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spAutoFit/>
      </a:bodyPr>
      <a:lstStyle>
        <a:defPPr>
          <a:defRPr dirty="0" smtClean="0">
            <a:latin typeface="Arial"/>
          </a:defRPr>
        </a:defPPr>
      </a:lstStyle>
    </a:tx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19191"/>
      </a:lt2>
      <a:accent1>
        <a:srgbClr val="618FFD"/>
      </a:accent1>
      <a:accent2>
        <a:srgbClr val="00AE00"/>
      </a:accent2>
      <a:accent3>
        <a:srgbClr val="FFFFFF"/>
      </a:accent3>
      <a:accent4>
        <a:srgbClr val="000000"/>
      </a:accent4>
      <a:accent5>
        <a:srgbClr val="B7C6FE"/>
      </a:accent5>
      <a:accent6>
        <a:srgbClr val="009D00"/>
      </a:accent6>
      <a:hlink>
        <a:srgbClr val="FC0128"/>
      </a:hlink>
      <a:folHlink>
        <a:srgbClr val="CECECE"/>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NWAETC Final">
    <a:dk1>
      <a:srgbClr val="000000"/>
    </a:dk1>
    <a:lt1>
      <a:sysClr val="window" lastClr="FFFFFF"/>
    </a:lt1>
    <a:dk2>
      <a:srgbClr val="001D48"/>
    </a:dk2>
    <a:lt2>
      <a:srgbClr val="003A78"/>
    </a:lt2>
    <a:accent1>
      <a:srgbClr val="326496"/>
    </a:accent1>
    <a:accent2>
      <a:srgbClr val="718E25"/>
    </a:accent2>
    <a:accent3>
      <a:srgbClr val="D8D8D8"/>
    </a:accent3>
    <a:accent4>
      <a:srgbClr val="6E4B7D"/>
    </a:accent4>
    <a:accent5>
      <a:srgbClr val="B59452"/>
    </a:accent5>
    <a:accent6>
      <a:srgbClr val="963232"/>
    </a:accent6>
    <a:hlink>
      <a:srgbClr val="3973AD"/>
    </a:hlink>
    <a:folHlink>
      <a:srgbClr val="81AE28"/>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NCRC.thmx</Template>
  <TotalTime>54471</TotalTime>
  <Words>2551</Words>
  <Application>Microsoft Macintosh PowerPoint</Application>
  <PresentationFormat>On-screen Show (16:9)</PresentationFormat>
  <Paragraphs>328</Paragraphs>
  <Slides>34</Slides>
  <Notes>18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34</vt:i4>
      </vt:variant>
    </vt:vector>
  </HeadingPairs>
  <TitlesOfParts>
    <vt:vector size="41" baseType="lpstr">
      <vt:lpstr>Arial</vt:lpstr>
      <vt:lpstr>Corbel</vt:lpstr>
      <vt:lpstr>Geneva</vt:lpstr>
      <vt:lpstr>Lucida Grande</vt:lpstr>
      <vt:lpstr>Symbol</vt:lpstr>
      <vt:lpstr>Times New Roman</vt:lpstr>
      <vt:lpstr>NCRC</vt:lpstr>
      <vt:lpstr>Cabotegravir, Long-acting Injectable</vt:lpstr>
      <vt:lpstr>Cabotegravir for HIV PrEP</vt:lpstr>
      <vt:lpstr>Cabotegravir Dosing with Renal or Hepatic Impairment</vt:lpstr>
      <vt:lpstr>Cabotegravir for HIV PrEP: Prescribing Information</vt:lpstr>
      <vt:lpstr>Prescribing Information Cabotegravir for HIV PrEP: Tail Phase Recommendations</vt:lpstr>
      <vt:lpstr>2021 CDC PrEP Guidelines Cabotegravir for HIV PrEP: Tail Phase Recommendations</vt:lpstr>
      <vt:lpstr>Cabotegravir Baseline Laboratory Monitoring</vt:lpstr>
      <vt:lpstr>2021 CDC PrEP Guidelines Cabotegravir for HIV PrEP: Monitoring on Cabotegravir</vt:lpstr>
      <vt:lpstr>PowerPoint Presentation</vt:lpstr>
      <vt:lpstr>IM Cabotegravir versus TDF-FTC for HIV PrEP for MSM and TGW  HPTN 083</vt:lpstr>
      <vt:lpstr>IM Cabotegravir versus TDF-FTC for HIV PrEP for MSM and TGW HPTN 083: Study Design</vt:lpstr>
      <vt:lpstr>IM Cabotegravir versus TDF-FTC for HIV PrEP for MSM and TGW HPTN 083: Study Design</vt:lpstr>
      <vt:lpstr>IM Cabotegravir versus TDF-FTC for HIV PrEP for MSM and TGW HPTN 083: Study Population</vt:lpstr>
      <vt:lpstr>IM Cabotegravir versus TDF-FTC for HIV PrEP for MSM and TGW HPTN 083: Results</vt:lpstr>
      <vt:lpstr>IM Cabotegravir versus TDF-FTC for HIV PrEP for MSM and TGW HPTN 083: Results</vt:lpstr>
      <vt:lpstr>IM Cabotegravir versus TDF-FTC for HIV PrEP for MSM and TGW HPTN 083: Results</vt:lpstr>
      <vt:lpstr>IM Cabotegravir versus TDF-FTC for HIV PrEP for MSM and TGW HPTN 083: Results</vt:lpstr>
      <vt:lpstr>IM Cabotegravir versus TDF-FTC for HIV PrEP for MSM and TGW  HPTN 083: Cabotegravir Injection Site Reactions</vt:lpstr>
      <vt:lpstr>IM Cabotegravir versus TDF-FTC for HIV PrEP for MSM and TGW  HPTN 083: Cabotegravir Injection Site Reactions</vt:lpstr>
      <vt:lpstr>IM Cabotegravir versus TDF-FTC for HIV PrEP for MSM and TGW  HPTN 083: Results: Resistance with Cabotegravir</vt:lpstr>
      <vt:lpstr>IM Cabotegravir versus TDF-FTC for HIV PrEP for MSM and TGW HPTN 083: Weight Gain</vt:lpstr>
      <vt:lpstr>IM Cabotegravir versus TDF-FTC for HIV PrEP for MSM and TGW HPTN 083: Conclusions</vt:lpstr>
      <vt:lpstr>IM Cabotegravir vs. TDF-FTC for PrEP in Cisgender Women  HPTN 084</vt:lpstr>
      <vt:lpstr>IM Cabotegravir versus TDF-FTC for PrEP in Cisgender Women HPTN 084: Study Design</vt:lpstr>
      <vt:lpstr>IM Cabotegravir versus TDF-FTC for PrEP in Cisgender Women HPTN 084: Study Design</vt:lpstr>
      <vt:lpstr>IM Cabotegravir versus TDF-FTC for PrEP in Cisgender Women HPTN 084: Baseline Characteristics</vt:lpstr>
      <vt:lpstr>IM Cabotegravir versus TDF-FTC for PrEP in Cisgender Women HPTN 084: Results</vt:lpstr>
      <vt:lpstr>IM Cabotegravir versus TDF-FTC for PrEP in Cisgender Women HPTN 084: Results</vt:lpstr>
      <vt:lpstr>IM Cabotegravir versus TDF-FTC for PrEP in Cisgender Women HPTN 084: Results</vt:lpstr>
      <vt:lpstr>IM Cabotegravir versus TDF-FTC for PrEP in Cisgender Women HPTN 084: Results</vt:lpstr>
      <vt:lpstr>IM Cabotegravir versus TDF-FTC for PrEP in Cisgender Women HPTN 084: Conclusions</vt:lpstr>
      <vt:lpstr>IM Cabotegravir Tail-Phase Safety, Tolerability, and Pharmacokinetics  HPTN 077</vt:lpstr>
      <vt:lpstr>Cabotegravir Levels After Last Dose of Cabotegravir</vt:lpstr>
      <vt:lpstr>PowerPoint Presentation</vt:lpstr>
    </vt:vector>
  </TitlesOfParts>
  <Company>HMC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David Spach</dc:creator>
  <cp:lastModifiedBy>David H. Spach</cp:lastModifiedBy>
  <cp:revision>2325</cp:revision>
  <cp:lastPrinted>2008-02-05T14:34:24Z</cp:lastPrinted>
  <dcterms:created xsi:type="dcterms:W3CDTF">2010-11-28T05:36:22Z</dcterms:created>
  <dcterms:modified xsi:type="dcterms:W3CDTF">2023-10-06T18:51:11Z</dcterms:modified>
</cp:coreProperties>
</file>