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332" r:id="rId2"/>
    <p:sldId id="356" r:id="rId3"/>
    <p:sldId id="357" r:id="rId4"/>
    <p:sldId id="359" r:id="rId5"/>
    <p:sldId id="1109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6297"/>
    <a:srgbClr val="E3E3E3"/>
    <a:srgbClr val="326496"/>
    <a:srgbClr val="676767"/>
    <a:srgbClr val="6C6C6C"/>
    <a:srgbClr val="757575"/>
    <a:srgbClr val="C2C2C2"/>
    <a:srgbClr val="B5CEE5"/>
    <a:srgbClr val="E6EBF2"/>
    <a:srgbClr val="3C5A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99" autoAdjust="0"/>
    <p:restoredTop sz="94721" autoAdjust="0"/>
  </p:normalViewPr>
  <p:slideViewPr>
    <p:cSldViewPr snapToGrid="0" showGuides="1">
      <p:cViewPr varScale="1">
        <p:scale>
          <a:sx n="85" d="100"/>
          <a:sy n="85" d="100"/>
        </p:scale>
        <p:origin x="900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1878797989234401"/>
          <c:w val="0.82601761556664899"/>
          <c:h val="0.74694203478802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Early Switch Group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24</c:v>
                </c:pt>
                <c:pt idx="1">
                  <c:v>Week 48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85</c:v>
                </c:pt>
                <c:pt idx="1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F3-0841-92C9-477850D950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Late Switch Group</c:v>
                </c:pt>
              </c:strCache>
            </c:strRef>
          </c:tx>
          <c:spPr>
            <a:solidFill>
              <a:srgbClr val="677D8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CF3-0841-92C9-477850D95030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24</c:v>
                </c:pt>
                <c:pt idx="1">
                  <c:v>Week 48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88</c:v>
                </c:pt>
                <c:pt idx="1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F3-0841-92C9-477850D950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13610888"/>
        <c:axId val="-2013306344"/>
      </c:barChart>
      <c:catAx>
        <c:axId val="-2013610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133063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330634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3.0303030303030299E-3"/>
              <c:y val="0.163735264024199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01361088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62390956812217"/>
          <c:y val="9.2682355497793693E-3"/>
          <c:w val="0.60847673586256301"/>
          <c:h val="9.8823549333457494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/>
          </a:bodyPr>
          <a:lstStyle/>
          <a:p>
            <a:pPr>
              <a:lnSpc>
                <a:spcPts val="4000"/>
              </a:lnSpc>
            </a:pPr>
            <a:r>
              <a:rPr lang="en-US" sz="2400" b="0" dirty="0">
                <a:solidFill>
                  <a:srgbClr val="001D48"/>
                </a:solidFill>
                <a:ea typeface="ＭＳ Ｐゴシック" pitchFamily="22" charset="-128"/>
                <a:cs typeface="ＭＳ Ｐゴシック" pitchFamily="22" charset="-128"/>
              </a:rPr>
              <a:t>Switch to Dolutegravir-Abacavir-Lamivudine </a:t>
            </a:r>
            <a:br>
              <a:rPr lang="en-US" sz="2400" b="0" dirty="0">
                <a:solidFill>
                  <a:srgbClr val="001D48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>
                <a:solidFill>
                  <a:schemeClr val="tx2"/>
                </a:solidFill>
              </a:rPr>
              <a:t>STRIIVING Study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A4BF0-6762-514A-B25C-5491CAE07F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0462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Dolutegravir-Abacavir-Lamivudine (DTG-ABC-3TC)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STRIIVING: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Trottier</a:t>
            </a:r>
            <a:r>
              <a:rPr lang="en-US" dirty="0"/>
              <a:t> B, et al.  </a:t>
            </a:r>
            <a:r>
              <a:rPr lang="en-US" dirty="0" err="1"/>
              <a:t>Antivir</a:t>
            </a:r>
            <a:r>
              <a:rPr lang="en-US" dirty="0"/>
              <a:t> Ther. 2017;22:295-305.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4953000" y="2414021"/>
            <a:ext cx="3904488" cy="1091179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1000"/>
              </a:spcBef>
            </a:pPr>
            <a:r>
              <a:rPr lang="en-US" sz="1600" i="1" dirty="0">
                <a:latin typeface="Arial"/>
              </a:rPr>
              <a:t>Early Switch Group</a:t>
            </a:r>
          </a:p>
          <a:p>
            <a:pPr algn="ctr">
              <a:lnSpc>
                <a:spcPts val="1800"/>
              </a:lnSpc>
              <a:spcBef>
                <a:spcPts val="100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DTG-ABC-3TC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275)</a:t>
            </a: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-10495" y="5961865"/>
            <a:ext cx="9162288" cy="37953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54864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*Baseline antiretroviral therapy (ART) consisting of 2 NRTIs + Anchor drug  (NNRTI, PI, or INSTI) 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rot="1169337" flipV="1">
            <a:off x="4377692" y="29331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4377692" y="3538412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252427"/>
              </p:ext>
            </p:extLst>
          </p:nvPr>
        </p:nvGraphicFramePr>
        <p:xfrm>
          <a:off x="228601" y="1447800"/>
          <a:ext cx="4341812" cy="4434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341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Study Design: STRIIVING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2251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Open-label, randomized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study, phase 3 trial comparing switch to dolutegravir-abacavir-lamivudine (DTG-ABC-3TC) versus continuation of baseline ART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553)</a:t>
                      </a:r>
                      <a:b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HIV RNA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&lt;50 copies/mL on ART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Stable on current ART for ≥6 months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No prior virologic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failure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HLA B5701 negative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Switch to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DTG-ABC-3TC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Continuation of Baseline ART x 24 weeks,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then switch to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DTG-ABC-3TC</a:t>
                      </a:r>
                    </a:p>
                  </a:txBody>
                  <a:tcPr marL="81280" marR="8128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Line 11"/>
          <p:cNvSpPr>
            <a:spLocks noChangeAspect="1" noChangeShapeType="1"/>
          </p:cNvSpPr>
          <p:nvPr/>
        </p:nvSpPr>
        <p:spPr bwMode="auto">
          <a:xfrm rot="1169337">
            <a:off x="6815804" y="1737111"/>
            <a:ext cx="150763" cy="40844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" name="Line 11"/>
          <p:cNvSpPr>
            <a:spLocks noChangeAspect="1" noChangeShapeType="1"/>
          </p:cNvSpPr>
          <p:nvPr/>
        </p:nvSpPr>
        <p:spPr bwMode="auto">
          <a:xfrm rot="1169337">
            <a:off x="8710482" y="1737110"/>
            <a:ext cx="150763" cy="40844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93190" y="1371600"/>
            <a:ext cx="1295400" cy="35966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Week 24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01000" y="1371600"/>
            <a:ext cx="1094232" cy="35966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Week 48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ltGray">
          <a:xfrm>
            <a:off x="4953000" y="3886200"/>
            <a:ext cx="1905000" cy="1091179"/>
          </a:xfrm>
          <a:prstGeom prst="rect">
            <a:avLst/>
          </a:prstGeom>
          <a:solidFill>
            <a:srgbClr val="C6D1D0">
              <a:alpha val="68000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1000"/>
              </a:spcBef>
            </a:pPr>
            <a:r>
              <a:rPr lang="en-US" sz="1600" i="1" dirty="0">
                <a:latin typeface="Arial"/>
              </a:rPr>
              <a:t>Late Switch Group</a:t>
            </a:r>
          </a:p>
          <a:p>
            <a:pPr algn="ctr">
              <a:lnSpc>
                <a:spcPts val="1800"/>
              </a:lnSpc>
              <a:spcBef>
                <a:spcPts val="100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Baseline ART 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278)</a:t>
            </a:r>
          </a:p>
        </p:txBody>
      </p:sp>
      <p:sp>
        <p:nvSpPr>
          <p:cNvPr id="19" name="Line 11"/>
          <p:cNvSpPr>
            <a:spLocks noChangeAspect="1" noChangeShapeType="1"/>
          </p:cNvSpPr>
          <p:nvPr/>
        </p:nvSpPr>
        <p:spPr bwMode="auto">
          <a:xfrm rot="1169337">
            <a:off x="4889814" y="1737111"/>
            <a:ext cx="150763" cy="40844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95800" y="1371600"/>
            <a:ext cx="1066800" cy="35966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Week 0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ltGray">
          <a:xfrm>
            <a:off x="6858000" y="3886859"/>
            <a:ext cx="2057400" cy="1091179"/>
          </a:xfrm>
          <a:prstGeom prst="rect">
            <a:avLst/>
          </a:prstGeom>
          <a:solidFill>
            <a:srgbClr val="C6D1D0">
              <a:alpha val="68000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1000"/>
              </a:spcBef>
            </a:pPr>
            <a:r>
              <a:rPr lang="en-US" sz="1600" i="1" dirty="0">
                <a:latin typeface="Arial"/>
              </a:rPr>
              <a:t>Late Switch Group</a:t>
            </a:r>
          </a:p>
          <a:p>
            <a:pPr algn="ctr">
              <a:lnSpc>
                <a:spcPts val="1800"/>
              </a:lnSpc>
              <a:spcBef>
                <a:spcPts val="100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DTG-ABC-3TC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244)</a:t>
            </a:r>
          </a:p>
        </p:txBody>
      </p:sp>
    </p:spTree>
    <p:extLst>
      <p:ext uri="{BB962C8B-B14F-4D97-AF65-F5344CB8AC3E}">
        <p14:creationId xmlns:p14="http://schemas.microsoft.com/office/powerpoint/2010/main" val="121864542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Dolutegravir-Abacavir-Lamivudine (DTG-ABC-3TC)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STRIIVING: Results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24 and 48 Virologic Response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Trottier</a:t>
            </a:r>
            <a:r>
              <a:rPr lang="en-US" dirty="0"/>
              <a:t> B, et al.  </a:t>
            </a:r>
            <a:r>
              <a:rPr lang="en-US" dirty="0" err="1"/>
              <a:t>Antivir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2017;22:295-305.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379413" y="1828800"/>
          <a:ext cx="8382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2359946" y="5328848"/>
            <a:ext cx="9048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234/275</a:t>
            </a:r>
          </a:p>
        </p:txBody>
      </p:sp>
      <p:sp>
        <p:nvSpPr>
          <p:cNvPr id="9" name="Rectangle 8"/>
          <p:cNvSpPr/>
          <p:nvPr/>
        </p:nvSpPr>
        <p:spPr>
          <a:xfrm>
            <a:off x="3414576" y="5328848"/>
            <a:ext cx="9048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245/278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45496" y="5328848"/>
            <a:ext cx="9048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228/275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10530" y="5328848"/>
            <a:ext cx="9048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224/244</a:t>
            </a:r>
          </a:p>
        </p:txBody>
      </p:sp>
    </p:spTree>
    <p:extLst>
      <p:ext uri="{BB962C8B-B14F-4D97-AF65-F5344CB8AC3E}">
        <p14:creationId xmlns:p14="http://schemas.microsoft.com/office/powerpoint/2010/main" val="285709537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Dolutegravir-Abacavir-Lamivudine (DTG-ABC-3TC)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STRIIVING: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Trottier</a:t>
            </a:r>
            <a:r>
              <a:rPr lang="en-US" dirty="0"/>
              <a:t> B, et al.  </a:t>
            </a:r>
            <a:r>
              <a:rPr lang="en-US" dirty="0" err="1"/>
              <a:t>Antivir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2017;22:295-305.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299738"/>
              </p:ext>
            </p:extLst>
          </p:nvPr>
        </p:nvGraphicFramePr>
        <p:xfrm>
          <a:off x="0" y="2617331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“Data demonstrating non-inferiority of switching to ABC/DTG/3TC versus continuing current ART support ABC/DTG/3TC as an option when considering switch regimens in HIV-1-infected adults with stable viral suppression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00601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17460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46466</TotalTime>
  <Words>267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Geneva</vt:lpstr>
      <vt:lpstr>Lucida Grande</vt:lpstr>
      <vt:lpstr>Times New Roman</vt:lpstr>
      <vt:lpstr>NCRC</vt:lpstr>
      <vt:lpstr>Switch to Dolutegravir-Abacavir-Lamivudine  STRIIVING Study</vt:lpstr>
      <vt:lpstr>Switch to Dolutegravir-Abacavir-Lamivudine (DTG-ABC-3TC) STRIIVING: Design</vt:lpstr>
      <vt:lpstr>Switch to Dolutegravir-Abacavir-Lamivudine (DTG-ABC-3TC) STRIIVING: Results</vt:lpstr>
      <vt:lpstr>Switch to Dolutegravir-Abacavir-Lamivudine (DTG-ABC-3TC) STRIIVING: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2096</cp:revision>
  <cp:lastPrinted>2008-02-05T14:34:24Z</cp:lastPrinted>
  <dcterms:created xsi:type="dcterms:W3CDTF">2010-11-28T05:36:22Z</dcterms:created>
  <dcterms:modified xsi:type="dcterms:W3CDTF">2020-01-17T19:16:07Z</dcterms:modified>
</cp:coreProperties>
</file>