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7"/>
  </p:notesMasterIdLst>
  <p:handoutMasterIdLst>
    <p:handoutMasterId r:id="rId8"/>
  </p:handoutMasterIdLst>
  <p:sldIdLst>
    <p:sldId id="332" r:id="rId2"/>
    <p:sldId id="1627" r:id="rId3"/>
    <p:sldId id="1628" r:id="rId4"/>
    <p:sldId id="1629" r:id="rId5"/>
    <p:sldId id="1109" r:id="rId6"/>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92"/>
    <a:srgbClr val="006CA8"/>
    <a:srgbClr val="66426F"/>
    <a:srgbClr val="4D7F18"/>
    <a:srgbClr val="00508A"/>
    <a:srgbClr val="005593"/>
    <a:srgbClr val="597F31"/>
    <a:srgbClr val="2591D0"/>
    <a:srgbClr val="7F7F7F"/>
    <a:srgbClr val="5473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66" autoAdjust="0"/>
    <p:restoredTop sz="94807" autoAdjust="0"/>
  </p:normalViewPr>
  <p:slideViewPr>
    <p:cSldViewPr snapToGrid="0" showGuides="1">
      <p:cViewPr varScale="1">
        <p:scale>
          <a:sx n="156" d="100"/>
          <a:sy n="156" d="100"/>
        </p:scale>
        <p:origin x="192" y="232"/>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42495382521628"/>
          <c:y val="0.11878797989234401"/>
          <c:w val="0.85533865558471867"/>
          <c:h val="0.75851620977933332"/>
        </c:manualLayout>
      </c:layout>
      <c:barChart>
        <c:barDir val="col"/>
        <c:grouping val="clustered"/>
        <c:varyColors val="0"/>
        <c:ser>
          <c:idx val="0"/>
          <c:order val="0"/>
          <c:tx>
            <c:strRef>
              <c:f>Sheet1!$B$1</c:f>
              <c:strCache>
                <c:ptCount val="1"/>
                <c:pt idx="0">
                  <c:v>Early Switch Group</c:v>
                </c:pt>
              </c:strCache>
            </c:strRef>
          </c:tx>
          <c:spPr>
            <a:gradFill>
              <a:gsLst>
                <a:gs pos="0">
                  <a:srgbClr val="6B467B"/>
                </a:gs>
                <a:gs pos="98000">
                  <a:srgbClr val="AD76BA"/>
                </a:gs>
              </a:gsLst>
              <a:lin ang="0" scaled="0"/>
            </a:gradFill>
            <a:ln w="12700">
              <a:noFill/>
            </a:ln>
            <a:effectLst/>
            <a:scene3d>
              <a:camera prst="orthographicFront"/>
              <a:lightRig rig="threePt" dir="t"/>
            </a:scene3d>
            <a:sp3d>
              <a:bevelT w="38100" h="38100"/>
            </a:sp3d>
          </c:spPr>
          <c:invertIfNegative val="0"/>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Week 24</c:v>
                </c:pt>
                <c:pt idx="1">
                  <c:v>Week 48</c:v>
                </c:pt>
              </c:strCache>
            </c:strRef>
          </c:cat>
          <c:val>
            <c:numRef>
              <c:f>Sheet1!$B$2:$B$3</c:f>
              <c:numCache>
                <c:formatCode>0</c:formatCode>
                <c:ptCount val="2"/>
                <c:pt idx="0">
                  <c:v>85</c:v>
                </c:pt>
                <c:pt idx="1">
                  <c:v>83</c:v>
                </c:pt>
              </c:numCache>
            </c:numRef>
          </c:val>
          <c:extLst>
            <c:ext xmlns:c16="http://schemas.microsoft.com/office/drawing/2014/chart" uri="{C3380CC4-5D6E-409C-BE32-E72D297353CC}">
              <c16:uniqueId val="{00000000-ECF3-0841-92C9-477850D95030}"/>
            </c:ext>
          </c:extLst>
        </c:ser>
        <c:ser>
          <c:idx val="1"/>
          <c:order val="1"/>
          <c:tx>
            <c:strRef>
              <c:f>Sheet1!$C$1</c:f>
              <c:strCache>
                <c:ptCount val="1"/>
                <c:pt idx="0">
                  <c:v>Late Switch Group</c:v>
                </c:pt>
              </c:strCache>
            </c:strRef>
          </c:tx>
          <c:spPr>
            <a:gradFill>
              <a:gsLst>
                <a:gs pos="0">
                  <a:srgbClr val="4F606E"/>
                </a:gs>
                <a:gs pos="97000">
                  <a:srgbClr val="88A6BF"/>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ECF3-0841-92C9-477850D95030}"/>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Week 24</c:v>
                </c:pt>
                <c:pt idx="1">
                  <c:v>Week 48</c:v>
                </c:pt>
              </c:strCache>
            </c:strRef>
          </c:cat>
          <c:val>
            <c:numRef>
              <c:f>Sheet1!$C$2:$C$3</c:f>
              <c:numCache>
                <c:formatCode>0</c:formatCode>
                <c:ptCount val="2"/>
                <c:pt idx="0">
                  <c:v>88</c:v>
                </c:pt>
                <c:pt idx="1">
                  <c:v>92</c:v>
                </c:pt>
              </c:numCache>
            </c:numRef>
          </c:val>
          <c:extLst>
            <c:ext xmlns:c16="http://schemas.microsoft.com/office/drawing/2014/chart" uri="{C3380CC4-5D6E-409C-BE32-E72D297353CC}">
              <c16:uniqueId val="{00000002-ECF3-0841-92C9-477850D95030}"/>
            </c:ext>
          </c:extLst>
        </c:ser>
        <c:dLbls>
          <c:showLegendKey val="0"/>
          <c:showVal val="1"/>
          <c:showCatName val="0"/>
          <c:showSerName val="0"/>
          <c:showPercent val="0"/>
          <c:showBubbleSize val="0"/>
        </c:dLbls>
        <c:gapWidth val="125"/>
        <c:axId val="-2013610888"/>
        <c:axId val="-2013306344"/>
      </c:barChart>
      <c:catAx>
        <c:axId val="-2013610888"/>
        <c:scaling>
          <c:orientation val="minMax"/>
        </c:scaling>
        <c:delete val="0"/>
        <c:axPos val="b"/>
        <c:numFmt formatCode="General" sourceLinked="0"/>
        <c:majorTickMark val="out"/>
        <c:minorTickMark val="none"/>
        <c:tickLblPos val="nextTo"/>
        <c:spPr>
          <a:ln w="6350" cmpd="sng">
            <a:solidFill>
              <a:srgbClr val="000000"/>
            </a:solidFill>
          </a:ln>
        </c:spPr>
        <c:crossAx val="-2013306344"/>
        <c:crosses val="autoZero"/>
        <c:auto val="1"/>
        <c:lblAlgn val="ctr"/>
        <c:lblOffset val="1"/>
        <c:tickLblSkip val="1"/>
        <c:tickMarkSkip val="1"/>
        <c:noMultiLvlLbl val="0"/>
      </c:catAx>
      <c:valAx>
        <c:axId val="-2013306344"/>
        <c:scaling>
          <c:orientation val="minMax"/>
          <c:max val="100"/>
          <c:min val="0"/>
        </c:scaling>
        <c:delete val="0"/>
        <c:axPos val="l"/>
        <c:title>
          <c:tx>
            <c:rich>
              <a:bodyPr/>
              <a:lstStyle/>
              <a:p>
                <a:pPr>
                  <a:defRPr/>
                </a:pPr>
                <a:r>
                  <a:rPr lang="en-US"/>
                  <a:t>HIV RNA &lt;50 copies/mL (%)</a:t>
                </a:r>
              </a:p>
            </c:rich>
          </c:tx>
          <c:layout>
            <c:manualLayout>
              <c:xMode val="edge"/>
              <c:yMode val="edge"/>
              <c:x val="3.0302809371050843E-3"/>
              <c:y val="0.13672900262467189"/>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201361088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48739100320793238"/>
          <c:y val="9.2682355497793693E-3"/>
          <c:w val="0.4834767181880042"/>
          <c:h val="9.8823549333457494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_1_No_URL">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2" y="690303"/>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371600"/>
          </a:xfrm>
          <a:prstGeom prst="rect">
            <a:avLst/>
          </a:prstGeom>
        </p:spPr>
        <p:txBody>
          <a:bodyPr lIns="91440" anchor="ctr" anchorCtr="0">
            <a:normAutofit/>
          </a:bodyPr>
          <a:lstStyle>
            <a:lvl1pPr algn="l">
              <a:lnSpc>
                <a:spcPts val="3000"/>
              </a:lnSpc>
              <a:defRPr sz="2400" b="0">
                <a:solidFill>
                  <a:schemeClr val="bg1"/>
                </a:solidFill>
              </a:defRPr>
            </a:lvl1pPr>
          </a:lstStyle>
          <a:p>
            <a:r>
              <a:rPr lang="en-US" dirty="0"/>
              <a:t>Click and Add Title of Talk</a:t>
            </a:r>
          </a:p>
        </p:txBody>
      </p:sp>
      <p:sp>
        <p:nvSpPr>
          <p:cNvPr id="272" name="Text Placeholder 15"/>
          <p:cNvSpPr>
            <a:spLocks noGrp="1"/>
          </p:cNvSpPr>
          <p:nvPr>
            <p:ph type="body" sz="quarter" idx="18" hasCustomPrompt="1"/>
          </p:nvPr>
        </p:nvSpPr>
        <p:spPr>
          <a:xfrm>
            <a:off x="443736" y="2395531"/>
            <a:ext cx="8221886" cy="1234440"/>
          </a:xfrm>
          <a:prstGeom prst="rect">
            <a:avLst/>
          </a:prstGeom>
        </p:spPr>
        <p:txBody>
          <a:bodyPr lIns="91440" tIns="91440" rIns="91440" bIns="91440" anchor="ctr" anchorCtr="0">
            <a:noAutofit/>
          </a:bodyPr>
          <a:lstStyle>
            <a:lvl1pPr marL="0" indent="0" algn="l">
              <a:lnSpc>
                <a:spcPts val="21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
        <p:nvSpPr>
          <p:cNvPr id="273" name="Date"/>
          <p:cNvSpPr>
            <a:spLocks noGrp="1"/>
          </p:cNvSpPr>
          <p:nvPr>
            <p:ph type="body" sz="quarter" idx="14" hasCustomPrompt="1"/>
          </p:nvPr>
        </p:nvSpPr>
        <p:spPr>
          <a:xfrm>
            <a:off x="462320"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69384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4428995"/>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4" y="217634"/>
            <a:ext cx="3858507" cy="27432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33" name="Picture 32" descr="AETC_Program-color-outline-01.png">
            <a:extLst>
              <a:ext uri="{FF2B5EF4-FFF2-40B4-BE49-F238E27FC236}">
                <a16:creationId xmlns:a16="http://schemas.microsoft.com/office/drawing/2014/main" id="{30249935-4EB8-CC49-A8DC-1C3056D339E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905" y="4578474"/>
            <a:ext cx="1575509" cy="453277"/>
          </a:xfrm>
          <a:prstGeom prst="rect">
            <a:avLst/>
          </a:prstGeom>
        </p:spPr>
      </p:pic>
    </p:spTree>
    <p:extLst>
      <p:ext uri="{BB962C8B-B14F-4D97-AF65-F5344CB8AC3E}">
        <p14:creationId xmlns:p14="http://schemas.microsoft.com/office/powerpoint/2010/main" val="3869213364"/>
      </p:ext>
    </p:extLst>
  </p:cSld>
  <p:clrMapOvr>
    <a:masterClrMapping/>
  </p:clrMapOvr>
  <p:transition spd="slow"/>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Divider Red">
    <p:spTree>
      <p:nvGrpSpPr>
        <p:cNvPr id="1" name=""/>
        <p:cNvGrpSpPr/>
        <p:nvPr/>
      </p:nvGrpSpPr>
      <p:grpSpPr>
        <a:xfrm>
          <a:off x="0" y="0"/>
          <a:ext cx="0" cy="0"/>
          <a:chOff x="0" y="0"/>
          <a:chExt cx="0" cy="0"/>
        </a:xfrm>
      </p:grpSpPr>
      <p:sp>
        <p:nvSpPr>
          <p:cNvPr id="12" name="Title 4"/>
          <p:cNvSpPr txBox="1">
            <a:spLocks/>
          </p:cNvSpPr>
          <p:nvPr/>
        </p:nvSpPr>
        <p:spPr>
          <a:xfrm>
            <a:off x="1" y="2095500"/>
            <a:ext cx="9143999" cy="971550"/>
          </a:xfrm>
          <a:prstGeom prst="rect">
            <a:avLst/>
          </a:prstGeom>
          <a:solidFill>
            <a:srgbClr val="E5DBDE"/>
          </a:solidFill>
        </p:spPr>
        <p:txBody>
          <a:bodyPr tIns="0" anchor="ctr">
            <a:normAutofit/>
          </a:bodyPr>
          <a:lstStyle/>
          <a:p>
            <a:pPr marL="0" marR="0" lvl="0" indent="0" algn="ctr" defTabSz="6858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2" name="Title 1"/>
          <p:cNvSpPr>
            <a:spLocks noGrp="1"/>
          </p:cNvSpPr>
          <p:nvPr>
            <p:ph type="title" hasCustomPrompt="1"/>
          </p:nvPr>
        </p:nvSpPr>
        <p:spPr>
          <a:xfrm>
            <a:off x="459306" y="2105025"/>
            <a:ext cx="8229568" cy="956120"/>
          </a:xfrm>
          <a:prstGeom prst="rect">
            <a:avLst/>
          </a:prstGeom>
        </p:spPr>
        <p:txBody>
          <a:bodyPr tIns="0" anchor="ctr">
            <a:normAutofit/>
          </a:bodyPr>
          <a:lstStyle>
            <a:lvl1pPr algn="ctr">
              <a:defRPr sz="2400" b="1" cap="none">
                <a:solidFill>
                  <a:schemeClr val="tx2"/>
                </a:solidFill>
              </a:defRPr>
            </a:lvl1pPr>
          </a:lstStyle>
          <a:p>
            <a:r>
              <a:rPr lang="en-US" dirty="0"/>
              <a:t>Click To Edit Section Title</a:t>
            </a:r>
          </a:p>
        </p:txBody>
      </p:sp>
      <p:sp>
        <p:nvSpPr>
          <p:cNvPr id="9" name="Text Placeholder 2"/>
          <p:cNvSpPr>
            <a:spLocks noGrp="1"/>
          </p:cNvSpPr>
          <p:nvPr>
            <p:ph type="body" idx="1" hasCustomPrompt="1"/>
          </p:nvPr>
        </p:nvSpPr>
        <p:spPr>
          <a:xfrm>
            <a:off x="459306" y="1687324"/>
            <a:ext cx="8229600" cy="407766"/>
          </a:xfrm>
          <a:prstGeom prst="rect">
            <a:avLst/>
          </a:prstGeom>
        </p:spPr>
        <p:txBody>
          <a:bodyPr bIns="0" anchor="ctr"/>
          <a:lstStyle>
            <a:lvl1pPr marL="0" indent="0" algn="ctr">
              <a:lnSpc>
                <a:spcPct val="100000"/>
              </a:lnSpc>
              <a:buNone/>
              <a:defRPr sz="1350" cap="all" baseline="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Add Header Text</a:t>
            </a:r>
          </a:p>
        </p:txBody>
      </p:sp>
      <p:pic>
        <p:nvPicPr>
          <p:cNvPr id="13" name="Picture 12"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6" y="4803477"/>
            <a:ext cx="1414549" cy="344269"/>
          </a:xfrm>
          <a:prstGeom prst="rect">
            <a:avLst/>
          </a:prstGeom>
        </p:spPr>
      </p:pic>
      <p:cxnSp>
        <p:nvCxnSpPr>
          <p:cNvPr id="14" name="Straight Connector 13"/>
          <p:cNvCxnSpPr/>
          <p:nvPr/>
        </p:nvCxnSpPr>
        <p:spPr>
          <a:xfrm>
            <a:off x="1" y="1375816"/>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 y="377823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7684510"/>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 id="2147483757" r:id="rId24"/>
    <p:sldLayoutId id="2147483759" r:id="rId25"/>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p:spPr>
        <p:txBody>
          <a:bodyPr anchor="ctr">
            <a:normAutofit/>
          </a:bodyPr>
          <a:lstStyle/>
          <a:p>
            <a:pPr>
              <a:lnSpc>
                <a:spcPts val="3000"/>
              </a:lnSpc>
            </a:pPr>
            <a:r>
              <a:rPr lang="en-US" sz="1800" b="0" dirty="0">
                <a:solidFill>
                  <a:srgbClr val="001D48"/>
                </a:solidFill>
                <a:ea typeface="ＭＳ Ｐゴシック" pitchFamily="22" charset="-128"/>
                <a:cs typeface="ＭＳ Ｐゴシック" pitchFamily="22" charset="-128"/>
              </a:rPr>
              <a:t>Switch to Dolutegravir-Abacavir-Lamivudine </a:t>
            </a:r>
            <a:br>
              <a:rPr lang="en-US" sz="1800" b="0" dirty="0">
                <a:solidFill>
                  <a:srgbClr val="001D48"/>
                </a:solidFill>
                <a:ea typeface="ＭＳ Ｐゴシック" pitchFamily="22" charset="-128"/>
                <a:cs typeface="ＭＳ Ｐゴシック" pitchFamily="22" charset="-128"/>
              </a:rPr>
            </a:br>
            <a:r>
              <a:rPr lang="en-US" dirty="0">
                <a:solidFill>
                  <a:schemeClr val="tx2"/>
                </a:solidFill>
              </a:rPr>
              <a:t>STRIIVING Study</a:t>
            </a:r>
          </a:p>
        </p:txBody>
      </p:sp>
    </p:spTree>
    <p:extLst>
      <p:ext uri="{BB962C8B-B14F-4D97-AF65-F5344CB8AC3E}">
        <p14:creationId xmlns:p14="http://schemas.microsoft.com/office/powerpoint/2010/main" val="156370462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to Dolutegravir-Abacavir-Lamivudine (DTG-ABC-3TC)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STRIIVING: Design</a:t>
            </a:r>
            <a:endParaRPr lang="en-US" sz="2000" dirty="0"/>
          </a:p>
        </p:txBody>
      </p:sp>
      <p:sp>
        <p:nvSpPr>
          <p:cNvPr id="6" name="Content Placeholder 5"/>
          <p:cNvSpPr>
            <a:spLocks noGrp="1"/>
          </p:cNvSpPr>
          <p:nvPr>
            <p:ph type="body" sz="quarter" idx="16"/>
          </p:nvPr>
        </p:nvSpPr>
        <p:spPr/>
        <p:txBody>
          <a:bodyPr/>
          <a:lstStyle/>
          <a:p>
            <a:r>
              <a:rPr lang="en-US" dirty="0"/>
              <a:t>Source: </a:t>
            </a:r>
            <a:r>
              <a:rPr lang="en-US" dirty="0" err="1"/>
              <a:t>Trottier</a:t>
            </a:r>
            <a:r>
              <a:rPr lang="en-US" dirty="0"/>
              <a:t> B, et al.  </a:t>
            </a:r>
            <a:r>
              <a:rPr lang="en-US" dirty="0" err="1"/>
              <a:t>Antivir</a:t>
            </a:r>
            <a:r>
              <a:rPr lang="en-US" dirty="0"/>
              <a:t> Ther. 2017;22:295-305.</a:t>
            </a:r>
            <a:endParaRPr lang="en-US" dirty="0">
              <a:latin typeface="Arial" pitchFamily="22" charset="0"/>
            </a:endParaRPr>
          </a:p>
        </p:txBody>
      </p:sp>
      <p:sp>
        <p:nvSpPr>
          <p:cNvPr id="3" name="Content Placeholder 2">
            <a:extLst>
              <a:ext uri="{FF2B5EF4-FFF2-40B4-BE49-F238E27FC236}">
                <a16:creationId xmlns:a16="http://schemas.microsoft.com/office/drawing/2014/main" id="{AADC02CB-F221-BB56-2F2C-AB7F97B7F4FE}"/>
              </a:ext>
            </a:extLst>
          </p:cNvPr>
          <p:cNvSpPr>
            <a:spLocks noGrp="1"/>
          </p:cNvSpPr>
          <p:nvPr>
            <p:ph sz="half" idx="2"/>
          </p:nvPr>
        </p:nvSpPr>
        <p:spPr>
          <a:xfrm>
            <a:off x="323850" y="1184224"/>
            <a:ext cx="5067355" cy="3298129"/>
          </a:xfrm>
        </p:spPr>
        <p:txBody>
          <a:bodyPr>
            <a:normAutofit/>
          </a:bodyPr>
          <a:lstStyle/>
          <a:p>
            <a:pPr>
              <a:lnSpc>
                <a:spcPts val="1700"/>
              </a:lnSpc>
            </a:pPr>
            <a:r>
              <a:rPr lang="en-US" sz="1400" b="1" dirty="0"/>
              <a:t>Background</a:t>
            </a:r>
            <a:r>
              <a:rPr lang="en-US" sz="1400" dirty="0"/>
              <a:t> </a:t>
            </a:r>
          </a:p>
          <a:p>
            <a:pPr lvl="1">
              <a:lnSpc>
                <a:spcPts val="1700"/>
              </a:lnSpc>
            </a:pPr>
            <a:r>
              <a:rPr lang="en-US" sz="1400" dirty="0"/>
              <a:t>Open-label, randomized study, phase 3 trial comparing switch to dolutegravir-abacavir-lamivudine (DTG-ABC-3TC) versus continuation of baseline ART</a:t>
            </a:r>
          </a:p>
          <a:p>
            <a:pPr>
              <a:lnSpc>
                <a:spcPts val="1700"/>
              </a:lnSpc>
            </a:pPr>
            <a:r>
              <a:rPr lang="en-US" sz="1400" b="1" dirty="0"/>
              <a:t>Inclusion Criteria</a:t>
            </a:r>
            <a:r>
              <a:rPr lang="en-US" sz="1400" dirty="0"/>
              <a:t> (n = 553)</a:t>
            </a:r>
          </a:p>
          <a:p>
            <a:pPr lvl="1">
              <a:lnSpc>
                <a:spcPts val="1700"/>
              </a:lnSpc>
            </a:pPr>
            <a:r>
              <a:rPr lang="en-US" sz="1400" dirty="0"/>
              <a:t>HIV RNA &lt;50 copies/mL on ART</a:t>
            </a:r>
          </a:p>
          <a:p>
            <a:pPr lvl="1">
              <a:lnSpc>
                <a:spcPts val="1700"/>
              </a:lnSpc>
            </a:pPr>
            <a:r>
              <a:rPr lang="en-US" sz="1400" dirty="0"/>
              <a:t>Stable on current ART for ≥6 months</a:t>
            </a:r>
          </a:p>
          <a:p>
            <a:pPr lvl="1">
              <a:lnSpc>
                <a:spcPts val="1700"/>
              </a:lnSpc>
            </a:pPr>
            <a:r>
              <a:rPr lang="en-US" sz="1400" dirty="0"/>
              <a:t>No prior virologic failure</a:t>
            </a:r>
          </a:p>
          <a:p>
            <a:pPr lvl="1">
              <a:lnSpc>
                <a:spcPts val="1700"/>
              </a:lnSpc>
            </a:pPr>
            <a:r>
              <a:rPr lang="en-US" sz="1400" dirty="0"/>
              <a:t>HLA-B*5701 negative</a:t>
            </a:r>
          </a:p>
          <a:p>
            <a:pPr>
              <a:lnSpc>
                <a:spcPts val="1700"/>
              </a:lnSpc>
            </a:pPr>
            <a:r>
              <a:rPr lang="en-US" sz="1400" b="1" dirty="0"/>
              <a:t>Treatment Arms</a:t>
            </a:r>
          </a:p>
          <a:p>
            <a:pPr lvl="1">
              <a:lnSpc>
                <a:spcPts val="1700"/>
              </a:lnSpc>
            </a:pPr>
            <a:r>
              <a:rPr lang="en-US" sz="1400" dirty="0"/>
              <a:t>Switch to DTG-ABC-3TC</a:t>
            </a:r>
          </a:p>
          <a:p>
            <a:pPr lvl="1">
              <a:lnSpc>
                <a:spcPts val="1700"/>
              </a:lnSpc>
            </a:pPr>
            <a:r>
              <a:rPr lang="en-US" sz="1400" dirty="0"/>
              <a:t>Continuation of baseline ART* x 24 weeks, then switch to DTG-ABC-3TC</a:t>
            </a:r>
          </a:p>
          <a:p>
            <a:pPr>
              <a:lnSpc>
                <a:spcPts val="1700"/>
              </a:lnSpc>
            </a:pPr>
            <a:endParaRPr lang="en-US" sz="1400" dirty="0"/>
          </a:p>
          <a:p>
            <a:pPr>
              <a:lnSpc>
                <a:spcPts val="1700"/>
              </a:lnSpc>
            </a:pPr>
            <a:endParaRPr lang="en-US" sz="1400" dirty="0"/>
          </a:p>
        </p:txBody>
      </p:sp>
      <p:sp>
        <p:nvSpPr>
          <p:cNvPr id="24" name="Rectangle 7"/>
          <p:cNvSpPr>
            <a:spLocks noChangeArrowheads="1"/>
          </p:cNvSpPr>
          <p:nvPr/>
        </p:nvSpPr>
        <p:spPr bwMode="ltGray">
          <a:xfrm>
            <a:off x="5870763" y="2052563"/>
            <a:ext cx="2928366" cy="818384"/>
          </a:xfrm>
          <a:prstGeom prst="rect">
            <a:avLst/>
          </a:prstGeom>
          <a:solidFill>
            <a:srgbClr val="66426F">
              <a:alpha val="20000"/>
            </a:srgb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lnSpc>
                <a:spcPts val="1350"/>
              </a:lnSpc>
              <a:spcBef>
                <a:spcPts val="750"/>
              </a:spcBef>
            </a:pPr>
            <a:r>
              <a:rPr lang="en-US" sz="1200" i="1" dirty="0">
                <a:latin typeface="Arial"/>
              </a:rPr>
              <a:t>Early Switch Group</a:t>
            </a:r>
          </a:p>
          <a:p>
            <a:pPr algn="ctr">
              <a:lnSpc>
                <a:spcPts val="1350"/>
              </a:lnSpc>
              <a:spcBef>
                <a:spcPts val="750"/>
              </a:spcBef>
            </a:pPr>
            <a:r>
              <a:rPr lang="en-US" sz="1350" b="1" dirty="0">
                <a:solidFill>
                  <a:srgbClr val="000000"/>
                </a:solidFill>
                <a:latin typeface="Arial"/>
                <a:cs typeface="Arial"/>
              </a:rPr>
              <a:t>DTG-ABC-3TC</a:t>
            </a:r>
            <a:br>
              <a:rPr lang="en-US" sz="1350" b="1" dirty="0">
                <a:solidFill>
                  <a:srgbClr val="000000"/>
                </a:solidFill>
                <a:latin typeface="Arial"/>
                <a:cs typeface="Arial"/>
              </a:rPr>
            </a:br>
            <a:r>
              <a:rPr lang="en-US" sz="1050" dirty="0">
                <a:solidFill>
                  <a:srgbClr val="000000"/>
                </a:solidFill>
                <a:latin typeface="Arial"/>
                <a:cs typeface="Arial"/>
              </a:rPr>
              <a:t>(n = 275)</a:t>
            </a:r>
          </a:p>
        </p:txBody>
      </p:sp>
      <p:sp>
        <p:nvSpPr>
          <p:cNvPr id="11" name="Rectangle 25"/>
          <p:cNvSpPr>
            <a:spLocks noChangeArrowheads="1"/>
          </p:cNvSpPr>
          <p:nvPr/>
        </p:nvSpPr>
        <p:spPr bwMode="auto">
          <a:xfrm>
            <a:off x="323850" y="4536370"/>
            <a:ext cx="8525958" cy="284651"/>
          </a:xfrm>
          <a:prstGeom prst="rect">
            <a:avLst/>
          </a:prstGeom>
          <a:solidFill>
            <a:schemeClr val="bg1">
              <a:lumMod val="95000"/>
            </a:schemeClr>
          </a:solidFill>
          <a:ln w="12700">
            <a:noFill/>
            <a:miter lim="800000"/>
            <a:headEnd/>
            <a:tailEnd/>
          </a:ln>
        </p:spPr>
        <p:txBody>
          <a:bodyPr lIns="411480" tIns="34073" rIns="69365" bIns="34073" anchor="ctr">
            <a:prstTxWarp prst="textNoShape">
              <a:avLst/>
            </a:prstTxWarp>
          </a:bodyPr>
          <a:lstStyle/>
          <a:p>
            <a:pPr defTabSz="701279">
              <a:spcBef>
                <a:spcPct val="50000"/>
              </a:spcBef>
            </a:pPr>
            <a:r>
              <a:rPr lang="en-US" sz="1050" dirty="0">
                <a:solidFill>
                  <a:srgbClr val="000000"/>
                </a:solidFill>
                <a:latin typeface="Arial" pitchFamily="22" charset="0"/>
              </a:rPr>
              <a:t>*Baseline antiretroviral therapy (ART): 2 NRTIs + anchor drug  (INSTI, NNRTI, or boosted PI) </a:t>
            </a:r>
          </a:p>
        </p:txBody>
      </p:sp>
      <p:sp>
        <p:nvSpPr>
          <p:cNvPr id="10" name="Line 11"/>
          <p:cNvSpPr>
            <a:spLocks noChangeShapeType="1"/>
          </p:cNvSpPr>
          <p:nvPr/>
        </p:nvSpPr>
        <p:spPr bwMode="auto">
          <a:xfrm rot="1169337" flipV="1">
            <a:off x="5464294" y="2446170"/>
            <a:ext cx="290143" cy="460842"/>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5450155" y="3078286"/>
            <a:ext cx="313896" cy="407296"/>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4" name="Line 11"/>
          <p:cNvSpPr>
            <a:spLocks noChangeAspect="1" noChangeShapeType="1"/>
          </p:cNvSpPr>
          <p:nvPr/>
        </p:nvSpPr>
        <p:spPr bwMode="auto">
          <a:xfrm rot="1169337">
            <a:off x="7267867" y="1652458"/>
            <a:ext cx="113072" cy="30633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5" name="Line 11"/>
          <p:cNvSpPr>
            <a:spLocks noChangeAspect="1" noChangeShapeType="1"/>
          </p:cNvSpPr>
          <p:nvPr/>
        </p:nvSpPr>
        <p:spPr bwMode="auto">
          <a:xfrm rot="1169337">
            <a:off x="8688875" y="1652458"/>
            <a:ext cx="113072" cy="30633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6" name="Rectangle 15"/>
          <p:cNvSpPr/>
          <p:nvPr/>
        </p:nvSpPr>
        <p:spPr>
          <a:xfrm>
            <a:off x="6800906" y="1378326"/>
            <a:ext cx="971550" cy="26974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Week 24</a:t>
            </a:r>
          </a:p>
        </p:txBody>
      </p:sp>
      <p:sp>
        <p:nvSpPr>
          <p:cNvPr id="17" name="Rectangle 16"/>
          <p:cNvSpPr/>
          <p:nvPr/>
        </p:nvSpPr>
        <p:spPr>
          <a:xfrm>
            <a:off x="8156763" y="1378326"/>
            <a:ext cx="820674" cy="26974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Week 48</a:t>
            </a:r>
          </a:p>
        </p:txBody>
      </p:sp>
      <p:sp>
        <p:nvSpPr>
          <p:cNvPr id="18" name="Rectangle 7"/>
          <p:cNvSpPr>
            <a:spLocks noChangeArrowheads="1"/>
          </p:cNvSpPr>
          <p:nvPr/>
        </p:nvSpPr>
        <p:spPr bwMode="ltGray">
          <a:xfrm>
            <a:off x="5870763" y="3156698"/>
            <a:ext cx="1428750" cy="818384"/>
          </a:xfrm>
          <a:prstGeom prst="rect">
            <a:avLst/>
          </a:prstGeom>
          <a:solidFill>
            <a:srgbClr val="4B7075">
              <a:alpha val="20000"/>
            </a:srgb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lnSpc>
                <a:spcPts val="1350"/>
              </a:lnSpc>
              <a:spcBef>
                <a:spcPts val="750"/>
              </a:spcBef>
            </a:pPr>
            <a:r>
              <a:rPr lang="en-US" sz="1200" i="1" dirty="0">
                <a:latin typeface="Arial"/>
              </a:rPr>
              <a:t>Late Switch Group</a:t>
            </a:r>
          </a:p>
          <a:p>
            <a:pPr algn="ctr">
              <a:lnSpc>
                <a:spcPts val="1350"/>
              </a:lnSpc>
              <a:spcBef>
                <a:spcPts val="750"/>
              </a:spcBef>
            </a:pPr>
            <a:r>
              <a:rPr lang="en-US" sz="1350" b="1" dirty="0">
                <a:solidFill>
                  <a:srgbClr val="000000"/>
                </a:solidFill>
                <a:latin typeface="Arial"/>
                <a:cs typeface="Arial"/>
              </a:rPr>
              <a:t>Baseline ART* </a:t>
            </a:r>
            <a:br>
              <a:rPr lang="en-US" sz="1500" b="1" dirty="0">
                <a:solidFill>
                  <a:srgbClr val="000000"/>
                </a:solidFill>
                <a:latin typeface="Arial"/>
                <a:cs typeface="Arial"/>
              </a:rPr>
            </a:br>
            <a:r>
              <a:rPr lang="en-US" sz="1050" dirty="0">
                <a:solidFill>
                  <a:srgbClr val="000000"/>
                </a:solidFill>
                <a:latin typeface="Arial"/>
                <a:cs typeface="Arial"/>
              </a:rPr>
              <a:t>(n = 278)</a:t>
            </a:r>
          </a:p>
        </p:txBody>
      </p:sp>
      <p:sp>
        <p:nvSpPr>
          <p:cNvPr id="19" name="Line 11"/>
          <p:cNvSpPr>
            <a:spLocks noChangeAspect="1" noChangeShapeType="1"/>
          </p:cNvSpPr>
          <p:nvPr/>
        </p:nvSpPr>
        <p:spPr bwMode="auto">
          <a:xfrm rot="1169337">
            <a:off x="5823374" y="1652458"/>
            <a:ext cx="113072" cy="30633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0" name="Rectangle 19"/>
          <p:cNvSpPr/>
          <p:nvPr/>
        </p:nvSpPr>
        <p:spPr>
          <a:xfrm>
            <a:off x="5527863" y="1378326"/>
            <a:ext cx="800100" cy="26974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tx1"/>
                </a:solidFill>
              </a:rPr>
              <a:t>Week 0</a:t>
            </a:r>
          </a:p>
        </p:txBody>
      </p:sp>
      <p:sp>
        <p:nvSpPr>
          <p:cNvPr id="21" name="Rectangle 7"/>
          <p:cNvSpPr>
            <a:spLocks noChangeArrowheads="1"/>
          </p:cNvSpPr>
          <p:nvPr/>
        </p:nvSpPr>
        <p:spPr bwMode="ltGray">
          <a:xfrm>
            <a:off x="7299513" y="3157192"/>
            <a:ext cx="1543050" cy="818384"/>
          </a:xfrm>
          <a:prstGeom prst="rect">
            <a:avLst/>
          </a:prstGeom>
          <a:solidFill>
            <a:srgbClr val="4B7075">
              <a:alpha val="20000"/>
            </a:srgb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lnSpc>
                <a:spcPts val="1350"/>
              </a:lnSpc>
              <a:spcBef>
                <a:spcPts val="750"/>
              </a:spcBef>
            </a:pPr>
            <a:r>
              <a:rPr lang="en-US" sz="1200" i="1" dirty="0">
                <a:latin typeface="Arial"/>
              </a:rPr>
              <a:t>Late Switch Group</a:t>
            </a:r>
          </a:p>
          <a:p>
            <a:pPr algn="ctr">
              <a:lnSpc>
                <a:spcPts val="1350"/>
              </a:lnSpc>
              <a:spcBef>
                <a:spcPts val="750"/>
              </a:spcBef>
            </a:pPr>
            <a:r>
              <a:rPr lang="en-US" sz="1350" b="1" dirty="0">
                <a:solidFill>
                  <a:srgbClr val="000000"/>
                </a:solidFill>
                <a:latin typeface="Arial"/>
                <a:cs typeface="Arial"/>
              </a:rPr>
              <a:t>DTG-ABC-3TC</a:t>
            </a:r>
            <a:br>
              <a:rPr lang="en-US" sz="1350" b="1" dirty="0">
                <a:solidFill>
                  <a:srgbClr val="000000"/>
                </a:solidFill>
                <a:latin typeface="Arial"/>
                <a:cs typeface="Arial"/>
              </a:rPr>
            </a:br>
            <a:r>
              <a:rPr lang="en-US" sz="1050" dirty="0">
                <a:solidFill>
                  <a:srgbClr val="000000"/>
                </a:solidFill>
                <a:latin typeface="Arial"/>
                <a:cs typeface="Arial"/>
              </a:rPr>
              <a:t>(n = 244)</a:t>
            </a:r>
          </a:p>
        </p:txBody>
      </p:sp>
    </p:spTree>
    <p:extLst>
      <p:ext uri="{BB962C8B-B14F-4D97-AF65-F5344CB8AC3E}">
        <p14:creationId xmlns:p14="http://schemas.microsoft.com/office/powerpoint/2010/main" val="90039372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to Dolutegravir-Abacavir-Lamivudine (DTG-ABC-3TC)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STRIIVING: Results</a:t>
            </a:r>
            <a:endParaRPr lang="en-US" sz="2000" dirty="0"/>
          </a:p>
        </p:txBody>
      </p:sp>
      <p:sp>
        <p:nvSpPr>
          <p:cNvPr id="4" name="Text Placeholder 3"/>
          <p:cNvSpPr>
            <a:spLocks noGrp="1"/>
          </p:cNvSpPr>
          <p:nvPr>
            <p:ph type="body" sz="quarter" idx="15"/>
          </p:nvPr>
        </p:nvSpPr>
        <p:spPr/>
        <p:txBody>
          <a:bodyPr/>
          <a:lstStyle/>
          <a:p>
            <a:r>
              <a:rPr lang="en-US" dirty="0"/>
              <a:t>Week 24 and 48 Virologic Response</a:t>
            </a:r>
          </a:p>
        </p:txBody>
      </p:sp>
      <p:sp>
        <p:nvSpPr>
          <p:cNvPr id="7" name="Content Placeholder 6"/>
          <p:cNvSpPr>
            <a:spLocks noGrp="1"/>
          </p:cNvSpPr>
          <p:nvPr>
            <p:ph type="body" sz="quarter" idx="16"/>
          </p:nvPr>
        </p:nvSpPr>
        <p:spPr/>
        <p:txBody>
          <a:bodyPr/>
          <a:lstStyle/>
          <a:p>
            <a:r>
              <a:rPr lang="en-US" dirty="0"/>
              <a:t>Source: </a:t>
            </a:r>
            <a:r>
              <a:rPr lang="en-US" dirty="0" err="1"/>
              <a:t>Trottier</a:t>
            </a:r>
            <a:r>
              <a:rPr lang="en-US" dirty="0"/>
              <a:t> B, et al.  </a:t>
            </a:r>
            <a:r>
              <a:rPr lang="en-US" dirty="0" err="1"/>
              <a:t>Antivir</a:t>
            </a:r>
            <a:r>
              <a:rPr lang="en-US" dirty="0"/>
              <a:t> </a:t>
            </a:r>
            <a:r>
              <a:rPr lang="en-US" dirty="0" err="1"/>
              <a:t>Ther</a:t>
            </a:r>
            <a:r>
              <a:rPr lang="en-US" dirty="0"/>
              <a:t>. 2017;22:295-305.</a:t>
            </a:r>
            <a:endParaRPr lang="en-US" dirty="0">
              <a:latin typeface="Arial" pitchFamily="22" charset="0"/>
            </a:endParaRPr>
          </a:p>
        </p:txBody>
      </p:sp>
      <p:graphicFrame>
        <p:nvGraphicFramePr>
          <p:cNvPr id="6" name="Chart 5"/>
          <p:cNvGraphicFramePr>
            <a:graphicFrameLocks/>
          </p:cNvGraphicFramePr>
          <p:nvPr>
            <p:extLst>
              <p:ext uri="{D42A27DB-BD31-4B8C-83A1-F6EECF244321}">
                <p14:modId xmlns:p14="http://schemas.microsoft.com/office/powerpoint/2010/main" val="1359826048"/>
              </p:ext>
            </p:extLst>
          </p:nvPr>
        </p:nvGraphicFramePr>
        <p:xfrm>
          <a:off x="465802" y="1389530"/>
          <a:ext cx="8229600" cy="329184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304613" y="3996636"/>
            <a:ext cx="75520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234/275</a:t>
            </a:r>
          </a:p>
        </p:txBody>
      </p:sp>
      <p:sp>
        <p:nvSpPr>
          <p:cNvPr id="9" name="Rectangle 8"/>
          <p:cNvSpPr/>
          <p:nvPr/>
        </p:nvSpPr>
        <p:spPr>
          <a:xfrm>
            <a:off x="3393518" y="3996636"/>
            <a:ext cx="75520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245/278</a:t>
            </a:r>
          </a:p>
        </p:txBody>
      </p:sp>
      <p:sp>
        <p:nvSpPr>
          <p:cNvPr id="12" name="Rectangle 11"/>
          <p:cNvSpPr/>
          <p:nvPr/>
        </p:nvSpPr>
        <p:spPr>
          <a:xfrm>
            <a:off x="5842145" y="3996636"/>
            <a:ext cx="75520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228/275</a:t>
            </a:r>
          </a:p>
        </p:txBody>
      </p:sp>
      <p:sp>
        <p:nvSpPr>
          <p:cNvPr id="13" name="Rectangle 12"/>
          <p:cNvSpPr/>
          <p:nvPr/>
        </p:nvSpPr>
        <p:spPr>
          <a:xfrm>
            <a:off x="6912374" y="3996636"/>
            <a:ext cx="755208"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schemeClr val="bg1"/>
                </a:solidFill>
                <a:latin typeface="Arial" panose="020B0604020202020204" pitchFamily="34" charset="0"/>
                <a:cs typeface="Arial" panose="020B0604020202020204" pitchFamily="34" charset="0"/>
              </a:rPr>
              <a:t>224/244</a:t>
            </a:r>
          </a:p>
        </p:txBody>
      </p:sp>
    </p:spTree>
    <p:extLst>
      <p:ext uri="{BB962C8B-B14F-4D97-AF65-F5344CB8AC3E}">
        <p14:creationId xmlns:p14="http://schemas.microsoft.com/office/powerpoint/2010/main" val="62037122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87986-F25F-DC4F-663D-F1E125A3485F}"/>
              </a:ext>
            </a:extLst>
          </p:cNvPr>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Switch to Dolutegravir-Abacavir-Lamivudine (DTG-ABC-3TC)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STRIIVING: Conclusions</a:t>
            </a:r>
            <a:endParaRPr lang="en-US" sz="2000" dirty="0"/>
          </a:p>
        </p:txBody>
      </p:sp>
      <p:sp>
        <p:nvSpPr>
          <p:cNvPr id="3" name="Text Placeholder 2">
            <a:extLst>
              <a:ext uri="{FF2B5EF4-FFF2-40B4-BE49-F238E27FC236}">
                <a16:creationId xmlns:a16="http://schemas.microsoft.com/office/drawing/2014/main" id="{37DB4927-ADDC-90A1-FFC4-B2BC0B36D315}"/>
              </a:ext>
            </a:extLst>
          </p:cNvPr>
          <p:cNvSpPr>
            <a:spLocks noGrp="1"/>
          </p:cNvSpPr>
          <p:nvPr>
            <p:ph type="body" sz="quarter" idx="16"/>
          </p:nvPr>
        </p:nvSpPr>
        <p:spPr/>
        <p:txBody>
          <a:bodyPr/>
          <a:lstStyle/>
          <a:p>
            <a:r>
              <a:rPr lang="en-US" dirty="0"/>
              <a:t>Source: Trottier B, et al.  </a:t>
            </a:r>
            <a:r>
              <a:rPr lang="en-US" dirty="0" err="1"/>
              <a:t>Antivir</a:t>
            </a:r>
            <a:r>
              <a:rPr lang="en-US" dirty="0"/>
              <a:t> </a:t>
            </a:r>
            <a:r>
              <a:rPr lang="en-US" dirty="0" err="1"/>
              <a:t>Ther</a:t>
            </a:r>
            <a:r>
              <a:rPr lang="en-US" dirty="0"/>
              <a:t>. 2017;22:295-305.</a:t>
            </a:r>
            <a:endParaRPr lang="en-US" dirty="0">
              <a:latin typeface="Arial" pitchFamily="22" charset="0"/>
            </a:endParaRPr>
          </a:p>
        </p:txBody>
      </p:sp>
      <p:sp>
        <p:nvSpPr>
          <p:cNvPr id="4" name="Content Placeholder 3">
            <a:extLst>
              <a:ext uri="{FF2B5EF4-FFF2-40B4-BE49-F238E27FC236}">
                <a16:creationId xmlns:a16="http://schemas.microsoft.com/office/drawing/2014/main" id="{4370AA94-6B04-CEB7-25B0-E5A0FF7E0C24}"/>
              </a:ext>
            </a:extLst>
          </p:cNvPr>
          <p:cNvSpPr>
            <a:spLocks noGrp="1"/>
          </p:cNvSpPr>
          <p:nvPr>
            <p:ph sz="half" idx="2"/>
          </p:nvPr>
        </p:nvSpPr>
        <p:spPr>
          <a:xfrm>
            <a:off x="-18288" y="1993435"/>
            <a:ext cx="9180576" cy="1574460"/>
          </a:xfrm>
        </p:spPr>
        <p:txBody>
          <a:bodyPr>
            <a:normAutofit/>
          </a:bodyPr>
          <a:lstStyle/>
          <a:p>
            <a:pPr>
              <a:lnSpc>
                <a:spcPts val="2600"/>
              </a:lnSpc>
            </a:pPr>
            <a:r>
              <a:rPr lang="en-US" sz="1800" dirty="0">
                <a:solidFill>
                  <a:srgbClr val="C00000"/>
                </a:solidFill>
              </a:rPr>
              <a:t>Conclusions</a:t>
            </a:r>
            <a:r>
              <a:rPr lang="en-US" sz="1800" dirty="0"/>
              <a:t>: “Data demonstrating non-inferiority of switching to ABC/DTG/3TC versus continuing current ART support ABC/DTG/3TC as an option when considering switch regimens in HIV-1-infected adults with stable viral suppression.”</a:t>
            </a:r>
          </a:p>
        </p:txBody>
      </p:sp>
    </p:spTree>
    <p:extLst>
      <p:ext uri="{BB962C8B-B14F-4D97-AF65-F5344CB8AC3E}">
        <p14:creationId xmlns:p14="http://schemas.microsoft.com/office/powerpoint/2010/main" val="111836079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174604"/>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53260</TotalTime>
  <Words>262</Words>
  <Application>Microsoft Macintosh PowerPoint</Application>
  <PresentationFormat>On-screen Show (16:9)</PresentationFormat>
  <Paragraphs>34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Corbel</vt:lpstr>
      <vt:lpstr>Geneva</vt:lpstr>
      <vt:lpstr>Lucida Grande</vt:lpstr>
      <vt:lpstr>Times New Roman</vt:lpstr>
      <vt:lpstr>NCRC</vt:lpstr>
      <vt:lpstr>Switch to Dolutegravir-Abacavir-Lamivudine  STRIIVING Study</vt:lpstr>
      <vt:lpstr>Switch to Dolutegravir-Abacavir-Lamivudine (DTG-ABC-3TC) STRIIVING: Design</vt:lpstr>
      <vt:lpstr>Switch to Dolutegravir-Abacavir-Lamivudine (DTG-ABC-3TC) STRIIVING: Results</vt:lpstr>
      <vt:lpstr>Switch to Dolutegravir-Abacavir-Lamivudine (DTG-ABC-3TC) STRIIVING: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2316</cp:revision>
  <cp:lastPrinted>2008-02-05T14:34:24Z</cp:lastPrinted>
  <dcterms:created xsi:type="dcterms:W3CDTF">2010-11-28T05:36:22Z</dcterms:created>
  <dcterms:modified xsi:type="dcterms:W3CDTF">2022-12-19T19:54:52Z</dcterms:modified>
</cp:coreProperties>
</file>