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952" r:id="rId2"/>
    <p:sldId id="1076" r:id="rId3"/>
    <p:sldId id="954" r:id="rId4"/>
    <p:sldId id="1108" r:id="rId5"/>
    <p:sldId id="976" r:id="rId6"/>
    <p:sldId id="1177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7664"/>
    <a:srgbClr val="968968"/>
    <a:srgbClr val="54737F"/>
    <a:srgbClr val="DBE4E9"/>
    <a:srgbClr val="6C6C6C"/>
    <a:srgbClr val="C2C2C2"/>
    <a:srgbClr val="676767"/>
    <a:srgbClr val="E2EAEF"/>
    <a:srgbClr val="D5D5D5"/>
    <a:srgbClr val="196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83" autoAdjust="0"/>
    <p:restoredTop sz="94761" autoAdjust="0"/>
  </p:normalViewPr>
  <p:slideViewPr>
    <p:cSldViewPr snapToGrid="0" showGuides="1">
      <p:cViewPr varScale="1">
        <p:scale>
          <a:sx n="85" d="100"/>
          <a:sy n="85" d="100"/>
        </p:scale>
        <p:origin x="1200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723291533003"/>
          <c:y val="0.20829871481581999"/>
          <c:w val="0.82401744920773801"/>
          <c:h val="0.75570119467825103"/>
        </c:manualLayout>
      </c:layout>
      <c:barChart>
        <c:barDir val="col"/>
        <c:grouping val="clustered"/>
        <c:varyColors val="0"/>
        <c:ser>
          <c:idx val="0"/>
          <c:order val="0"/>
          <c:tx>
            <c:v>Series 1</c:v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C07-9846-BB7B-48239CFDAB6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FC07-9846-BB7B-48239CFDAB6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FC07-9846-BB7B-48239CFDAB69}"/>
              </c:ext>
            </c:extLst>
          </c:dPt>
          <c:dPt>
            <c:idx val="3"/>
            <c:invertIfNegative val="0"/>
            <c:bubble3D val="0"/>
            <c:spPr>
              <a:solidFill>
                <a:srgbClr val="96323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FC07-9846-BB7B-48239CFDAB69}"/>
              </c:ext>
            </c:extLst>
          </c:dPt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C07-9846-BB7B-48239CFDAB69}"/>
                </c:ext>
              </c:extLst>
            </c:dLbl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C07-9846-BB7B-48239CFDAB69}"/>
                </c:ext>
              </c:extLst>
            </c:dLbl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C07-9846-BB7B-48239CFDAB69}"/>
                </c:ext>
              </c:extLst>
            </c:dLbl>
            <c:dLbl>
              <c:idx val="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C07-9846-BB7B-48239CFDAB69}"/>
                </c:ext>
              </c:extLst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C07-9846-BB7B-48239CFDAB69}"/>
                </c:ext>
              </c:extLst>
            </c:dLbl>
            <c:dLbl>
              <c:idx val="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C07-9846-BB7B-48239CFDAB69}"/>
                </c:ext>
              </c:extLst>
            </c:dLbl>
            <c:dLbl>
              <c:idx val="6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C07-9846-BB7B-48239CFDAB69}"/>
                </c:ext>
              </c:extLst>
            </c:dLbl>
            <c:dLbl>
              <c:idx val="7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C07-9846-BB7B-48239CFDAB69}"/>
                </c:ext>
              </c:extLst>
            </c:dLbl>
            <c:dLbl>
              <c:idx val="8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C07-9846-BB7B-48239CFDAB69}"/>
                </c:ext>
              </c:extLst>
            </c:dLbl>
            <c:dLbl>
              <c:idx val="9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C07-9846-BB7B-48239CFDAB69}"/>
                </c:ext>
              </c:extLst>
            </c:dLbl>
            <c:dLbl>
              <c:idx val="1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C07-9846-BB7B-48239CFDAB69}"/>
                </c:ext>
              </c:extLst>
            </c:dLbl>
            <c:numFmt formatCode="0.00" sourceLinked="0"/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Dolutegravir: 2 mg</c:v>
                </c:pt>
                <c:pt idx="1">
                  <c:v>Dolutegravir: 10 mg</c:v>
                </c:pt>
                <c:pt idx="2">
                  <c:v>Dolutegravir: 50 mg</c:v>
                </c:pt>
                <c:pt idx="3">
                  <c:v>Placebo</c:v>
                </c:pt>
              </c:strCache>
            </c:strRef>
          </c:cat>
          <c:val>
            <c:numRef>
              <c:f>Sheet1!$B$2:$B$5</c:f>
              <c:numCache>
                <c:formatCode>0.00</c:formatCode>
                <c:ptCount val="4"/>
                <c:pt idx="0">
                  <c:v>-1.51</c:v>
                </c:pt>
                <c:pt idx="1">
                  <c:v>-2.0299999999999998</c:v>
                </c:pt>
                <c:pt idx="2">
                  <c:v>-2.46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C07-9846-BB7B-48239CFDAB6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131553288"/>
        <c:axId val="-2131569384"/>
      </c:barChart>
      <c:catAx>
        <c:axId val="-21315532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Regimen (once</a:t>
                </a:r>
                <a:r>
                  <a:rPr lang="en-US" sz="1600" baseline="0" dirty="0"/>
                  <a:t> daily dosing)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36024946534461"/>
              <c:y val="3.5785817721060702E-2"/>
            </c:manualLayout>
          </c:layout>
          <c:overlay val="0"/>
        </c:title>
        <c:numFmt formatCode="General" sourceLinked="1"/>
        <c:majorTickMark val="out"/>
        <c:minorTickMark val="none"/>
        <c:tickLblPos val="high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213156938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31569384"/>
        <c:scaling>
          <c:orientation val="minMax"/>
          <c:max val="0.5"/>
          <c:min val="-3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Change in HIV RNA from Baseline (Log10 copies/mL)</a:t>
                </a:r>
              </a:p>
            </c:rich>
          </c:tx>
          <c:layout>
            <c:manualLayout>
              <c:xMode val="edge"/>
              <c:yMode val="edge"/>
              <c:x val="5.1544425002430201E-3"/>
              <c:y val="0.16611344918092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spPr>
          <a:ln w="12700" cmpd="sng">
            <a:solidFill>
              <a:schemeClr val="tx1"/>
            </a:solidFill>
          </a:ln>
        </c:spPr>
        <c:crossAx val="-2131553288"/>
        <c:crosses val="autoZero"/>
        <c:crossBetween val="between"/>
        <c:majorUnit val="0.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6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94560597"/>
          <c:y val="3.4640469605754801E-2"/>
          <c:w val="0.83373371731311396"/>
          <c:h val="0.75381752677863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&lt; 400 copies/mL</c:v>
                </c:pt>
              </c:strCache>
            </c:strRef>
          </c:tx>
          <c:spPr>
            <a:solidFill>
              <a:srgbClr val="766080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35B4-D740-9230-7024F19AC557}"/>
              </c:ext>
            </c:extLst>
          </c:dPt>
          <c:dPt>
            <c:idx val="1"/>
            <c:invertIfNegative val="0"/>
            <c:bubble3D val="0"/>
            <c:spPr>
              <a:solidFill>
                <a:srgbClr val="816B40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35B4-D740-9230-7024F19AC557}"/>
              </c:ext>
            </c:extLst>
          </c:dPt>
          <c:dPt>
            <c:idx val="2"/>
            <c:invertIfNegative val="0"/>
            <c:bubble3D val="0"/>
            <c:spPr>
              <a:solidFill>
                <a:srgbClr val="65802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35B4-D740-9230-7024F19AC557}"/>
              </c:ext>
            </c:extLst>
          </c:dPt>
          <c:dLbls>
            <c:dLbl>
              <c:idx val="2"/>
              <c:layout>
                <c:manualLayout>
                  <c:x val="-4.6296296296296302E-3"/>
                  <c:y val="5.84796937321740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5B4-D740-9230-7024F19AC557}"/>
                </c:ext>
              </c:extLst>
            </c:dLbl>
            <c:dLbl>
              <c:idx val="3"/>
              <c:layout>
                <c:manualLayout>
                  <c:x val="4.6296296296296302E-3"/>
                  <c:y val="-7.602360185182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5B4-D740-9230-7024F19AC557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Sheet1!$A$3:$A$6</c:f>
              <c:strCache>
                <c:ptCount val="4"/>
                <c:pt idx="0">
                  <c:v>DTG 2mg</c:v>
                </c:pt>
                <c:pt idx="1">
                  <c:v>DTG 10mg</c:v>
                </c:pt>
                <c:pt idx="2">
                  <c:v>DTG 50mg</c:v>
                </c:pt>
                <c:pt idx="3">
                  <c:v>Placebo</c:v>
                </c:pt>
              </c:strCache>
            </c:strRef>
          </c:cat>
          <c:val>
            <c:numRef>
              <c:f>Sheet1!$B$3:$B$6</c:f>
              <c:numCache>
                <c:formatCode>0</c:formatCode>
                <c:ptCount val="4"/>
                <c:pt idx="0">
                  <c:v>56</c:v>
                </c:pt>
                <c:pt idx="1">
                  <c:v>56</c:v>
                </c:pt>
                <c:pt idx="2">
                  <c:v>90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5B4-D740-9230-7024F19AC55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131657912"/>
        <c:axId val="-2131692920"/>
      </c:barChart>
      <c:catAx>
        <c:axId val="-2131657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Regimen (once daily dosing)</a:t>
                </a:r>
                <a:r>
                  <a:rPr lang="en-US" baseline="0" dirty="0"/>
                  <a:t>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60136701662292"/>
              <c:y val="0.909600063360676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3169292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3169292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HIV</a:t>
                </a:r>
                <a:r>
                  <a:rPr lang="en-US" sz="1600" baseline="0" dirty="0"/>
                  <a:t> RNA &lt; 400 copies/mL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2345679012345699E-2"/>
              <c:y val="6.9624680088447105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131657912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03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81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0" dirty="0"/>
              <a:t>Dolutegravir</a:t>
            </a:r>
            <a:r>
              <a:rPr lang="en-US" sz="2700" b="0" dirty="0">
                <a:ea typeface="ＭＳ Ｐゴシック" pitchFamily="22" charset="-128"/>
                <a:cs typeface="ＭＳ Ｐゴシック" pitchFamily="22" charset="-128"/>
              </a:rPr>
              <a:t> </a:t>
            </a:r>
            <a:r>
              <a:rPr lang="en-US" sz="2700" b="0" dirty="0"/>
              <a:t>10-Day, Dose-Ranging, Monotherapy Study</a:t>
            </a:r>
            <a:br>
              <a:rPr lang="en-US" sz="2700" b="0" dirty="0"/>
            </a:br>
            <a:r>
              <a:rPr lang="en-US" sz="3600" dirty="0"/>
              <a:t>ING111521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0D48109-0664-6441-AA98-92CD2AF98E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1456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501814" y="2717717"/>
            <a:ext cx="197772" cy="1039966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Dolutegravir Dose-Ranging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Monot</a:t>
            </a:r>
            <a:r>
              <a:rPr lang="en-US" sz="28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herapy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ING111521 Study: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Min S, et al. AIDS. 2011;25:1737-45.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894155" y="2052920"/>
            <a:ext cx="2990088" cy="7772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Dolutegravir: 2 mg QD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9)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894155" y="2967320"/>
            <a:ext cx="2990088" cy="7772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Dolutegravir: 10 mg QD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9)</a:t>
            </a:r>
          </a:p>
        </p:txBody>
      </p:sp>
      <p:sp>
        <p:nvSpPr>
          <p:cNvPr id="3" name="TextBox 2"/>
          <p:cNvSpPr txBox="1">
            <a:spLocks/>
          </p:cNvSpPr>
          <p:nvPr/>
        </p:nvSpPr>
        <p:spPr>
          <a:xfrm>
            <a:off x="5894155" y="3881720"/>
            <a:ext cx="2990088" cy="7772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mpd="sng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800" b="1" dirty="0">
                <a:latin typeface="Arial"/>
              </a:rPr>
              <a:t>Dolutegravir: 50 mg QD </a:t>
            </a:r>
            <a:r>
              <a:rPr lang="en-US" sz="1400" dirty="0">
                <a:latin typeface="Arial"/>
              </a:rPr>
              <a:t>(n=10)</a:t>
            </a: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5894155" y="4796120"/>
            <a:ext cx="2990088" cy="7772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 cmpd="sng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800" b="1" dirty="0">
                <a:latin typeface="Arial"/>
              </a:rPr>
              <a:t>Placebo</a:t>
            </a:r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r>
              <a:rPr lang="en-US" sz="1400" dirty="0">
                <a:latin typeface="Arial"/>
              </a:rPr>
              <a:t>(n=7)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rot="1169337" flipV="1">
            <a:off x="5412836" y="3320391"/>
            <a:ext cx="375729" cy="537128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566906"/>
              </p:ext>
            </p:extLst>
          </p:nvPr>
        </p:nvGraphicFramePr>
        <p:xfrm>
          <a:off x="410633" y="1600200"/>
          <a:ext cx="4923367" cy="4434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923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ING111521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50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double-blind, dose- ranging,10-day, phase 2a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study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to evaluate antiviral activity, safety, and pharmacokinetics and pharmacodynamics of dolutegravir in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pesons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with HIV.</a:t>
                      </a:r>
                      <a:endParaRPr lang="en-US" sz="1600" u="sng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35)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Antiretroviral-naïve and antiretroviral-experienced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Integrase strand transfer inhibitor-naïve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≥18 and ≤65 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CD4 ≥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100 cells/mm</a:t>
                      </a:r>
                      <a:r>
                        <a:rPr lang="en-US" sz="1600" u="none" baseline="300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br>
                        <a:rPr lang="en-US" sz="1600" u="none" baseline="300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≥5,000 copies/mL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No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AIDS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conditions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Dolutegravir 2, 10, or 50 mg daily, or placebo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Line 11"/>
          <p:cNvSpPr>
            <a:spLocks noChangeShapeType="1"/>
          </p:cNvSpPr>
          <p:nvPr/>
        </p:nvSpPr>
        <p:spPr bwMode="auto">
          <a:xfrm rot="20430663">
            <a:off x="5412836" y="3736794"/>
            <a:ext cx="375729" cy="537128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rot="20430663">
            <a:off x="5501814" y="3884919"/>
            <a:ext cx="197772" cy="1039966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445466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Dolutegravir Dose-Ranging Monotherapy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ING111521 Study: Results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latin typeface="Arial" pitchFamily="22" charset="0"/>
              </a:rPr>
              <a:t>Baseline to Day 11: Change in Baseline HIV RNA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Min S, et al. AIDS. 2011;25:1737-45.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/>
          </p:nvPr>
        </p:nvGraphicFramePr>
        <p:xfrm>
          <a:off x="457200" y="1752600"/>
          <a:ext cx="8229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8879834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Dolutegravir Dose-Ranging Monotherapy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ING111521 Study: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Baseline to Day 11: Patients with Suppressed Viral Load at Nadir 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Min S, et al. AIDS. 2011;25:1737-45.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7200" y="1981200"/>
            <a:ext cx="8229600" cy="4343388"/>
            <a:chOff x="457200" y="1981200"/>
            <a:chExt cx="8229600" cy="4343388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/>
            </p:nvPr>
          </p:nvGraphicFramePr>
          <p:xfrm>
            <a:off x="457200" y="1981200"/>
            <a:ext cx="8229600" cy="43433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2133600" y="5102423"/>
              <a:ext cx="82296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FFFF"/>
                  </a:solidFill>
                  <a:latin typeface="Arial"/>
                </a:rPr>
                <a:t>5/9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10000" y="5102423"/>
              <a:ext cx="82296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FFFF"/>
                  </a:solidFill>
                  <a:latin typeface="Arial"/>
                </a:rPr>
                <a:t>5/9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531760" y="5102423"/>
              <a:ext cx="82296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FFFF"/>
                  </a:solidFill>
                  <a:latin typeface="Arial"/>
                </a:rPr>
                <a:t>9/10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391400" y="5070979"/>
              <a:ext cx="630936" cy="30777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400" dirty="0">
                  <a:latin typeface="Arial"/>
                </a:rPr>
                <a:t>0/7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65916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Dolutegravir Dose-Ranging Monotherapy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ING111521 Study: Conclusion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22" charset="0"/>
              </a:rPr>
              <a:t>Min S, et al. AIDS. 2011;25:1737-45.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428241"/>
          <a:ext cx="9144000" cy="2397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Dolutegravir demonstrated potent antiviral activity, good short-term tolerability, low pharmacokinetic variability, and a predictable pharmacokinetics/pharmacodynamics relationship, which support once daily dosing without a pharmacokinetic booster in integrase-naive patients in future studies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07726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4702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46630</TotalTime>
  <Words>320</Words>
  <Application>Microsoft Office PowerPoint</Application>
  <PresentationFormat>On-screen Show (4:3)</PresentationFormat>
  <Paragraphs>37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Geneva</vt:lpstr>
      <vt:lpstr>Lucida Grande</vt:lpstr>
      <vt:lpstr>Times New Roman</vt:lpstr>
      <vt:lpstr>NCRC</vt:lpstr>
      <vt:lpstr>Dolutegravir 10-Day, Dose-Ranging, Monotherapy Study ING111521</vt:lpstr>
      <vt:lpstr>Dolutegravir Dose-Ranging Monotherapy  ING111521 Study: Design</vt:lpstr>
      <vt:lpstr>Dolutegravir Dose-Ranging Monotherapy  ING111521 Study: Results</vt:lpstr>
      <vt:lpstr>Dolutegravir Dose-Ranging Monotherapy  ING111521 Study: Results</vt:lpstr>
      <vt:lpstr>Dolutegravir Dose-Ranging Monotherapy  ING111521 Study: Conclusion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2116</cp:revision>
  <cp:lastPrinted>2020-02-14T23:34:52Z</cp:lastPrinted>
  <dcterms:created xsi:type="dcterms:W3CDTF">2010-11-28T05:36:22Z</dcterms:created>
  <dcterms:modified xsi:type="dcterms:W3CDTF">2020-02-20T23:09:35Z</dcterms:modified>
</cp:coreProperties>
</file>