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077" r:id="rId2"/>
    <p:sldId id="1078" r:id="rId3"/>
    <p:sldId id="1080" r:id="rId4"/>
    <p:sldId id="1081" r:id="rId5"/>
    <p:sldId id="1091" r:id="rId6"/>
    <p:sldId id="1176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664"/>
    <a:srgbClr val="968968"/>
    <a:srgbClr val="54737F"/>
    <a:srgbClr val="DBE4E9"/>
    <a:srgbClr val="6C6C6C"/>
    <a:srgbClr val="C2C2C2"/>
    <a:srgbClr val="676767"/>
    <a:srgbClr val="E2EAEF"/>
    <a:srgbClr val="D5D5D5"/>
    <a:srgbClr val="196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83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00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0.104816102084364"/>
          <c:w val="0.82601761556664899"/>
          <c:h val="0.683641894300025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6B5734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016-C84B-AF20-318AB31B19FC}"/>
              </c:ext>
            </c:extLst>
          </c:dPt>
          <c:dPt>
            <c:idx val="1"/>
            <c:invertIfNegative val="0"/>
            <c:bubble3D val="0"/>
            <c:spPr>
              <a:solidFill>
                <a:srgbClr val="9B7C49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7016-C84B-AF20-318AB31B19FC}"/>
              </c:ext>
            </c:extLst>
          </c:dPt>
          <c:dLbls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016-C84B-AF20-318AB31B19FC}"/>
                </c:ext>
              </c:extLst>
            </c:dLbl>
            <c:spPr>
              <a:noFill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HIV &lt;400 copies/mL</c:v>
                </c:pt>
                <c:pt idx="1">
                  <c:v>HIV &lt;50 copies/mL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74</c:v>
                </c:pt>
                <c:pt idx="1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016-C84B-AF20-318AB31B19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2137084456"/>
        <c:axId val="-2137093928"/>
      </c:barChart>
      <c:catAx>
        <c:axId val="-21370844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Virologic</a:t>
                </a:r>
                <a:r>
                  <a:rPr lang="en-US" baseline="0" dirty="0"/>
                  <a:t> Suppression Threshold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33405378147176001"/>
              <c:y val="0.909600063360676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70939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7093928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Virologic</a:t>
                </a:r>
                <a:r>
                  <a:rPr lang="en-US" sz="1600" baseline="0" dirty="0"/>
                  <a:t> Suppression (%)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3.08641975308642E-3"/>
              <c:y val="0.15426943206547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3708445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745994560597"/>
          <c:y val="3.4640469605754801E-2"/>
          <c:w val="0.82601761556664899"/>
          <c:h val="0.753817526778635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6608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97979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0E3B-6247-805E-A0A53EBAE1ED}"/>
              </c:ext>
            </c:extLst>
          </c:dPt>
          <c:dPt>
            <c:idx val="2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0E3B-6247-805E-A0A53EBAE1ED}"/>
              </c:ext>
            </c:extLst>
          </c:dPt>
          <c:dPt>
            <c:idx val="3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0E3B-6247-805E-A0A53EBAE1ED}"/>
              </c:ext>
            </c:extLst>
          </c:dPt>
          <c:dLbls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2AB-2F48-AD1A-78BFF4EEF8C4}"/>
                </c:ext>
              </c:extLst>
            </c:dLbl>
            <c:spPr>
              <a:noFill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100</c:v>
                </c:pt>
                <c:pt idx="1">
                  <c:v>90-99</c:v>
                </c:pt>
                <c:pt idx="2">
                  <c:v>80-89</c:v>
                </c:pt>
                <c:pt idx="3">
                  <c:v>70-79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52</c:v>
                </c:pt>
                <c:pt idx="1">
                  <c:v>22</c:v>
                </c:pt>
                <c:pt idx="2">
                  <c:v>9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3B-6247-805E-A0A53EBAE1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0"/>
        <c:axId val="-2137229224"/>
        <c:axId val="-2137237336"/>
      </c:barChart>
      <c:catAx>
        <c:axId val="-2137229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Level of Adherence (%)</a:t>
                </a:r>
              </a:p>
            </c:rich>
          </c:tx>
          <c:layout>
            <c:manualLayout>
              <c:xMode val="edge"/>
              <c:yMode val="edge"/>
              <c:x val="0.41569225721784803"/>
              <c:y val="0.89498013992763203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723733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3723733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Patients</a:t>
                </a:r>
                <a:r>
                  <a:rPr lang="en-US" sz="1600" baseline="0" dirty="0"/>
                  <a:t> (%)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1.6975308641975301E-2"/>
              <c:y val="0.2624568654699970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rgbClr val="000000"/>
            </a:solidFill>
          </a:ln>
        </c:spPr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en-US"/>
          </a:p>
        </c:txPr>
        <c:crossAx val="-2137229224"/>
        <c:crosses val="autoZero"/>
        <c:crossBetween val="between"/>
        <c:majorUnit val="20"/>
        <c:minorUnit val="0.2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40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51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0" dirty="0"/>
              <a:t>Dolutegravir</a:t>
            </a:r>
            <a:r>
              <a:rPr lang="en-US" sz="2400" b="0" dirty="0">
                <a:ea typeface="ＭＳ Ｐゴシック" pitchFamily="22" charset="-128"/>
                <a:cs typeface="ＭＳ Ｐゴシック" pitchFamily="22" charset="-128"/>
              </a:rPr>
              <a:t> </a:t>
            </a:r>
            <a:r>
              <a:rPr lang="en-US" sz="2400" b="0" dirty="0"/>
              <a:t>in Treatment-Experienced Adolescents 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/>
              <a:t>IMPAACT P1093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0232A0-899C-2747-B255-484E813E37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0806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Dolutegravir in Treatment-Experienced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IMPAACT P1093: Study 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Viani</a:t>
            </a:r>
            <a:r>
              <a:rPr lang="en-US" dirty="0"/>
              <a:t> RM, et al. </a:t>
            </a:r>
            <a:r>
              <a:rPr lang="en-US" dirty="0" err="1"/>
              <a:t>Pediatr</a:t>
            </a:r>
            <a:r>
              <a:rPr lang="en-US" dirty="0"/>
              <a:t> Infect Dis J. 2015;34:1207-13.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070871"/>
              </p:ext>
            </p:extLst>
          </p:nvPr>
        </p:nvGraphicFramePr>
        <p:xfrm>
          <a:off x="228600" y="1600200"/>
          <a:ext cx="4191000" cy="44344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19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IMPAACT P1093 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5029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Open-label, non-randomized phase I/II study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treatment-experienced adolescents with HIV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23)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Age 12 to &lt;18 years of age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Antiretroviral-experienced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Naïve to integrase inhibitors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HIV RNA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&gt;1,000 copies/mL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Genotype showing sensitivity to at least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one other active antiretroviral agent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Dolutegravir monotherapy, then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dolutegravir with optimized background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regimen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7"/>
          <p:cNvSpPr>
            <a:spLocks noChangeArrowheads="1"/>
          </p:cNvSpPr>
          <p:nvPr/>
        </p:nvSpPr>
        <p:spPr bwMode="ltGray">
          <a:xfrm>
            <a:off x="4572000" y="2057400"/>
            <a:ext cx="2130553" cy="10911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Functional </a:t>
            </a: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monotherapy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or </a:t>
            </a:r>
            <a:r>
              <a:rPr lang="en-US" sz="1600" b="1" dirty="0" err="1">
                <a:solidFill>
                  <a:srgbClr val="000000"/>
                </a:solidFill>
                <a:latin typeface="Arial"/>
                <a:cs typeface="Arial"/>
              </a:rPr>
              <a:t>monotherapy</a:t>
            </a: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 phase</a:t>
            </a:r>
            <a:endParaRPr lang="en-US" sz="14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Line 11"/>
          <p:cNvSpPr>
            <a:spLocks noChangeAspect="1" noChangeShapeType="1"/>
          </p:cNvSpPr>
          <p:nvPr/>
        </p:nvSpPr>
        <p:spPr bwMode="auto">
          <a:xfrm rot="1169337" flipH="1" flipV="1">
            <a:off x="4521993" y="3214827"/>
            <a:ext cx="161722" cy="43813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5" name="Line 11"/>
          <p:cNvSpPr>
            <a:spLocks noChangeAspect="1" noChangeShapeType="1"/>
          </p:cNvSpPr>
          <p:nvPr/>
        </p:nvSpPr>
        <p:spPr bwMode="auto">
          <a:xfrm rot="1169337" flipH="1" flipV="1">
            <a:off x="8752859" y="3191579"/>
            <a:ext cx="166533" cy="45116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07052" y="3733800"/>
            <a:ext cx="1626043" cy="35966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Week 48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69730" y="3700046"/>
            <a:ext cx="9955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Day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48200" y="5181600"/>
            <a:ext cx="4267200" cy="731520"/>
          </a:xfrm>
          <a:prstGeom prst="rect">
            <a:avLst/>
          </a:prstGeom>
          <a:solidFill>
            <a:srgbClr val="AABFE6">
              <a:alpha val="50000"/>
            </a:srgbClr>
          </a:solidFill>
          <a:ln w="25400"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1600" b="1" dirty="0">
                <a:latin typeface="Arial"/>
              </a:rPr>
              <a:t>DTG and OBR from day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2057400"/>
            <a:ext cx="2130552" cy="10881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/>
              </a:rPr>
              <a:t>Optimize therapy continuation phase  48 week </a:t>
            </a:r>
          </a:p>
          <a:p>
            <a:pPr algn="ctr"/>
            <a:r>
              <a:rPr lang="en-US" sz="1600" b="1" dirty="0">
                <a:latin typeface="Arial"/>
              </a:rPr>
              <a:t>DTG + OBR</a:t>
            </a:r>
          </a:p>
        </p:txBody>
      </p:sp>
      <p:sp>
        <p:nvSpPr>
          <p:cNvPr id="12" name="Line 11"/>
          <p:cNvSpPr>
            <a:spLocks noChangeAspect="1" noChangeShapeType="1"/>
          </p:cNvSpPr>
          <p:nvPr/>
        </p:nvSpPr>
        <p:spPr bwMode="auto">
          <a:xfrm rot="1169337" flipH="1" flipV="1">
            <a:off x="6627825" y="3214827"/>
            <a:ext cx="161722" cy="43813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3682424"/>
            <a:ext cx="182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/>
              </a:rPr>
              <a:t>Day 5-10</a:t>
            </a:r>
          </a:p>
          <a:p>
            <a:pPr algn="ctr"/>
            <a:r>
              <a:rPr lang="en-US" sz="1600" dirty="0">
                <a:latin typeface="Arial"/>
              </a:rPr>
              <a:t>Intensive PK visit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1371600"/>
            <a:ext cx="4114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/>
              </a:rPr>
              <a:t>Stage I</a:t>
            </a:r>
          </a:p>
          <a:p>
            <a:pPr algn="ctr"/>
            <a:r>
              <a:rPr lang="en-US" sz="1600" dirty="0">
                <a:latin typeface="Arial"/>
              </a:rPr>
              <a:t>Intensive PK group n=10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0" y="4419600"/>
            <a:ext cx="4267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/>
              </a:rPr>
              <a:t>Stage II</a:t>
            </a:r>
            <a:r>
              <a:rPr lang="en-US" sz="1600" dirty="0">
                <a:latin typeface="Arial"/>
              </a:rPr>
              <a:t>: opens after dose/safety criteria met in stage I; n=13</a:t>
            </a:r>
          </a:p>
        </p:txBody>
      </p:sp>
    </p:spTree>
    <p:extLst>
      <p:ext uri="{BB962C8B-B14F-4D97-AF65-F5344CB8AC3E}">
        <p14:creationId xmlns:p14="http://schemas.microsoft.com/office/powerpoint/2010/main" val="21903024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Dolutegravir in Treatment-Experienced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IMPAACT P1093: 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Viani</a:t>
            </a:r>
            <a:r>
              <a:rPr lang="en-US" dirty="0"/>
              <a:t> RM, et al. </a:t>
            </a:r>
            <a:r>
              <a:rPr lang="en-US" dirty="0" err="1"/>
              <a:t>Pediatr</a:t>
            </a:r>
            <a:r>
              <a:rPr lang="en-US" dirty="0"/>
              <a:t> Infect Dis J. 2015;34:1207-13.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57200" y="1828801"/>
            <a:ext cx="8229600" cy="4343388"/>
            <a:chOff x="457200" y="1828801"/>
            <a:chExt cx="8229600" cy="4343388"/>
          </a:xfrm>
        </p:grpSpPr>
        <p:graphicFrame>
          <p:nvGraphicFramePr>
            <p:cNvPr id="6" name="Chart 5"/>
            <p:cNvGraphicFramePr>
              <a:graphicFrameLocks/>
            </p:cNvGraphicFramePr>
            <p:nvPr>
              <p:extLst/>
            </p:nvPr>
          </p:nvGraphicFramePr>
          <p:xfrm>
            <a:off x="457200" y="1828801"/>
            <a:ext cx="8229600" cy="43433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2895600" y="4898171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17/23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16440" y="4898171"/>
              <a:ext cx="914400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rgbClr val="FFFFFF"/>
                  </a:solidFill>
                  <a:latin typeface="Arial"/>
                </a:rPr>
                <a:t>14/23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87806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Dolutegravir in Treatment-Experienced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IMPAACT P1093: Results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Patient-Reported Adherence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Viani</a:t>
            </a:r>
            <a:r>
              <a:rPr lang="en-US" dirty="0"/>
              <a:t> RM, et al. </a:t>
            </a:r>
            <a:r>
              <a:rPr lang="en-US" dirty="0" err="1"/>
              <a:t>Pediatr</a:t>
            </a:r>
            <a:r>
              <a:rPr lang="en-US" dirty="0"/>
              <a:t> Infect Dis J. 2015;34:1207-13.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457200" y="1905000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788353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  <a:t>Dolutegravir in Treatment-Experienced Adolescents</a:t>
            </a:r>
            <a:b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-108" charset="-128"/>
              </a:rPr>
              <a:t>IMPAACT P1093: Conclusions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Viani</a:t>
            </a:r>
            <a:r>
              <a:rPr lang="en-US" dirty="0"/>
              <a:t> RM, et al. </a:t>
            </a:r>
            <a:r>
              <a:rPr lang="en-US" dirty="0" err="1"/>
              <a:t>Pediatr</a:t>
            </a:r>
            <a:r>
              <a:rPr lang="en-US" dirty="0"/>
              <a:t> Infect Dis J. 2015;34:1207-13.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0" y="25908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“</a:t>
                      </a:r>
                      <a:r>
                        <a:rPr lang="en-US" sz="2000" b="0" i="0" u="none" strike="noStrike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/>
                        </a:rPr>
                        <a:t>Dolutegravir achieved target PK exposures in adolescents. Dolutegravir was safe and well tolerated, providing good virologic efficacy through week 48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02346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936254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46631</TotalTime>
  <Words>288</Words>
  <Application>Microsoft Office PowerPoint</Application>
  <PresentationFormat>On-screen Show (4:3)</PresentationFormat>
  <Paragraphs>37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in Treatment-Experienced Adolescents  IMPAACT P1093</vt:lpstr>
      <vt:lpstr>Dolutegravir in Treatment-Experienced Adolescents IMPAACT P1093: Study Design</vt:lpstr>
      <vt:lpstr>Dolutegravir in Treatment-Experienced Adolescents IMPAACT P1093: Results</vt:lpstr>
      <vt:lpstr>Dolutegravir in Treatment-Experienced Adolescents IMPAACT P1093: Results </vt:lpstr>
      <vt:lpstr>Dolutegravir in Treatment-Experienced Adolescents IMPAACT P1093: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2117</cp:revision>
  <cp:lastPrinted>2020-02-14T23:34:52Z</cp:lastPrinted>
  <dcterms:created xsi:type="dcterms:W3CDTF">2010-11-28T05:36:22Z</dcterms:created>
  <dcterms:modified xsi:type="dcterms:W3CDTF">2020-02-20T23:10:31Z</dcterms:modified>
</cp:coreProperties>
</file>