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80" r:id="rId2"/>
    <p:sldId id="1184" r:id="rId3"/>
    <p:sldId id="1185" r:id="rId4"/>
    <p:sldId id="1097" r:id="rId5"/>
    <p:sldId id="1186" r:id="rId6"/>
    <p:sldId id="1201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Background ART</c:v>
                </c:pt>
              </c:strCache>
            </c:strRef>
          </c:tx>
          <c:spPr>
            <a:solidFill>
              <a:srgbClr val="80693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≤50,000 copies/mL </c:v>
                </c:pt>
                <c:pt idx="2">
                  <c:v>&gt;50,000 copies/mL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71</c:v>
                </c:pt>
                <c:pt idx="1">
                  <c:v>75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9-B840-B177-2A498ACBBF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+ Background ART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≤50,000 copies/mL </c:v>
                </c:pt>
                <c:pt idx="2">
                  <c:v>&gt;50,000 copies/mL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64</c:v>
                </c:pt>
                <c:pt idx="1">
                  <c:v>71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9-B840-B177-2A498ACBBF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17394008"/>
        <c:axId val="1866748088"/>
      </c:barChart>
      <c:catAx>
        <c:axId val="2017394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 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66748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667480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3380153925921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0173940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4285992001"/>
          <c:y val="1.8543358318437099E-2"/>
          <c:w val="0.84142497812773398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Background ART</c:v>
                </c:pt>
              </c:strCache>
            </c:strRef>
          </c:tx>
          <c:spPr>
            <a:solidFill>
              <a:srgbClr val="80693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Per Protocol VF</c:v>
                </c:pt>
                <c:pt idx="1">
                  <c:v>VF due to Non-Response</c:v>
                </c:pt>
                <c:pt idx="2">
                  <c:v>VF with Treatment-Emergent Resistance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9-394A-B848-3E6F998CE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+ Background ART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Per Protocol VF</c:v>
                </c:pt>
                <c:pt idx="1">
                  <c:v>VF due to Non-Response</c:v>
                </c:pt>
                <c:pt idx="2">
                  <c:v>VF with Treatment-Emergent Resistance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12</c:v>
                </c:pt>
                <c:pt idx="1">
                  <c:v>42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09-394A-B848-3E6F998CEE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17092920"/>
        <c:axId val="2016455112"/>
      </c:barChart>
      <c:catAx>
        <c:axId val="2017092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0164551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16455112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9884076990376202E-2"/>
              <c:y val="0.31216460514234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017092920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4747861378439"/>
          <c:y val="1.8543358318437099E-2"/>
          <c:w val="0.81519041022649896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700" b="0" dirty="0"/>
              <a:t>Dolutegravir </a:t>
            </a:r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>versus Raltegravir in Treatment Experienced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/>
              <a:t>SAILING Study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0855E-DD95-9F48-A846-5E9BD2167A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3025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16772" y="32305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016772" y="38358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 in Treatment Experienced 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SAILING: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Cahn P, et al. Lancet. 2013;382:700-8.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81912" y="2694442"/>
            <a:ext cx="3290485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50 mg QD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≤2 Background ART Drugs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354)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81912" y="3938021"/>
            <a:ext cx="3291840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400 mg BID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≤2 Background ART Drugs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361)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74658"/>
              </p:ext>
            </p:extLst>
          </p:nvPr>
        </p:nvGraphicFramePr>
        <p:xfrm>
          <a:off x="410633" y="1524000"/>
          <a:ext cx="4694767" cy="4724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SAILING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2229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active-control phase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trial evaluating efficacy, safety, and emergent resistance with dolutegravir versus raltegravir in antiretroviral-experienced, integrase inhibitor-naïve persons with HIV who have at least 2-class resistance.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715)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Resistance to ≥2 ARV classes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Integrase inhibitor-naïve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 consecutive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≥400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(unless &gt;1,000 copies/mL at screening)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Dolutegravir + up to 2 background ARTs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Raltegravir +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up to 2 background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ARTs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0711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 in Treatment Experienced 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SAILING: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Virologic Response, By Baseline HIV RNA Level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Cahn P, et al. Lancet. 2013;382:700-8.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1"/>
            <a:ext cx="8229600" cy="4343388"/>
            <a:chOff x="457200" y="1828801"/>
            <a:chExt cx="8229600" cy="4343388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/>
            </p:nvPr>
          </p:nvGraphicFramePr>
          <p:xfrm>
            <a:off x="457200" y="1828801"/>
            <a:ext cx="8229600" cy="43433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8288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251/354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70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230/361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02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186/249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911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180/254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43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65/105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315200" y="4953000"/>
              <a:ext cx="838200" cy="38101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50/107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011189" y="5754656"/>
              <a:ext cx="4230622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2382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 in Treatment-Experienced 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SAILING: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Virologic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Failure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Cahn P, et al. Lancet. 2013;382:700-8.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1"/>
            <a:ext cx="8229600" cy="4343388"/>
            <a:chOff x="457200" y="1828801"/>
            <a:chExt cx="8229600" cy="4343388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/>
            </p:nvPr>
          </p:nvGraphicFramePr>
          <p:xfrm>
            <a:off x="457200" y="1828801"/>
            <a:ext cx="8229600" cy="43433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828800" y="5040029"/>
              <a:ext cx="838200" cy="2712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21/354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7000" y="5040029"/>
              <a:ext cx="838200" cy="2712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45/361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0200" y="5040029"/>
              <a:ext cx="838200" cy="2712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2/21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91100" y="5040029"/>
              <a:ext cx="838200" cy="2712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FFFFFF"/>
                  </a:solidFill>
                </a:rPr>
                <a:t>19/45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4300" y="4572000"/>
              <a:ext cx="838200" cy="271291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4/</a:t>
              </a:r>
              <a:r>
                <a:rPr lang="en-US" sz="1200" dirty="0">
                  <a:solidFill>
                    <a:schemeClr val="tx1"/>
                  </a:solidFill>
                </a:rPr>
                <a:t>354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315200" y="5040029"/>
              <a:ext cx="838200" cy="2712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FFFFFF"/>
                  </a:solidFill>
                </a:rPr>
                <a:t>17/361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5943600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VF = Virologic Failure</a:t>
            </a:r>
          </a:p>
        </p:txBody>
      </p:sp>
    </p:spTree>
    <p:extLst>
      <p:ext uri="{BB962C8B-B14F-4D97-AF65-F5344CB8AC3E}">
        <p14:creationId xmlns:p14="http://schemas.microsoft.com/office/powerpoint/2010/main" val="22234931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 in Treatment Experienced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SAILING Study: Conclusion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Cahn P, et al. Lancet. 2013;382:700-8.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Once-daily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, in combination with up to two other antiretroviral drugs, is well tolerated with greater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effect compared with twice-daily raltegravir in this treatment-experienced patient group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4861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93448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46701</TotalTime>
  <Words>312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 Dolutegravir versus Raltegravir in Treatment Experienced SAILING Study</vt:lpstr>
      <vt:lpstr>Dolutegravir versus Raltegravir in Treatment Experienced  SAILING: Study Design</vt:lpstr>
      <vt:lpstr>Dolutegravir versus Raltegravir in Treatment Experienced  SAILING: Results</vt:lpstr>
      <vt:lpstr>Dolutegravir versus Raltegravir in Treatment-Experienced  SAILING: Results</vt:lpstr>
      <vt:lpstr>Dolutegravir versus Raltegravir in Treatment Experienced SAILING Study: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2149</cp:revision>
  <cp:lastPrinted>2020-02-15T17:14:27Z</cp:lastPrinted>
  <dcterms:created xsi:type="dcterms:W3CDTF">2010-11-28T05:36:22Z</dcterms:created>
  <dcterms:modified xsi:type="dcterms:W3CDTF">2020-02-21T15:52:32Z</dcterms:modified>
</cp:coreProperties>
</file>