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2"/>
  </p:notesMasterIdLst>
  <p:handoutMasterIdLst>
    <p:handoutMasterId r:id="rId13"/>
  </p:handoutMasterIdLst>
  <p:sldIdLst>
    <p:sldId id="996" r:id="rId2"/>
    <p:sldId id="997" r:id="rId3"/>
    <p:sldId id="1107" r:id="rId4"/>
    <p:sldId id="1100" r:id="rId5"/>
    <p:sldId id="1101" r:id="rId6"/>
    <p:sldId id="1104" r:id="rId7"/>
    <p:sldId id="1105" r:id="rId8"/>
    <p:sldId id="1106" r:id="rId9"/>
    <p:sldId id="1045" r:id="rId10"/>
    <p:sldId id="1172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464032273744"/>
          <c:y val="0.148581288530482"/>
          <c:w val="0.83327670846699697"/>
          <c:h val="0.815418578870549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CB1-204D-9619-0264AE81E40F}"/>
              </c:ext>
            </c:extLst>
          </c:dPt>
          <c:dPt>
            <c:idx val="1"/>
            <c:invertIfNegative val="0"/>
            <c:bubble3D val="0"/>
            <c:spPr>
              <a:solidFill>
                <a:srgbClr val="546B8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CB1-204D-9619-0264AE81E40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CB1-204D-9619-0264AE81E40F}"/>
              </c:ext>
            </c:extLst>
          </c:dPt>
          <c:dPt>
            <c:idx val="3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CB1-204D-9619-0264AE81E40F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B1-204D-9619-0264AE81E40F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B1-204D-9619-0264AE81E40F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B1-204D-9619-0264AE81E40F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B1-204D-9619-0264AE81E40F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B1-204D-9619-0264AE81E40F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B1-204D-9619-0264AE81E40F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B1-204D-9619-0264AE81E40F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B1-204D-9619-0264AE81E40F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CB1-204D-9619-0264AE81E40F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CB1-204D-9619-0264AE81E40F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CB1-204D-9619-0264AE81E40F}"/>
                </c:ext>
              </c:extLst>
            </c:dLbl>
            <c:numFmt formatCode="0.00" sourceLinked="0"/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Dolutegravir 50 mg BID </c:v>
                </c:pt>
                <c:pt idx="1">
                  <c:v>Placebo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-1.06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CB1-204D-9619-0264AE81E4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8439448"/>
        <c:axId val="1888379592"/>
      </c:barChart>
      <c:catAx>
        <c:axId val="188843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188837959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888379592"/>
        <c:scaling>
          <c:orientation val="minMax"/>
          <c:max val="0.5"/>
          <c:min val="-1.5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9.7840721298726504E-3"/>
              <c:y val="0.1833548806658029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1888439448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9.3120157738213777E-2"/>
          <c:w val="0.82601761556664899"/>
          <c:h val="0.76474415544139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24</c:v>
                </c:pt>
              </c:strCache>
            </c:strRef>
          </c:tx>
          <c:spPr>
            <a:solidFill>
              <a:srgbClr val="456E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 400 copies/mL</c:v>
                </c:pt>
                <c:pt idx="1">
                  <c:v>HIV RNA &lt; 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57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0-9848-A4D0-C650841C62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48</c:v>
                </c:pt>
              </c:strCache>
            </c:strRef>
          </c:tx>
          <c:spPr>
            <a:solidFill>
              <a:srgbClr val="494A78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F20-9848-A4D0-C650841C624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F20-9848-A4D0-C650841C62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 400 copies/mL</c:v>
                </c:pt>
                <c:pt idx="1">
                  <c:v>HIV RNA &lt; 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53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20-9848-A4D0-C650841C62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62992952"/>
        <c:axId val="-2145732712"/>
      </c:barChart>
      <c:catAx>
        <c:axId val="-2062992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Viral Suppression Threshold </a:t>
                </a:r>
              </a:p>
            </c:rich>
          </c:tx>
          <c:layout>
            <c:manualLayout>
              <c:xMode val="edge"/>
              <c:yMode val="edge"/>
              <c:x val="0.37866433362496299"/>
              <c:y val="0.929310328833000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45732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573271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1.9905949256343002E-2"/>
              <c:y val="0.27601332504796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299295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685185185185202"/>
          <c:y val="0"/>
          <c:w val="0.44455489938757597"/>
          <c:h val="8.4542372832825799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85608457821301"/>
          <c:y val="2.77778663809897E-2"/>
          <c:w val="0.865461402605048"/>
          <c:h val="0.70891994750656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24</c:v>
                </c:pt>
              </c:strCache>
            </c:strRef>
          </c:tx>
          <c:spPr>
            <a:solidFill>
              <a:srgbClr val="376EA7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7575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C79-E247-AA25-1E3FE1EA4AE0}"/>
              </c:ext>
            </c:extLst>
          </c:dPt>
          <c:dPt>
            <c:idx val="1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C79-E247-AA25-1E3FE1EA4AE0}"/>
              </c:ext>
            </c:extLst>
          </c:dPt>
          <c:dPt>
            <c:idx val="2"/>
            <c:invertIfNegative val="0"/>
            <c:bubble3D val="0"/>
            <c:spPr>
              <a:solidFill>
                <a:srgbClr val="6A2323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C79-E247-AA25-1E3FE1EA4AE0}"/>
              </c:ext>
            </c:extLst>
          </c:dPt>
          <c:dPt>
            <c:idx val="3"/>
            <c:invertIfNegative val="0"/>
            <c:bubble3D val="0"/>
            <c:spPr>
              <a:solidFill>
                <a:srgbClr val="300F0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C79-E247-AA25-1E3FE1EA4AE0}"/>
              </c:ext>
            </c:extLst>
          </c:dPt>
          <c:dPt>
            <c:idx val="4"/>
            <c:invertIfNegative val="0"/>
            <c:bubble3D val="0"/>
            <c:spPr>
              <a:solidFill>
                <a:srgbClr val="A65E5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C79-E247-AA25-1E3FE1EA4A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No Q148 _x000d_Mutation*</c:v>
                </c:pt>
                <c:pt idx="2">
                  <c:v>Q148 + _x000d_1 Mutation^</c:v>
                </c:pt>
                <c:pt idx="3">
                  <c:v>Q148 + _x000d_≥2 Mutations^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47</c:v>
                </c:pt>
                <c:pt idx="1">
                  <c:v>64</c:v>
                </c:pt>
                <c:pt idx="2">
                  <c:v>33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79-E247-AA25-1E3FE1EA4A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105435736"/>
        <c:axId val="-2104798712"/>
      </c:barChart>
      <c:catAx>
        <c:axId val="-2105435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>
                    <a:effectLst/>
                  </a:rPr>
                  <a:t>Baseline Dolutegravir Fold Change (Phenotype)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78413422621238"/>
              <c:y val="0.918000000000000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04798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47987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7.7015723501851997E-3"/>
              <c:y val="3.08908136482940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4357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585608457821301"/>
          <c:y val="2.77778663809897E-2"/>
          <c:w val="0.865461402605048"/>
          <c:h val="0.70891994750656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48</c:v>
                </c:pt>
              </c:strCache>
            </c:strRef>
          </c:tx>
          <c:spPr>
            <a:solidFill>
              <a:srgbClr val="000000">
                <a:lumMod val="85000"/>
                <a:lumOff val="15000"/>
              </a:srgbClr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7575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DF1-3444-B870-21951046C5C9}"/>
              </c:ext>
            </c:extLst>
          </c:dPt>
          <c:dPt>
            <c:idx val="1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1DF1-3444-B870-21951046C5C9}"/>
              </c:ext>
            </c:extLst>
          </c:dPt>
          <c:dPt>
            <c:idx val="2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1DF1-3444-B870-21951046C5C9}"/>
              </c:ext>
            </c:extLst>
          </c:dPt>
          <c:dPt>
            <c:idx val="3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1DF1-3444-B870-21951046C5C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1DF1-3444-B870-21951046C5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No Q148 _x000d_Mutation*</c:v>
                </c:pt>
                <c:pt idx="2">
                  <c:v>Q148 + _x000d_1 Mutation^</c:v>
                </c:pt>
                <c:pt idx="3">
                  <c:v>Q148 + _x000d_≥2 Mutations^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40</c:v>
                </c:pt>
                <c:pt idx="1">
                  <c:v>57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DF1-3444-B870-21951046C5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105409896"/>
        <c:axId val="-2104854200"/>
      </c:barChart>
      <c:catAx>
        <c:axId val="-2105409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 dirty="0">
                    <a:effectLst/>
                  </a:rPr>
                  <a:t>Baseline Dolutegravir Fold Change (Phenotype)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720153555571901"/>
              <c:y val="0.918000000000000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048542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485420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7.7015723501851997E-3"/>
              <c:y val="3.08908136482940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4098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82358738176595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06A3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7575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CD7-7945-B2B4-EC2AFF372384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CD7-7945-B2B4-EC2AFF372384}"/>
              </c:ext>
            </c:extLst>
          </c:dPt>
          <c:dPt>
            <c:idx val="2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CD7-7945-B2B4-EC2AFF372384}"/>
              </c:ext>
            </c:extLst>
          </c:dPt>
          <c:dPt>
            <c:idx val="3"/>
            <c:invertIfNegative val="0"/>
            <c:bubble3D val="0"/>
            <c:spPr>
              <a:solidFill>
                <a:srgbClr val="33659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4CD7-7945-B2B4-EC2AFF372384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4CD7-7945-B2B4-EC2AFF372384}"/>
              </c:ext>
            </c:extLst>
          </c:dPt>
          <c:dPt>
            <c:idx val="5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4CD7-7945-B2B4-EC2AFF3723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0 to 2.5</c:v>
                </c:pt>
                <c:pt idx="2">
                  <c:v>&gt; 2.5 to 4</c:v>
                </c:pt>
                <c:pt idx="3">
                  <c:v>&gt; 4 to 8</c:v>
                </c:pt>
                <c:pt idx="4">
                  <c:v>&gt; 10 to 20</c:v>
                </c:pt>
                <c:pt idx="5">
                  <c:v>&gt; 20 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47</c:v>
                </c:pt>
                <c:pt idx="1">
                  <c:v>55</c:v>
                </c:pt>
                <c:pt idx="2">
                  <c:v>60</c:v>
                </c:pt>
                <c:pt idx="3">
                  <c:v>22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D7-7945-B2B4-EC2AFF3723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8398344"/>
        <c:axId val="1858373656"/>
      </c:barChart>
      <c:catAx>
        <c:axId val="1858398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effectLst/>
                  </a:rPr>
                  <a:t>Baseline </a:t>
                </a:r>
                <a:r>
                  <a:rPr lang="en-US" sz="1600" dirty="0" err="1">
                    <a:effectLst/>
                  </a:rPr>
                  <a:t>Dolutegravir</a:t>
                </a:r>
                <a:r>
                  <a:rPr lang="en-US" sz="1600" dirty="0">
                    <a:effectLst/>
                  </a:rPr>
                  <a:t> Fold Change on Phenotype</a:t>
                </a:r>
              </a:p>
            </c:rich>
          </c:tx>
          <c:layout>
            <c:manualLayout>
              <c:xMode val="edge"/>
              <c:yMode val="edge"/>
              <c:x val="0.333212204108289"/>
              <c:y val="0.928058211473566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583736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583736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6.1073527780858396E-3"/>
              <c:y val="8.767646231721029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583983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7636482939632498"/>
          <c:h val="0.776181805399325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8252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75757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067-6848-ABA0-EA617D627908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067-6848-ABA0-EA617D627908}"/>
              </c:ext>
            </c:extLst>
          </c:dPt>
          <c:dPt>
            <c:idx val="2"/>
            <c:invertIfNegative val="0"/>
            <c:bubble3D val="0"/>
            <c:spPr>
              <a:solidFill>
                <a:srgbClr val="967C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067-6848-ABA0-EA617D627908}"/>
              </c:ext>
            </c:extLst>
          </c:dPt>
          <c:dPt>
            <c:idx val="3"/>
            <c:invertIfNegative val="0"/>
            <c:bubble3D val="0"/>
            <c:spPr>
              <a:solidFill>
                <a:srgbClr val="33659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067-6848-ABA0-EA617D62790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067-6848-ABA0-EA617D627908}"/>
              </c:ext>
            </c:extLst>
          </c:dPt>
          <c:dPt>
            <c:idx val="5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8067-6848-ABA0-EA617D6279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0 to 2.5</c:v>
                </c:pt>
                <c:pt idx="2">
                  <c:v>&gt; 2.5 to 4</c:v>
                </c:pt>
                <c:pt idx="3">
                  <c:v>&gt; 4 to 8</c:v>
                </c:pt>
                <c:pt idx="4">
                  <c:v>&gt; 10 to 20</c:v>
                </c:pt>
                <c:pt idx="5">
                  <c:v>&gt; 20 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40</c:v>
                </c:pt>
                <c:pt idx="1">
                  <c:v>45</c:v>
                </c:pt>
                <c:pt idx="2">
                  <c:v>60</c:v>
                </c:pt>
                <c:pt idx="3">
                  <c:v>11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67-6848-ABA0-EA617D6279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20377000"/>
        <c:axId val="-2020144552"/>
      </c:barChart>
      <c:catAx>
        <c:axId val="-2020377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effectLst/>
                  </a:rPr>
                  <a:t>Baseline </a:t>
                </a:r>
                <a:r>
                  <a:rPr lang="en-US" sz="1600" dirty="0" err="1">
                    <a:effectLst/>
                  </a:rPr>
                  <a:t>Dolutegravir</a:t>
                </a:r>
                <a:r>
                  <a:rPr lang="en-US" sz="1600" dirty="0">
                    <a:effectLst/>
                  </a:rPr>
                  <a:t> Fold Change on Phenotype</a:t>
                </a:r>
              </a:p>
            </c:rich>
          </c:tx>
          <c:layout>
            <c:manualLayout>
              <c:xMode val="edge"/>
              <c:yMode val="edge"/>
              <c:x val="0.32382255743274602"/>
              <c:y val="0.926785729568681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20144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01445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47503653852256E-3"/>
              <c:y val="7.779538169832560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203770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2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2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0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92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Dolutegravir in Patients with Integrase-Resistant HIV </a:t>
            </a:r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700" b="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/>
              <a:t>VIKING-4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A9BB8-2EFB-A847-B2C0-330B6E89D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029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19056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Study Design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0" y="1230540"/>
            <a:ext cx="9162289" cy="365757"/>
          </a:xfrm>
          <a:prstGeom prst="rect">
            <a:avLst/>
          </a:prstGeom>
          <a:solidFill>
            <a:srgbClr val="3A434B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600" dirty="0">
              <a:solidFill>
                <a:srgbClr val="FFFFFF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733800" y="1243239"/>
            <a:ext cx="7876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8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070114" y="1243240"/>
            <a:ext cx="161668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 48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57554" y="1594130"/>
            <a:ext cx="135224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Randomize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82651" y="1243240"/>
            <a:ext cx="7876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1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09603" y="1735634"/>
            <a:ext cx="3489954" cy="685781"/>
          </a:xfrm>
          <a:prstGeom prst="rect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Functional Monotherapy Phase</a:t>
            </a:r>
            <a:br>
              <a:rPr lang="en-US" sz="15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500" b="1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5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 or Placebo</a:t>
            </a:r>
            <a:endParaRPr lang="en-US" sz="15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191001" y="1735634"/>
            <a:ext cx="4343400" cy="685781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Continuation Phase</a:t>
            </a:r>
            <a:br>
              <a:rPr lang="en-US" sz="15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500" b="1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5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 + OBR</a:t>
            </a:r>
            <a:endParaRPr lang="en-US" sz="15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graphicFrame>
        <p:nvGraphicFramePr>
          <p:cNvPr id="1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3092"/>
              </p:ext>
            </p:extLst>
          </p:nvPr>
        </p:nvGraphicFramePr>
        <p:xfrm>
          <a:off x="609600" y="2542720"/>
          <a:ext cx="7924800" cy="36294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08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VIKING-4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0">
                <a:tc>
                  <a:txBody>
                    <a:bodyPr/>
                    <a:lstStyle/>
                    <a:p>
                      <a:pPr marL="9144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Background: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Single-arm, open-label, phase 3 trial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to evaluate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short-term antiviral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efficacy of dolutegravir in persons with HIV who have integrase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Inclusion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Criteria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≥18 years old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ARV experienced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dolutegravir naïve,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Documented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 to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≥3 ARV classes, including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 elvitegravir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≥1,000 copies/mL</a:t>
                      </a:r>
                    </a:p>
                    <a:p>
                      <a:pPr marL="91440" marR="0" lvl="0" indent="-182880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(n = 30 randomized)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0 to 7: Dolutegravir: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mg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BID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or Placebo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Day 8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Week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24: Dolutegravir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50 mg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BID +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 optimized background regimen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1828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0315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800" dirty="0">
                <a:latin typeface="Arial" pitchFamily="22" charset="0"/>
              </a:rPr>
              <a:t>Baseline to Day 8: Change in Viral Load (in Functional Monotherapy Phase)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57200" y="1828800"/>
          <a:ext cx="8229600" cy="410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293245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and 48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in Dolutegravir-Treated Patients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700698"/>
              </p:ext>
            </p:extLst>
          </p:nvPr>
        </p:nvGraphicFramePr>
        <p:xfrm>
          <a:off x="457200" y="1828801"/>
          <a:ext cx="82296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6685D7A-D1BE-5A4E-ADFD-B7AB7F4B3241}"/>
              </a:ext>
            </a:extLst>
          </p:cNvPr>
          <p:cNvSpPr txBox="1"/>
          <p:nvPr/>
        </p:nvSpPr>
        <p:spPr>
          <a:xfrm>
            <a:off x="5808985" y="5218729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11/27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1F1C18-F47B-1E44-ABD3-2C5A9EC3756F}"/>
              </a:ext>
            </a:extLst>
          </p:cNvPr>
          <p:cNvSpPr txBox="1"/>
          <p:nvPr/>
        </p:nvSpPr>
        <p:spPr>
          <a:xfrm>
            <a:off x="6841440" y="5218729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18/24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4C15BB-5404-5848-8AFA-38900D2A6EF4}"/>
              </a:ext>
            </a:extLst>
          </p:cNvPr>
          <p:cNvSpPr txBox="1"/>
          <p:nvPr/>
        </p:nvSpPr>
        <p:spPr>
          <a:xfrm>
            <a:off x="2394830" y="5218729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14/27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9B7033-5E24-1341-9822-4604C92D6A94}"/>
              </a:ext>
            </a:extLst>
          </p:cNvPr>
          <p:cNvSpPr txBox="1"/>
          <p:nvPr/>
        </p:nvSpPr>
        <p:spPr>
          <a:xfrm>
            <a:off x="3438950" y="5218729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20/24</a:t>
            </a:r>
          </a:p>
        </p:txBody>
      </p:sp>
    </p:spTree>
    <p:extLst>
      <p:ext uri="{BB962C8B-B14F-4D97-AF65-F5344CB8AC3E}">
        <p14:creationId xmlns:p14="http://schemas.microsoft.com/office/powerpoint/2010/main" val="36456412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 </a:t>
            </a:r>
            <a:r>
              <a:rPr lang="en-US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Response, by Baseline Genotype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920697"/>
            <a:ext cx="9144000" cy="5059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92486" bIns="45431">
            <a:prstTxWarp prst="textNoShape">
              <a:avLst/>
            </a:prstTxWarp>
          </a:bodyPr>
          <a:lstStyle/>
          <a:p>
            <a:r>
              <a:rPr lang="en-US" sz="1300" dirty="0">
                <a:latin typeface="Arial"/>
                <a:cs typeface="Arial"/>
              </a:rPr>
              <a:t>*Included primary INI-resistance mutations N155H, Y143C/H/R, T66A or E92Q or historical evidence of resistance</a:t>
            </a:r>
            <a:br>
              <a:rPr lang="en-US" sz="1300" dirty="0">
                <a:latin typeface="Arial"/>
                <a:cs typeface="Arial"/>
              </a:rPr>
            </a:br>
            <a:r>
              <a:rPr lang="en-US" sz="1300" dirty="0">
                <a:latin typeface="Arial"/>
                <a:cs typeface="Arial"/>
              </a:rPr>
              <a:t>^Secondary mutations from G140A/C/S, E138A/K/T and L74I.</a:t>
            </a:r>
            <a:br>
              <a:rPr lang="en-US" sz="1300" dirty="0">
                <a:latin typeface="Arial"/>
                <a:cs typeface="Arial"/>
              </a:rPr>
            </a:br>
            <a:endParaRPr lang="en-US" sz="13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66432" y="5334000"/>
            <a:ext cx="509927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95300" y="1905000"/>
            <a:ext cx="8153400" cy="3810000"/>
            <a:chOff x="495300" y="1905000"/>
            <a:chExt cx="8153400" cy="3810000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495300" y="1905000"/>
            <a:ext cx="81534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958520" y="44032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14/30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14300" y="44032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9/14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75060" y="44032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4/12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9000" y="44032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44302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 </a:t>
            </a:r>
            <a:r>
              <a:rPr lang="en-US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Response, by Baseline Genotype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5843820"/>
            <a:ext cx="9144000" cy="5059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92486" bIns="45431">
            <a:prstTxWarp prst="textNoShape">
              <a:avLst/>
            </a:prstTxWarp>
          </a:bodyPr>
          <a:lstStyle/>
          <a:p>
            <a:r>
              <a:rPr lang="en-US" sz="1300" dirty="0">
                <a:latin typeface="Arial"/>
                <a:cs typeface="Arial"/>
              </a:rPr>
              <a:t>*Included primary INI-resistance mutations N155H, Y143C/H/R, T66A or E92Q or  historical evidence of resistance</a:t>
            </a:r>
            <a:br>
              <a:rPr lang="en-US" sz="1300" dirty="0">
                <a:latin typeface="Arial"/>
                <a:cs typeface="Arial"/>
              </a:rPr>
            </a:br>
            <a:r>
              <a:rPr lang="en-US" sz="1300" dirty="0">
                <a:latin typeface="Arial"/>
                <a:cs typeface="Arial"/>
              </a:rPr>
              <a:t>^Secondary mutations from G140A/C/S, E138A/K/T and L74I.</a:t>
            </a:r>
            <a:br>
              <a:rPr lang="en-US" sz="1300" dirty="0">
                <a:latin typeface="Arial"/>
                <a:cs typeface="Arial"/>
              </a:rPr>
            </a:br>
            <a:endParaRPr lang="en-US" sz="13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5300" y="1905000"/>
            <a:ext cx="8153400" cy="3810000"/>
            <a:chOff x="495300" y="1905000"/>
            <a:chExt cx="8153400" cy="3810000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495300" y="1905000"/>
            <a:ext cx="81534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947180" y="43855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11/30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14300" y="43855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8/14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5060" y="43855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3/12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39000" y="4385580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1/4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479834" y="5342160"/>
              <a:ext cx="5035267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045378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 </a:t>
            </a:r>
            <a:b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b="1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Response, by Baseline Phenotype*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459559" y="1905000"/>
          <a:ext cx="8224881" cy="401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642380" y="4823280"/>
            <a:ext cx="6788851" cy="736140"/>
            <a:chOff x="1642380" y="4823280"/>
            <a:chExt cx="6788851" cy="73614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701020" y="5559420"/>
              <a:ext cx="573021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4238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14/30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4208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6/11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3/5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3512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2/9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3482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34520" y="48232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1/2</a:t>
              </a:r>
            </a:p>
          </p:txBody>
        </p:sp>
      </p:grp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11340" y="6055662"/>
            <a:ext cx="9162288" cy="3596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300" dirty="0">
                <a:latin typeface="Arial"/>
                <a:cs typeface="Arial"/>
              </a:rPr>
              <a:t>*Missing phenotypic resistance data on 1 subject</a:t>
            </a:r>
            <a:endParaRPr lang="en-US" sz="13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93386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Integrase Inhibitor Resistance </a:t>
            </a:r>
            <a:r>
              <a:rPr lang="en-US" sz="27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7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b="1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 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Response, by Baseline Phenotype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</a:t>
            </a:r>
            <a:r>
              <a:rPr lang="en-US" dirty="0" err="1">
                <a:latin typeface="Arial" pitchFamily="22" charset="0"/>
              </a:rPr>
              <a:t>Ther</a:t>
            </a:r>
            <a:r>
              <a:rPr lang="en-US" dirty="0">
                <a:latin typeface="Arial" pitchFamily="22" charset="0"/>
              </a:rPr>
              <a:t>. 2015;20:343-8.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11340" y="5998962"/>
            <a:ext cx="9162288" cy="3596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300" dirty="0">
                <a:latin typeface="Arial"/>
                <a:cs typeface="Arial"/>
              </a:rPr>
              <a:t>*Missing phenotypic resistance data on 1 subject</a:t>
            </a:r>
            <a:endParaRPr lang="en-US" sz="13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9559" y="1905000"/>
            <a:ext cx="8224881" cy="3855833"/>
            <a:chOff x="459559" y="1905000"/>
            <a:chExt cx="8224881" cy="3855833"/>
          </a:xfrm>
        </p:grpSpPr>
        <p:graphicFrame>
          <p:nvGraphicFramePr>
            <p:cNvPr id="30" name="Chart 29"/>
            <p:cNvGraphicFramePr>
              <a:graphicFrameLocks/>
            </p:cNvGraphicFramePr>
            <p:nvPr>
              <p:extLst/>
            </p:nvPr>
          </p:nvGraphicFramePr>
          <p:xfrm>
            <a:off x="459559" y="1905000"/>
            <a:ext cx="8224881" cy="38558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2681520" y="5429700"/>
              <a:ext cx="573021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42380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12/30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42080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5/11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3/5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34820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34520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49445" y="4709880"/>
              <a:ext cx="7254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1/9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584557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Raltegravir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VIKING-4: Conclusions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The observed day 8 antiviral activity in this highly treatment-experienced population with INI-resistant HIV-1 was attributable to dolutegravir. Longer-term efficacy (after considering baseline ART resistance) and safety during the open-label phase were in-line with the results of the larger VIKING-3 study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Akil</a:t>
            </a:r>
            <a:r>
              <a:rPr lang="en-US" dirty="0"/>
              <a:t> B, et al. </a:t>
            </a:r>
            <a:r>
              <a:rPr lang="en-US" dirty="0" err="1">
                <a:latin typeface="Arial" pitchFamily="22" charset="0"/>
              </a:rPr>
              <a:t>Antivir</a:t>
            </a:r>
            <a:r>
              <a:rPr lang="en-US" dirty="0">
                <a:latin typeface="Arial" pitchFamily="22" charset="0"/>
              </a:rPr>
              <a:t> Ther. 2015;20:343-8.</a:t>
            </a:r>
          </a:p>
        </p:txBody>
      </p:sp>
    </p:spTree>
    <p:extLst>
      <p:ext uri="{BB962C8B-B14F-4D97-AF65-F5344CB8AC3E}">
        <p14:creationId xmlns:p14="http://schemas.microsoft.com/office/powerpoint/2010/main" val="18024165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46636</TotalTime>
  <Words>611</Words>
  <Application>Microsoft Office PowerPoint</Application>
  <PresentationFormat>On-screen Show (4:3)</PresentationFormat>
  <Paragraphs>81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in Patients with Integrase-Resistant HIV  VIKING-4</vt:lpstr>
      <vt:lpstr>Dolutegravir in Patients with Integrase Inhibitor Resistance VIKING-4: Study Design</vt:lpstr>
      <vt:lpstr>Dolutegravir in Patients with Integrase Inhibitor Resistance VIKING-4: Results</vt:lpstr>
      <vt:lpstr>Dolutegravir in Patients with Integrase Inhibitor Resistance VIKING-4: Results</vt:lpstr>
      <vt:lpstr>Dolutegravir in Patients with Integrase Inhibitor Resistance  VIKING-4: Results</vt:lpstr>
      <vt:lpstr>Dolutegravir in Patients with Integrase Inhibitor Resistance  VIKING-4: Results</vt:lpstr>
      <vt:lpstr>Dolutegravir in Patients with Integrase Inhibitor Resistance  VIKING-4: Results</vt:lpstr>
      <vt:lpstr>Dolutegravir in Patients with Integrase Inhibitor Resistance  VIKING-4: Results</vt:lpstr>
      <vt:lpstr>Dolutegravir in Patients with Raltegravir Resistance VIKING-4: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2121</cp:revision>
  <cp:lastPrinted>2020-02-14T23:34:52Z</cp:lastPrinted>
  <dcterms:created xsi:type="dcterms:W3CDTF">2010-11-28T05:36:22Z</dcterms:created>
  <dcterms:modified xsi:type="dcterms:W3CDTF">2020-02-20T23:15:23Z</dcterms:modified>
</cp:coreProperties>
</file>