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4" r:id="rId1"/>
  </p:sldMasterIdLst>
  <p:notesMasterIdLst>
    <p:notesMasterId r:id="rId9"/>
  </p:notesMasterIdLst>
  <p:handoutMasterIdLst>
    <p:handoutMasterId r:id="rId10"/>
  </p:handoutMasterIdLst>
  <p:sldIdLst>
    <p:sldId id="464" r:id="rId2"/>
    <p:sldId id="472" r:id="rId3"/>
    <p:sldId id="474" r:id="rId4"/>
    <p:sldId id="475" r:id="rId5"/>
    <p:sldId id="478" r:id="rId6"/>
    <p:sldId id="477" r:id="rId7"/>
    <p:sldId id="580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ood" initials="B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03C"/>
    <a:srgbClr val="6B5D57"/>
    <a:srgbClr val="86746D"/>
    <a:srgbClr val="B89F94"/>
    <a:srgbClr val="845F33"/>
    <a:srgbClr val="BDAAA1"/>
    <a:srgbClr val="677D8F"/>
    <a:srgbClr val="D1E0EF"/>
    <a:srgbClr val="E3D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5" autoAdjust="0"/>
    <p:restoredTop sz="94647" autoAdjust="0"/>
  </p:normalViewPr>
  <p:slideViewPr>
    <p:cSldViewPr showGuides="1">
      <p:cViewPr varScale="1">
        <p:scale>
          <a:sx n="155" d="100"/>
          <a:sy n="155" d="100"/>
        </p:scale>
        <p:origin x="1704" y="138"/>
      </p:cViewPr>
      <p:guideLst>
        <p:guide orient="horz" pos="431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7656542932101"/>
          <c:y val="3.6344116669916798E-2"/>
          <c:w val="0.85468828896387905"/>
          <c:h val="0.82253944433840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FTC-RPV-TDF</c:v>
                </c:pt>
              </c:strCache>
            </c:strRef>
          </c:tx>
          <c:spPr>
            <a:solidFill>
              <a:schemeClr val="accent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7BA-3B4A-9422-D9A264BC9544}"/>
                </c:ext>
              </c:extLst>
            </c:dLbl>
            <c:dLbl>
              <c:idx val="2"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7BA-3B4A-9422-D9A264BC9544}"/>
                </c:ext>
              </c:extLst>
            </c:dLbl>
            <c:dLbl>
              <c:idx val="3"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7BA-3B4A-9422-D9A264BC9544}"/>
                </c:ext>
              </c:extLst>
            </c:dLbl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PEP completion</c:v>
                </c:pt>
                <c:pt idx="1">
                  <c:v>Lost to follow-up</c:v>
                </c:pt>
                <c:pt idx="2">
                  <c:v>Cessation due to adverse event</c:v>
                </c:pt>
                <c:pt idx="3">
                  <c:v>Cessation due to study burden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92</c:v>
                </c:pt>
                <c:pt idx="1">
                  <c:v>6</c:v>
                </c:pt>
                <c:pt idx="2">
                  <c:v>1</c:v>
                </c:pt>
                <c:pt idx="3" formatCode="0.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BA-3B4A-9422-D9A264BC95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77070344"/>
        <c:axId val="-1976601080"/>
      </c:barChart>
      <c:catAx>
        <c:axId val="-1977070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19766010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76601080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</a:t>
                </a:r>
                <a:r>
                  <a:rPr lang="en-US" sz="1600" baseline="0" dirty="0">
                    <a:latin typeface="Arial"/>
                    <a:cs typeface="Arial"/>
                  </a:rPr>
                  <a:t> </a:t>
                </a:r>
                <a:r>
                  <a:rPr lang="en-US" sz="16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0"/>
              <c:y val="0.295550097976262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707034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47656542932101"/>
          <c:y val="5.3887980358240203E-2"/>
          <c:w val="0.85468828896387905"/>
          <c:h val="0.75236398958511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FTC-RPV-TDF</c:v>
                </c:pt>
              </c:strCache>
            </c:strRef>
          </c:tx>
          <c:spPr>
            <a:solidFill>
              <a:srgbClr val="96323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numFmt formatCode="0" sourceLinked="0"/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208-2746-A568-03FCB493D0A0}"/>
                </c:ext>
              </c:extLst>
            </c:dLbl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By pill count</c:v>
                </c:pt>
                <c:pt idx="1">
                  <c:v>By self-report</c:v>
                </c:pt>
                <c:pt idx="2">
                  <c:v>By plasma tenofovir level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98.6</c:v>
                </c:pt>
                <c:pt idx="1">
                  <c:v>98.5</c:v>
                </c:pt>
                <c:pt idx="2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08-2746-A568-03FCB493D0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77131864"/>
        <c:axId val="-1977417320"/>
      </c:barChart>
      <c:catAx>
        <c:axId val="-1977131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Adherence</a:t>
                </a:r>
                <a:r>
                  <a:rPr lang="en-US" baseline="0" dirty="0"/>
                  <a:t> Measure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1429283839520098"/>
              <c:y val="0.92739373011781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19774173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77417320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</a:t>
                </a:r>
                <a:r>
                  <a:rPr lang="en-US" sz="1600" baseline="0" dirty="0">
                    <a:latin typeface="Arial"/>
                    <a:cs typeface="Arial"/>
                  </a:rPr>
                  <a:t> </a:t>
                </a:r>
                <a:r>
                  <a:rPr lang="en-US" sz="16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7.9365079365079309E-3"/>
              <c:y val="0.3130939616645859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713186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47656542932101"/>
          <c:y val="0.10067158866096799"/>
          <c:w val="0.85468828896387905"/>
          <c:h val="0.7582119441478899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77099784"/>
        <c:axId val="-1977261080"/>
      </c:barChart>
      <c:catAx>
        <c:axId val="-1977099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Adherence</a:t>
                </a:r>
                <a:r>
                  <a:rPr lang="en-US" baseline="0" dirty="0"/>
                  <a:t> Measure 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19772610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77261080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</a:t>
                </a:r>
                <a:r>
                  <a:rPr lang="en-US" sz="1600" baseline="0" dirty="0">
                    <a:latin typeface="Arial"/>
                    <a:cs typeface="Arial"/>
                  </a:rPr>
                  <a:t> </a:t>
                </a:r>
                <a:r>
                  <a:rPr lang="en-US" sz="16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1.58730158730159E-2"/>
              <c:y val="0.362801575448168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709978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0.38105</cdr:y>
    </cdr:from>
    <cdr:to>
      <cdr:x>1</cdr:x>
      <cdr:y>0.64282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" y="1655052"/>
          <a:ext cx="9076944" cy="113697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40000"/>
            <a:lumOff val="60000"/>
            <a:alpha val="50000"/>
          </a:schemeClr>
        </a:solidFill>
      </cdr:spPr>
      <cdr:txBody>
        <a:bodyPr xmlns:a="http://schemas.openxmlformats.org/drawingml/2006/main" vertOverflow="clip" wrap="square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2800" dirty="0">
              <a:latin typeface="Arial"/>
            </a:rPr>
            <a:t>Number of cases of HIV acquisition at week 12: </a:t>
          </a:r>
        </a:p>
        <a:p xmlns:a="http://schemas.openxmlformats.org/drawingml/2006/main">
          <a:pPr algn="ctr"/>
          <a:r>
            <a:rPr lang="en-US" sz="2800" b="1" dirty="0">
              <a:latin typeface="Arial"/>
            </a:rPr>
            <a:t>ZERO</a:t>
          </a:r>
          <a:r>
            <a:rPr lang="en-US" sz="2800" dirty="0">
              <a:latin typeface="Arial"/>
            </a:rPr>
            <a:t>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09530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97509348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716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986752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27415849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2269768910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8" r:id="rId2"/>
    <p:sldLayoutId id="2147483739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41" r:id="rId11"/>
    <p:sldLayoutId id="2147483742" r:id="rId12"/>
    <p:sldLayoutId id="2147483735" r:id="rId13"/>
    <p:sldLayoutId id="214748373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Rilpivirine-Tenofovir DF-Emtricitabine as PEP in MSM </a:t>
            </a:r>
            <a:br>
              <a:rPr lang="en-US" sz="2400" b="0" dirty="0"/>
            </a:br>
            <a:r>
              <a:rPr lang="en-US" dirty="0"/>
              <a:t>EPEP Study</a:t>
            </a:r>
          </a:p>
        </p:txBody>
      </p:sp>
    </p:spTree>
    <p:extLst>
      <p:ext uri="{BB962C8B-B14F-4D97-AF65-F5344CB8AC3E}">
        <p14:creationId xmlns:p14="http://schemas.microsoft.com/office/powerpoint/2010/main" val="225900788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RPV-TDF-FTC as Postexposure Prophylaxis in MSM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/>
              <a:t>EPEP: Study Design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Foster R, et al. </a:t>
            </a:r>
            <a:r>
              <a:rPr lang="ro-RO" dirty="0"/>
              <a:t>Clin Infect Dis. 2015;61:1336-41.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02732"/>
              </p:ext>
            </p:extLst>
          </p:nvPr>
        </p:nvGraphicFramePr>
        <p:xfrm>
          <a:off x="457200" y="1600200"/>
          <a:ext cx="5105400" cy="4267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3716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EPEP Study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29">
                <a:tc>
                  <a:txBody>
                    <a:bodyPr/>
                    <a:lstStyle/>
                    <a:p>
                      <a:pPr marL="18288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single-arm study evaluating the adherence and efficacy of RPV-TDF-FTC as a single-tablet regimen for PEP in men who have sex with men (MSM) </a:t>
                      </a:r>
                    </a:p>
                    <a:p>
                      <a:pPr marL="18288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100)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 ≥18 years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Healthy MSM without HIV infection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Eligible for 3-drug PEP based on exposure risk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study drugs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previous RPV-TDF-FTC for PEP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hepatitis B infection </a:t>
                      </a:r>
                    </a:p>
                    <a:p>
                      <a:pPr marL="18288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Postexposure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Prophylaxis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Regimen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Rilpivirine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tenofovir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DF-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mtricitabine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6190102" y="3200400"/>
            <a:ext cx="2130553" cy="10911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RPV-TDF-FTC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100)</a:t>
            </a:r>
          </a:p>
        </p:txBody>
      </p:sp>
      <p:sp>
        <p:nvSpPr>
          <p:cNvPr id="14" name="Line 11"/>
          <p:cNvSpPr>
            <a:spLocks noChangeAspect="1" noChangeShapeType="1"/>
          </p:cNvSpPr>
          <p:nvPr/>
        </p:nvSpPr>
        <p:spPr bwMode="auto">
          <a:xfrm rot="1169337">
            <a:off x="6132925" y="2412624"/>
            <a:ext cx="150763" cy="4084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Line 11"/>
          <p:cNvSpPr>
            <a:spLocks noChangeAspect="1" noChangeShapeType="1"/>
          </p:cNvSpPr>
          <p:nvPr/>
        </p:nvSpPr>
        <p:spPr bwMode="auto">
          <a:xfrm rot="1169337">
            <a:off x="8198524" y="2412624"/>
            <a:ext cx="150763" cy="40844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22221" y="1926337"/>
            <a:ext cx="1106676" cy="359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Week 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3926" y="1939204"/>
            <a:ext cx="9955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latin typeface="Arial"/>
              </a:rPr>
              <a:t>Week 0 </a:t>
            </a:r>
          </a:p>
        </p:txBody>
      </p:sp>
    </p:spTree>
    <p:extLst>
      <p:ext uri="{BB962C8B-B14F-4D97-AF65-F5344CB8AC3E}">
        <p14:creationId xmlns:p14="http://schemas.microsoft.com/office/powerpoint/2010/main" val="173828496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RPV-TDF-FTC as Postexposure Prophylaxis in MSM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/>
              <a:t>EPEP: Result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4: PEP Completion or Premature Cessation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Foster R, et al. </a:t>
            </a:r>
            <a:r>
              <a:rPr lang="ro-RO" dirty="0"/>
              <a:t>Clin Infect Dis. 2015;61:1336-41.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703640"/>
              </p:ext>
            </p:extLst>
          </p:nvPr>
        </p:nvGraphicFramePr>
        <p:xfrm>
          <a:off x="569913" y="1828800"/>
          <a:ext cx="80010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155942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RPV-TDF-FTC as Postexposure Prophylaxis in MSM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/>
              <a:t>EPEP: Result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4: Adherence to 28-day PEP Regimen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Foster R, et al. </a:t>
            </a:r>
            <a:r>
              <a:rPr lang="ro-RO" dirty="0"/>
              <a:t>Clin Infect Dis. 2015;61:1336-41.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42665"/>
              </p:ext>
            </p:extLst>
          </p:nvPr>
        </p:nvGraphicFramePr>
        <p:xfrm>
          <a:off x="569913" y="1828800"/>
          <a:ext cx="80010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697532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RPV-TDF-FTC as Postexposure Prophylaxis in MSM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/>
              <a:t>EPEP: Result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PEP Efficacy Among Patients Completing 12 Weeks of Follow-up (n=70)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Foster R, et al. </a:t>
            </a:r>
            <a:r>
              <a:rPr lang="ro-RO" dirty="0"/>
              <a:t>Clin Infect Dis. 2015;61:1336-41.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446602"/>
              </p:ext>
            </p:extLst>
          </p:nvPr>
        </p:nvGraphicFramePr>
        <p:xfrm>
          <a:off x="-1" y="1828801"/>
          <a:ext cx="9144001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155376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RPV-TDF-FTC as Postexposure Prophylaxis in MSM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/>
              <a:t>EPEP: Conclusions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Foster R, et al. </a:t>
            </a:r>
            <a:r>
              <a:rPr lang="ro-RO" dirty="0"/>
              <a:t>Clin Infect Dis. 2015;61:1336-41.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46624"/>
              </p:ext>
            </p:extLst>
          </p:nvPr>
        </p:nvGraphicFramePr>
        <p:xfrm>
          <a:off x="0" y="252984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24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single-tablet regimen of FTC-RPV-TDF was well tolerated as once-daily PEP, with high levels of adherence and completion.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04460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153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51325</TotalTime>
  <Words>312</Words>
  <Application>Microsoft Office PowerPoint</Application>
  <PresentationFormat>On-screen Show (4:3)</PresentationFormat>
  <Paragraphs>36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Rilpivirine-Tenofovir DF-Emtricitabine as PEP in MSM  EPEP Study</vt:lpstr>
      <vt:lpstr>RPV-TDF-FTC as Postexposure Prophylaxis in MSM  EPEP: Study Design </vt:lpstr>
      <vt:lpstr>RPV-TDF-FTC as Postexposure Prophylaxis in MSM  EPEP: Result </vt:lpstr>
      <vt:lpstr>RPV-TDF-FTC as Postexposure Prophylaxis in MSM  EPEP: Result </vt:lpstr>
      <vt:lpstr>RPV-TDF-FTC as Postexposure Prophylaxis in MSM  EPEP: Result </vt:lpstr>
      <vt:lpstr>RPV-TDF-FTC as Postexposure Prophylaxis in MSM  EPEP: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1816</cp:revision>
  <cp:lastPrinted>2008-02-05T14:34:24Z</cp:lastPrinted>
  <dcterms:created xsi:type="dcterms:W3CDTF">2010-11-28T05:36:22Z</dcterms:created>
  <dcterms:modified xsi:type="dcterms:W3CDTF">2020-01-21T17:47:34Z</dcterms:modified>
</cp:coreProperties>
</file>