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4" r:id="rId1"/>
  </p:sldMasterIdLst>
  <p:notesMasterIdLst>
    <p:notesMasterId r:id="rId11"/>
  </p:notesMasterIdLst>
  <p:handoutMasterIdLst>
    <p:handoutMasterId r:id="rId12"/>
  </p:handoutMasterIdLst>
  <p:sldIdLst>
    <p:sldId id="429" r:id="rId2"/>
    <p:sldId id="465" r:id="rId3"/>
    <p:sldId id="469" r:id="rId4"/>
    <p:sldId id="466" r:id="rId5"/>
    <p:sldId id="470" r:id="rId6"/>
    <p:sldId id="467" r:id="rId7"/>
    <p:sldId id="468" r:id="rId8"/>
    <p:sldId id="471" r:id="rId9"/>
    <p:sldId id="581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ood" initials="B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03C"/>
    <a:srgbClr val="6B5D57"/>
    <a:srgbClr val="86746D"/>
    <a:srgbClr val="B89F94"/>
    <a:srgbClr val="845F33"/>
    <a:srgbClr val="BDAAA1"/>
    <a:srgbClr val="677D8F"/>
    <a:srgbClr val="D1E0EF"/>
    <a:srgbClr val="E3D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5" autoAdjust="0"/>
    <p:restoredTop sz="94647" autoAdjust="0"/>
  </p:normalViewPr>
  <p:slideViewPr>
    <p:cSldViewPr showGuides="1">
      <p:cViewPr varScale="1">
        <p:scale>
          <a:sx n="155" d="100"/>
          <a:sy n="155" d="100"/>
        </p:scale>
        <p:origin x="1704" y="138"/>
      </p:cViewPr>
      <p:guideLst>
        <p:guide orient="horz" pos="431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365986571756407E-2"/>
          <c:y val="0.12848814037134201"/>
          <c:w val="0.889887241790012"/>
          <c:h val="0.67949853624066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RPV-TDF-FTC</c:v>
                </c:pt>
              </c:strCache>
            </c:strRef>
          </c:tx>
          <c:spPr>
            <a:solidFill>
              <a:srgbClr val="845F33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B38-A542-B3E5-5732AED2F81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B38-A542-B3E5-5732AED2F81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B38-A542-B3E5-5732AED2F81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B38-A542-B3E5-5732AED2F813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Grade 3-4 Transaminase Elevations (TE)</c:v>
                </c:pt>
                <c:pt idx="1">
                  <c:v>Grade 4 Total Bilirubin Elevations (TBE)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1.2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38-A542-B3E5-5732AED2F8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rgbClr val="29548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B38-A542-B3E5-5732AED2F813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Grade 3-4 Transaminase Elevations (TE)</c:v>
                </c:pt>
                <c:pt idx="1">
                  <c:v>Grade 4 Total Bilirubin Elevations (TBE)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3.2</c:v>
                </c:pt>
                <c:pt idx="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38-A542-B3E5-5732AED2F8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74080648"/>
        <c:axId val="-1973738696"/>
      </c:barChart>
      <c:catAx>
        <c:axId val="-1974080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Marker of Severe Hepatic</a:t>
                </a:r>
                <a:r>
                  <a:rPr lang="en-US" sz="1600" baseline="0" dirty="0"/>
                  <a:t> Toxicity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31866096798913901"/>
              <c:y val="0.9211538461538459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/>
          <a:lstStyle/>
          <a:p>
            <a:pPr>
              <a:defRPr sz="1400"/>
            </a:pPr>
            <a:endParaRPr lang="en-US"/>
          </a:p>
        </c:txPr>
        <c:crossAx val="-1973738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73738696"/>
        <c:scaling>
          <c:orientation val="minMax"/>
          <c:max val="4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0"/>
              <c:y val="0.30128255602664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1974080648"/>
        <c:crosses val="autoZero"/>
        <c:crossBetween val="between"/>
        <c:majorUnit val="1"/>
        <c:minorUnit val="0.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1063761603630398"/>
          <c:y val="1.89683581219014E-2"/>
          <c:w val="0.455642910930531"/>
          <c:h val="9.6177977752780905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968163701759"/>
          <c:y val="0.125512045369329"/>
          <c:w val="0.87078484981044002"/>
          <c:h val="0.71475510873640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RPV-TDF-FTC</c:v>
                </c:pt>
              </c:strCache>
            </c:strRef>
          </c:tx>
          <c:spPr>
            <a:solidFill>
              <a:srgbClr val="845F33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37-7040-8687-8EED5D0EF58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A37-7040-8687-8EED5D0EF58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A37-7040-8687-8EED5D0EF58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A37-7040-8687-8EED5D0EF58E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Discontinuation for any Adverse Event </c:v>
                </c:pt>
                <c:pt idx="1">
                  <c:v>Hepatic_x000d_Decompensation</c:v>
                </c:pt>
                <c:pt idx="2">
                  <c:v>Death due to_x000d_ Hepatic Event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</c:v>
                </c:pt>
                <c:pt idx="1">
                  <c:v>0.6</c:v>
                </c:pt>
                <c:pt idx="2" formatCode="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37-7040-8687-8EED5D0EF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rgbClr val="29548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A37-7040-8687-8EED5D0EF58E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Discontinuation for any Adverse Event </c:v>
                </c:pt>
                <c:pt idx="1">
                  <c:v>Hepatic_x000d_Decompensation</c:v>
                </c:pt>
                <c:pt idx="2">
                  <c:v>Death due to_x000d_ Hepatic Event 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5.2</c:v>
                </c:pt>
                <c:pt idx="1">
                  <c:v>1.7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37-7040-8687-8EED5D0EF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2020476856"/>
        <c:axId val="-2020481016"/>
      </c:barChart>
      <c:catAx>
        <c:axId val="-2020476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-20204810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0481016"/>
        <c:scaling>
          <c:orientation val="minMax"/>
          <c:max val="1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3.2915330028190901E-3"/>
              <c:y val="0.335295041244843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020476856"/>
        <c:crosses val="autoZero"/>
        <c:crossBetween val="between"/>
        <c:majorUnit val="2"/>
        <c:minorUnit val="0.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8897346165062699"/>
          <c:y val="1.89683581219014E-2"/>
          <c:w val="0.49119592689802699"/>
          <c:h val="9.6177977752780905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2848818897637801"/>
          <c:w val="0.82448855016976097"/>
          <c:h val="0.70717919350990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F0-F2</c:v>
                </c:pt>
              </c:strCache>
            </c:strRef>
          </c:tx>
          <c:spPr>
            <a:solidFill>
              <a:srgbClr val="BF9E5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BF3-3540-A87C-9E3F786E75B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BF3-3540-A87C-9E3F786E75B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BF3-3540-A87C-9E3F786E75B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BF3-3540-A87C-9E3F786E75B7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RPV-TDF-FTC</c:v>
                </c:pt>
                <c:pt idx="1">
                  <c:v>Control group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F3-3540-A87C-9E3F786E75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F3-F4</c:v>
                </c:pt>
              </c:strCache>
            </c:strRef>
          </c:tx>
          <c:spPr>
            <a:solidFill>
              <a:srgbClr val="845F33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BF3-3540-A87C-9E3F786E75B7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RPV-TDF-FTC</c:v>
                </c:pt>
                <c:pt idx="1">
                  <c:v>Control group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F3-3540-A87C-9E3F786E75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1973681480"/>
        <c:axId val="2089277304"/>
      </c:barChart>
      <c:catAx>
        <c:axId val="-1973681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20892773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89277304"/>
        <c:scaling>
          <c:orientation val="minMax"/>
          <c:max val="8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1.1007582385535101E-2"/>
              <c:y val="0.2725244571701260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73681480"/>
        <c:crosses val="autoZero"/>
        <c:crossBetween val="between"/>
        <c:majorUnit val="2"/>
        <c:minorUnit val="0.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0084074560124401"/>
          <c:y val="2.2598870056497199E-2"/>
          <c:w val="0.370695052007388"/>
          <c:h val="7.82238978602251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2848814037134201"/>
          <c:w val="0.82448855016976097"/>
          <c:h val="0.75720794334670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cirrhosis</c:v>
                </c:pt>
              </c:strCache>
            </c:strRef>
          </c:tx>
          <c:spPr>
            <a:solidFill>
              <a:srgbClr val="BF9E5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B33-4D4C-B234-AAE7BE0ADC1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B33-4D4C-B234-AAE7BE0ADC1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B33-4D4C-B234-AAE7BE0ADC1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B33-4D4C-B234-AAE7BE0ADC18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RPV-TDF-FTC</c:v>
                </c:pt>
                <c:pt idx="1">
                  <c:v>Control group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33-4D4C-B234-AAE7BE0AD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Cirrhosis </c:v>
                </c:pt>
              </c:strCache>
            </c:strRef>
          </c:tx>
          <c:spPr>
            <a:solidFill>
              <a:srgbClr val="78422C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B33-4D4C-B234-AAE7BE0ADC18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RPV-TDF-FTC</c:v>
                </c:pt>
                <c:pt idx="1">
                  <c:v>Control group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33-4D4C-B234-AAE7BE0ADC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1989793896"/>
        <c:axId val="-1989804216"/>
      </c:barChart>
      <c:catAx>
        <c:axId val="-1989793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-19898042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89804216"/>
        <c:scaling>
          <c:orientation val="minMax"/>
          <c:max val="1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1.4490476534469899E-2"/>
              <c:y val="0.284531273213489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1989793896"/>
        <c:crosses val="autoZero"/>
        <c:crossBetween val="between"/>
        <c:majorUnit val="2"/>
        <c:minorUnit val="0.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3461857978761795"/>
          <c:y val="5.8634180161442099E-4"/>
          <c:w val="0.45055118110236198"/>
          <c:h val="0.113454662506809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6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63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6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63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09530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97509348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716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986752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27415849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HC_Side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2269768910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8" r:id="rId2"/>
    <p:sldLayoutId id="2147483739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41" r:id="rId11"/>
    <p:sldLayoutId id="2147483742" r:id="rId12"/>
    <p:sldLayoutId id="2147483735" r:id="rId13"/>
    <p:sldLayoutId id="214748373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0" dirty="0"/>
              <a:t>Rilpivirine-TDF-FTC in HIV-HCV Coinfected Patients</a:t>
            </a:r>
            <a:br>
              <a:rPr lang="en-US" sz="2400" b="0" dirty="0"/>
            </a:br>
            <a:r>
              <a:rPr lang="en-US" dirty="0" err="1"/>
              <a:t>hEPAtic</a:t>
            </a:r>
            <a:r>
              <a:rPr lang="en-US" dirty="0"/>
              <a:t> Study </a:t>
            </a:r>
          </a:p>
        </p:txBody>
      </p:sp>
    </p:spTree>
    <p:extLst>
      <p:ext uri="{BB962C8B-B14F-4D97-AF65-F5344CB8AC3E}">
        <p14:creationId xmlns:p14="http://schemas.microsoft.com/office/powerpoint/2010/main" val="154497569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379838" y="2954530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379838" y="3547639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Rilpivirine-TDF-FTC in HIV-HCV Coinfected Patients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hEPAtic</a:t>
            </a:r>
            <a:r>
              <a:rPr lang="en-US" sz="2800" dirty="0"/>
              <a:t>: Design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Neukam</a:t>
            </a:r>
            <a:r>
              <a:rPr lang="en-US" dirty="0"/>
              <a:t> K, et al. </a:t>
            </a:r>
            <a:r>
              <a:rPr lang="en-US" dirty="0" err="1"/>
              <a:t>PLoS</a:t>
            </a:r>
            <a:r>
              <a:rPr lang="en-US" dirty="0"/>
              <a:t> One. 2016;11:e0155842.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70355" y="2286000"/>
            <a:ext cx="2792645" cy="1091179"/>
          </a:xfrm>
          <a:prstGeom prst="rect">
            <a:avLst/>
          </a:prstGeom>
          <a:solidFill>
            <a:srgbClr val="F3E4D0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EPA group</a:t>
            </a:r>
            <a:endParaRPr lang="en-US" sz="16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RPV-TDF-FTC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173)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70355" y="3861821"/>
            <a:ext cx="2792645" cy="1091179"/>
          </a:xfrm>
          <a:prstGeom prst="rect">
            <a:avLst/>
          </a:prstGeom>
          <a:solidFill>
            <a:srgbClr val="C7D6E4"/>
          </a:solidFill>
          <a:ln w="127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Control Group</a:t>
            </a:r>
          </a:p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Other ART Regimen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346)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75097"/>
              </p:ext>
            </p:extLst>
          </p:nvPr>
        </p:nvGraphicFramePr>
        <p:xfrm>
          <a:off x="381000" y="1600200"/>
          <a:ext cx="4899849" cy="40259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hEPAtic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 STUDY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Retrospective, case-control study to evaluate the hepatic safety (as measured by frequency of transaminase and total bilirubin elevations) of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rilpivirine-tenofovir DF-emtricitabine once daily in HIV-HCV-coinfected patients.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519)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Age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18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(detectable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HCV RNA)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Starting new antiretroviral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(ART)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regimen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EPA Group: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ilpivirine-tenofovir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DF-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emtricitabine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Control Group: Other new antiretroviral regimen 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5387520" y="3717544"/>
            <a:ext cx="274320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2x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387520" y="3223404"/>
            <a:ext cx="274319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2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019800"/>
            <a:ext cx="916228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/>
          <a:p>
            <a:r>
              <a:rPr lang="en-US" sz="1400" dirty="0">
                <a:latin typeface="Arial"/>
              </a:rPr>
              <a:t> EPA = </a:t>
            </a:r>
            <a:r>
              <a:rPr lang="en-US" sz="1400" dirty="0" err="1">
                <a:latin typeface="Arial"/>
              </a:rPr>
              <a:t>rilpivirine</a:t>
            </a:r>
            <a:r>
              <a:rPr lang="en-US" sz="1400" dirty="0">
                <a:latin typeface="Arial"/>
              </a:rPr>
              <a:t>-tenofovir DF-emtricitabine (</a:t>
            </a:r>
            <a:r>
              <a:rPr lang="en-US" sz="1400" i="1" dirty="0" err="1">
                <a:latin typeface="Arial"/>
              </a:rPr>
              <a:t>Complera</a:t>
            </a:r>
            <a:r>
              <a:rPr lang="en-US" sz="1400" dirty="0">
                <a:latin typeface="Arial"/>
              </a:rPr>
              <a:t>) </a:t>
            </a:r>
            <a:r>
              <a:rPr lang="en-US" sz="1400" i="1" dirty="0"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625820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Rilpivirine-TDF-FTC in HIV-HCV-Coinfected Patients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hEPAtic</a:t>
            </a:r>
            <a:r>
              <a:rPr lang="en-US" sz="2800" dirty="0"/>
              <a:t>: Patient characteristics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Neukam</a:t>
            </a:r>
            <a:r>
              <a:rPr lang="en-US" dirty="0"/>
              <a:t> K, et al. </a:t>
            </a:r>
            <a:r>
              <a:rPr lang="en-US" dirty="0" err="1"/>
              <a:t>PLoS</a:t>
            </a:r>
            <a:r>
              <a:rPr lang="en-US" dirty="0"/>
              <a:t> One. 2016;11:e0155842.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916560"/>
              </p:ext>
            </p:extLst>
          </p:nvPr>
        </p:nvGraphicFramePr>
        <p:xfrm>
          <a:off x="381000" y="1447800"/>
          <a:ext cx="8345487" cy="472439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7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1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54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Newly introduced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antiretroviral therapy (ART) in the control group (n=346)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555">
                <a:tc>
                  <a:txBody>
                    <a:bodyPr/>
                    <a:lstStyle/>
                    <a:p>
                      <a:pPr marL="0" indent="0" algn="l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Antiretroviral Drug</a:t>
                      </a: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Initiated ART (%)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Antiretroviral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Drug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 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Initiated ART (%)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  <a:p>
                      <a:pPr marL="0" indent="0" algn="ctr"/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5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92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Tenofovir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DF-emtricitabine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21.7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Efavirenz</a:t>
                      </a:r>
                    </a:p>
                  </a:txBody>
                  <a:tcPr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9.5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92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Abacavir-lamivudine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12.4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Nevirapine </a:t>
                      </a:r>
                    </a:p>
                  </a:txBody>
                  <a:tcPr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2.9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92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Other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NRTI combinations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Etravirine</a:t>
                      </a:r>
                    </a:p>
                  </a:txBody>
                  <a:tcPr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8.7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17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Lopinavir/ritonavir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4.3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Raltegravir</a:t>
                      </a:r>
                    </a:p>
                  </a:txBody>
                  <a:tcPr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17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Atazanavir/ritonavir</a:t>
                      </a: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13.9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Maraviroc</a:t>
                      </a:r>
                    </a:p>
                  </a:txBody>
                  <a:tcPr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6.9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17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Darunavir/ritonavir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32.9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8F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prstClr val="white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32427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497062" cy="109118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Rilpivirine-TDF-FTC in HIV-HCV-Coinfected Patients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hEPAtic</a:t>
            </a:r>
            <a:r>
              <a:rPr lang="en-US" sz="2800" dirty="0"/>
              <a:t>: Result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Frequency of Severe Hepatic Toxicity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Neukam</a:t>
            </a:r>
            <a:r>
              <a:rPr lang="en-US" dirty="0"/>
              <a:t> K, et al. </a:t>
            </a:r>
            <a:r>
              <a:rPr lang="en-US" dirty="0" err="1"/>
              <a:t>PLoS</a:t>
            </a:r>
            <a:r>
              <a:rPr lang="en-US" dirty="0"/>
              <a:t> One. 2016;11:e0155842.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996908"/>
              </p:ext>
            </p:extLst>
          </p:nvPr>
        </p:nvGraphicFramePr>
        <p:xfrm>
          <a:off x="493712" y="1752600"/>
          <a:ext cx="8269287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60243" y="4659602"/>
            <a:ext cx="91440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</a:rPr>
              <a:t>2/173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9585" y="4659603"/>
            <a:ext cx="91440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11/346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7539" y="4659603"/>
            <a:ext cx="91440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1/173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15015" y="4659603"/>
            <a:ext cx="91440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8/346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943600"/>
            <a:ext cx="9162288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36576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/>
              </a:rPr>
              <a:t> Grade 3 TE = ALT or AST 5-10x ULN; Grade 4 TE = ALT or AST &gt; 10x ULN; Grade 4 TBE: total bilirubin ≥ 5 mg/</a:t>
            </a:r>
            <a:r>
              <a:rPr lang="en-US" sz="1200" dirty="0" err="1">
                <a:latin typeface="Arial"/>
              </a:rPr>
              <a:t>dL</a:t>
            </a:r>
            <a:endParaRPr lang="en-US" sz="12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84337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497062" cy="109118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Rilpivirine-TDF-FTC in HIV-HCV-Coinfected Patients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hEPAtic</a:t>
            </a:r>
            <a:r>
              <a:rPr lang="en-US" sz="2800" dirty="0"/>
              <a:t>: Result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Discontinuation, </a:t>
            </a:r>
            <a:r>
              <a:rPr lang="en-US" dirty="0" err="1"/>
              <a:t>Decompensation</a:t>
            </a:r>
            <a:r>
              <a:rPr lang="en-US" dirty="0"/>
              <a:t>, and Death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Neukam</a:t>
            </a:r>
            <a:r>
              <a:rPr lang="en-US" dirty="0"/>
              <a:t> K, et al. </a:t>
            </a:r>
            <a:r>
              <a:rPr lang="en-US" dirty="0" err="1"/>
              <a:t>PLoS</a:t>
            </a:r>
            <a:r>
              <a:rPr lang="en-US" dirty="0"/>
              <a:t> One. 2016;11:e0155842.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80047"/>
              </p:ext>
            </p:extLst>
          </p:nvPr>
        </p:nvGraphicFramePr>
        <p:xfrm>
          <a:off x="455613" y="1905000"/>
          <a:ext cx="8229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540315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497062" cy="109118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Rilpivirine-TDF-FTC in HIV-HCV-Coinfected Patients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hEPAtic</a:t>
            </a:r>
            <a:r>
              <a:rPr lang="en-US" sz="2800" dirty="0"/>
              <a:t>: Result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Grade 3-4 Transaminase Elevation, by Degree of Hepatic Fibrosis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Neukam</a:t>
            </a:r>
            <a:r>
              <a:rPr lang="en-US" dirty="0"/>
              <a:t> K, et al. </a:t>
            </a:r>
            <a:r>
              <a:rPr lang="en-US" dirty="0" err="1"/>
              <a:t>PLoS</a:t>
            </a:r>
            <a:r>
              <a:rPr lang="en-US" dirty="0"/>
              <a:t> One. 2016;11:e0155842.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154272"/>
              </p:ext>
            </p:extLst>
          </p:nvPr>
        </p:nvGraphicFramePr>
        <p:xfrm>
          <a:off x="455613" y="19050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030739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497062" cy="109118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Rilpivirine-FTC-TDF in HIV-HCV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Coinfected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Patients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hEPAtic</a:t>
            </a:r>
            <a:r>
              <a:rPr lang="en-US" sz="2800" dirty="0"/>
              <a:t>: Result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Grade 3-4 Transaminase Elevation, by Presence of Cirrhosis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Neukam</a:t>
            </a:r>
            <a:r>
              <a:rPr lang="en-US" dirty="0"/>
              <a:t> K, et al. </a:t>
            </a:r>
            <a:r>
              <a:rPr lang="en-US" dirty="0" err="1"/>
              <a:t>PLoS</a:t>
            </a:r>
            <a:r>
              <a:rPr lang="en-US" dirty="0"/>
              <a:t> One. 2016;11:e0155842.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575921"/>
              </p:ext>
            </p:extLst>
          </p:nvPr>
        </p:nvGraphicFramePr>
        <p:xfrm>
          <a:off x="417513" y="1905000"/>
          <a:ext cx="8305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0950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Rilpivirine-FTC-TDF in HIV-HCV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Coinfected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Patients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hEPAtic</a:t>
            </a:r>
            <a:r>
              <a:rPr lang="en-US" sz="2800" dirty="0"/>
              <a:t>: Conclusions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Neukam</a:t>
            </a:r>
            <a:r>
              <a:rPr lang="en-US" dirty="0"/>
              <a:t> K, et al. </a:t>
            </a:r>
            <a:r>
              <a:rPr lang="en-US" dirty="0" err="1"/>
              <a:t>PLoS</a:t>
            </a:r>
            <a:r>
              <a:rPr lang="en-US" dirty="0"/>
              <a:t> One. 2016;11:e0155842.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261651"/>
              </p:ext>
            </p:extLst>
          </p:nvPr>
        </p:nvGraphicFramePr>
        <p:xfrm>
          <a:off x="0" y="2529840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The frequency of severe liver toxicity in HIV/HCV-coinfected subjects receiving EPA under real-life conditions is very low, TE were generally mild and did not lead to drug discontinuation. All these data suggest that EPA can be safely used in this particular subpopulation.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14254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7841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51324</TotalTime>
  <Words>450</Words>
  <Application>Microsoft Office PowerPoint</Application>
  <PresentationFormat>On-screen Show (4:3)</PresentationFormat>
  <Paragraphs>69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Geneva</vt:lpstr>
      <vt:lpstr>Lucida Grande</vt:lpstr>
      <vt:lpstr>Times New Roman</vt:lpstr>
      <vt:lpstr>NCRC</vt:lpstr>
      <vt:lpstr>Rilpivirine-TDF-FTC in HIV-HCV Coinfected Patients hEPAtic Study </vt:lpstr>
      <vt:lpstr>Rilpivirine-TDF-FTC in HIV-HCV Coinfected Patients hEPAtic: Design </vt:lpstr>
      <vt:lpstr>Rilpivirine-TDF-FTC in HIV-HCV-Coinfected Patients hEPAtic: Patient characteristics   </vt:lpstr>
      <vt:lpstr>Rilpivirine-TDF-FTC in HIV-HCV-Coinfected Patients hEPAtic: Result </vt:lpstr>
      <vt:lpstr>Rilpivirine-TDF-FTC in HIV-HCV-Coinfected Patients hEPAtic: Result </vt:lpstr>
      <vt:lpstr>Rilpivirine-TDF-FTC in HIV-HCV-Coinfected Patients hEPAtic: Result</vt:lpstr>
      <vt:lpstr>Rilpivirine-FTC-TDF in HIV-HCV Coinfected Patients hEPAtic: Result </vt:lpstr>
      <vt:lpstr>Rilpivirine-FTC-TDF in HIV-HCV Coinfected Patients hEPAtic: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1815</cp:revision>
  <cp:lastPrinted>2008-02-05T14:34:24Z</cp:lastPrinted>
  <dcterms:created xsi:type="dcterms:W3CDTF">2010-11-28T05:36:22Z</dcterms:created>
  <dcterms:modified xsi:type="dcterms:W3CDTF">2020-01-21T17:46:32Z</dcterms:modified>
</cp:coreProperties>
</file>