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notesSlides/notesSlide1.xml" ContentType="application/vnd.openxmlformats-officedocument.presentationml.notesSlide+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12"/>
  </p:notesMasterIdLst>
  <p:handoutMasterIdLst>
    <p:handoutMasterId r:id="rId13"/>
  </p:handoutMasterIdLst>
  <p:sldIdLst>
    <p:sldId id="1152" r:id="rId2"/>
    <p:sldId id="1153" r:id="rId3"/>
    <p:sldId id="1154" r:id="rId4"/>
    <p:sldId id="1155" r:id="rId5"/>
    <p:sldId id="1156" r:id="rId6"/>
    <p:sldId id="1157" r:id="rId7"/>
    <p:sldId id="1158" r:id="rId8"/>
    <p:sldId id="1159" r:id="rId9"/>
    <p:sldId id="1160" r:id="rId10"/>
    <p:sldId id="1343" r:id="rId11"/>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80BB"/>
    <a:srgbClr val="86A2BA"/>
    <a:srgbClr val="5B6F7F"/>
    <a:srgbClr val="677D8F"/>
    <a:srgbClr val="AD80BA"/>
    <a:srgbClr val="694782"/>
    <a:srgbClr val="9CD068"/>
    <a:srgbClr val="5A7F31"/>
    <a:srgbClr val="718E25"/>
    <a:srgbClr val="6D9A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5893" autoAdjust="0"/>
    <p:restoredTop sz="94981" autoAdjust="0"/>
  </p:normalViewPr>
  <p:slideViewPr>
    <p:cSldViewPr snapToGrid="0" showGuides="1">
      <p:cViewPr varScale="1">
        <p:scale>
          <a:sx n="175" d="100"/>
          <a:sy n="175" d="100"/>
        </p:scale>
        <p:origin x="960" y="168"/>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9227422961019"/>
          <c:y val="0.10442085786573975"/>
          <c:w val="0.84453618644891604"/>
          <c:h val="0.70158101014400231"/>
        </c:manualLayout>
      </c:layout>
      <c:barChart>
        <c:barDir val="col"/>
        <c:grouping val="clustered"/>
        <c:varyColors val="0"/>
        <c:ser>
          <c:idx val="0"/>
          <c:order val="0"/>
          <c:tx>
            <c:strRef>
              <c:f>Sheet1!$B$1</c:f>
              <c:strCache>
                <c:ptCount val="1"/>
                <c:pt idx="0">
                  <c:v>RPV-FTC-TDF</c:v>
                </c:pt>
              </c:strCache>
            </c:strRef>
          </c:tx>
          <c:spPr>
            <a:gradFill>
              <a:gsLst>
                <a:gs pos="0">
                  <a:srgbClr val="694782"/>
                </a:gs>
                <a:gs pos="99000">
                  <a:srgbClr val="AD80BB"/>
                </a:gs>
              </a:gsLst>
              <a:lin ang="0" scaled="0"/>
            </a:gradFill>
            <a:ln w="12700">
              <a:noFill/>
            </a:ln>
            <a:effectLst/>
            <a:scene3d>
              <a:camera prst="orthographicFront"/>
              <a:lightRig rig="threePt" dir="t"/>
            </a:scene3d>
            <a:sp3d>
              <a:bevelT w="38100" h="38100"/>
            </a:sp3d>
          </c:spPr>
          <c:invertIfNegative val="0"/>
          <c:dLbls>
            <c:numFmt formatCode="0" sourceLinked="0"/>
            <c:spPr>
              <a:solidFill>
                <a:schemeClr val="bg1">
                  <a:alpha val="50000"/>
                </a:schemeClr>
              </a:solidFill>
            </c:spPr>
            <c:txPr>
              <a:bodyPr/>
              <a:lstStyle/>
              <a:p>
                <a:pPr>
                  <a:defRPr sz="1200" b="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 </c:v>
                </c:pt>
                <c:pt idx="1">
                  <c:v>≤100,000 copies/mL </c:v>
                </c:pt>
                <c:pt idx="2">
                  <c:v>&gt;100,000 copies/mL </c:v>
                </c:pt>
              </c:strCache>
            </c:strRef>
          </c:cat>
          <c:val>
            <c:numRef>
              <c:f>Sheet1!$B$2:$B$4</c:f>
              <c:numCache>
                <c:formatCode>0.0</c:formatCode>
                <c:ptCount val="3"/>
                <c:pt idx="0">
                  <c:v>93.7</c:v>
                </c:pt>
                <c:pt idx="1">
                  <c:v>95.1</c:v>
                </c:pt>
                <c:pt idx="2">
                  <c:v>95.4</c:v>
                </c:pt>
              </c:numCache>
            </c:numRef>
          </c:val>
          <c:extLst>
            <c:ext xmlns:c16="http://schemas.microsoft.com/office/drawing/2014/chart" uri="{C3380CC4-5D6E-409C-BE32-E72D297353CC}">
              <c16:uniqueId val="{00000000-EBDB-1946-A663-CCFA3A0319DF}"/>
            </c:ext>
          </c:extLst>
        </c:ser>
        <c:ser>
          <c:idx val="1"/>
          <c:order val="1"/>
          <c:tx>
            <c:strRef>
              <c:f>Sheet1!$C$1</c:f>
              <c:strCache>
                <c:ptCount val="1"/>
                <c:pt idx="0">
                  <c:v>PI/r + 2NRTIs</c:v>
                </c:pt>
              </c:strCache>
            </c:strRef>
          </c:tx>
          <c:spPr>
            <a:gradFill>
              <a:gsLst>
                <a:gs pos="0">
                  <a:srgbClr val="5B6F7F"/>
                </a:gs>
                <a:gs pos="100000">
                  <a:srgbClr val="86A2BA"/>
                </a:gs>
              </a:gsLst>
              <a:lin ang="0" scaled="1"/>
            </a:gradFill>
            <a:ln w="12700">
              <a:noFill/>
            </a:ln>
            <a:effectLst/>
            <a:scene3d>
              <a:camera prst="orthographicFront"/>
              <a:lightRig rig="threePt" dir="t"/>
            </a:scene3d>
            <a:sp3d>
              <a:bevelT w="38100" h="38100"/>
            </a:sp3d>
          </c:spPr>
          <c:invertIfNegative val="0"/>
          <c:dLbls>
            <c:numFmt formatCode="0" sourceLinked="0"/>
            <c:spPr>
              <a:solidFill>
                <a:schemeClr val="bg1">
                  <a:alpha val="50000"/>
                </a:schemeClr>
              </a:solidFill>
            </c:spPr>
            <c:txPr>
              <a:bodyPr/>
              <a:lstStyle/>
              <a:p>
                <a:pPr>
                  <a:defRPr sz="1200" b="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 </c:v>
                </c:pt>
                <c:pt idx="1">
                  <c:v>≤100,000 copies/mL </c:v>
                </c:pt>
                <c:pt idx="2">
                  <c:v>&gt;100,000 copies/mL </c:v>
                </c:pt>
              </c:strCache>
            </c:strRef>
          </c:cat>
          <c:val>
            <c:numRef>
              <c:f>Sheet1!$C$2:$C$4</c:f>
              <c:numCache>
                <c:formatCode>0.0</c:formatCode>
                <c:ptCount val="3"/>
                <c:pt idx="0">
                  <c:v>89.9</c:v>
                </c:pt>
                <c:pt idx="1">
                  <c:v>89.2</c:v>
                </c:pt>
                <c:pt idx="2">
                  <c:v>92.3</c:v>
                </c:pt>
              </c:numCache>
            </c:numRef>
          </c:val>
          <c:extLst>
            <c:ext xmlns:c16="http://schemas.microsoft.com/office/drawing/2014/chart" uri="{C3380CC4-5D6E-409C-BE32-E72D297353CC}">
              <c16:uniqueId val="{00000001-EBDB-1946-A663-CCFA3A0319DF}"/>
            </c:ext>
          </c:extLst>
        </c:ser>
        <c:dLbls>
          <c:showLegendKey val="0"/>
          <c:showVal val="1"/>
          <c:showCatName val="0"/>
          <c:showSerName val="0"/>
          <c:showPercent val="0"/>
          <c:showBubbleSize val="0"/>
        </c:dLbls>
        <c:gapWidth val="75"/>
        <c:axId val="-2065297832"/>
        <c:axId val="-2088486712"/>
      </c:barChart>
      <c:catAx>
        <c:axId val="-2065297832"/>
        <c:scaling>
          <c:orientation val="minMax"/>
        </c:scaling>
        <c:delete val="0"/>
        <c:axPos val="b"/>
        <c:title>
          <c:tx>
            <c:rich>
              <a:bodyPr/>
              <a:lstStyle/>
              <a:p>
                <a:pPr>
                  <a:defRPr sz="1400" b="0"/>
                </a:pPr>
                <a:r>
                  <a:rPr lang="en-US" sz="1400" b="0"/>
                  <a:t>Baseline HIV RNA Level </a:t>
                </a:r>
              </a:p>
            </c:rich>
          </c:tx>
          <c:layout>
            <c:manualLayout>
              <c:xMode val="edge"/>
              <c:yMode val="edge"/>
              <c:x val="0.55195440847671817"/>
              <c:y val="0.91252394126409886"/>
            </c:manualLayout>
          </c:layout>
          <c:overlay val="0"/>
        </c:title>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txPr>
          <a:bodyPr/>
          <a:lstStyle/>
          <a:p>
            <a:pPr>
              <a:defRPr sz="1200" b="0"/>
            </a:pPr>
            <a:endParaRPr lang="en-US"/>
          </a:p>
        </c:txPr>
        <c:crossAx val="-2088486712"/>
        <c:crosses val="autoZero"/>
        <c:auto val="1"/>
        <c:lblAlgn val="ctr"/>
        <c:lblOffset val="1"/>
        <c:tickLblSkip val="1"/>
        <c:tickMarkSkip val="1"/>
        <c:noMultiLvlLbl val="0"/>
      </c:catAx>
      <c:valAx>
        <c:axId val="-2088486712"/>
        <c:scaling>
          <c:orientation val="minMax"/>
          <c:max val="100"/>
          <c:min val="0"/>
        </c:scaling>
        <c:delete val="0"/>
        <c:axPos val="l"/>
        <c:title>
          <c:tx>
            <c:rich>
              <a:bodyPr/>
              <a:lstStyle/>
              <a:p>
                <a:pPr>
                  <a:defRPr sz="1400" b="1"/>
                </a:pPr>
                <a:r>
                  <a:rPr lang="en-US" sz="1400" b="1"/>
                  <a:t>HIV RNA &lt;50 copies/mL (%)</a:t>
                </a:r>
              </a:p>
            </c:rich>
          </c:tx>
          <c:layout>
            <c:manualLayout>
              <c:xMode val="edge"/>
              <c:yMode val="edge"/>
              <c:x val="9.0816078545737332E-3"/>
              <c:y val="0.12340953157882292"/>
            </c:manualLayout>
          </c:layout>
          <c:overlay val="0"/>
        </c:title>
        <c:numFmt formatCode="0" sourceLinked="0"/>
        <c:majorTickMark val="out"/>
        <c:minorTickMark val="none"/>
        <c:tickLblPos val="nextTo"/>
        <c:spPr>
          <a:ln w="6350" cmpd="sng">
            <a:solidFill>
              <a:srgbClr val="000000"/>
            </a:solidFill>
          </a:ln>
        </c:spPr>
        <c:txPr>
          <a:bodyPr/>
          <a:lstStyle/>
          <a:p>
            <a:pPr>
              <a:defRPr sz="1200" b="0"/>
            </a:pPr>
            <a:endParaRPr lang="en-US"/>
          </a:p>
        </c:txPr>
        <c:crossAx val="-2065297832"/>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55055033051424129"/>
          <c:y val="1.8543358318437099E-2"/>
          <c:w val="0.42167189170798097"/>
          <c:h val="8.1576179701191798E-2"/>
        </c:manualLayout>
      </c:layout>
      <c:overlay val="0"/>
      <c:spPr>
        <a:noFill/>
      </c:spPr>
      <c:txPr>
        <a:bodyPr/>
        <a:lstStyle/>
        <a:p>
          <a:pPr>
            <a:defRPr sz="1400" b="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b="1" i="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42495382521628"/>
          <c:y val="0.11878797989234401"/>
          <c:w val="0.85533865558471867"/>
          <c:h val="0.70900126708299405"/>
        </c:manualLayout>
      </c:layout>
      <c:barChart>
        <c:barDir val="col"/>
        <c:grouping val="clustered"/>
        <c:varyColors val="0"/>
        <c:ser>
          <c:idx val="0"/>
          <c:order val="0"/>
          <c:tx>
            <c:strRef>
              <c:f>Sheet1!$B$1</c:f>
              <c:strCache>
                <c:ptCount val="1"/>
                <c:pt idx="0">
                  <c:v>Immediate switch</c:v>
                </c:pt>
              </c:strCache>
            </c:strRef>
          </c:tx>
          <c:spPr>
            <a:gradFill>
              <a:gsLst>
                <a:gs pos="0">
                  <a:srgbClr val="694782"/>
                </a:gs>
                <a:gs pos="99000">
                  <a:srgbClr val="AD80BB"/>
                </a:gs>
              </a:gsLst>
              <a:lin ang="0" scaled="0"/>
            </a:gradFill>
            <a:ln w="12700">
              <a:noFill/>
            </a:ln>
            <a:effectLst/>
            <a:scene3d>
              <a:camera prst="orthographicFront"/>
              <a:lightRig rig="threePt" dir="t"/>
            </a:scene3d>
            <a:sp3d>
              <a:bevelT w="38100" h="38100"/>
            </a:sp3d>
          </c:spPr>
          <c:invertIfNegative val="0"/>
          <c:dLbls>
            <c:spPr>
              <a:noFill/>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24 Weeks</c:v>
                </c:pt>
                <c:pt idx="1">
                  <c:v>48 Weeks</c:v>
                </c:pt>
              </c:strCache>
            </c:strRef>
          </c:cat>
          <c:val>
            <c:numRef>
              <c:f>Sheet1!$B$2:$B$3</c:f>
              <c:numCache>
                <c:formatCode>0.0</c:formatCode>
                <c:ptCount val="2"/>
                <c:pt idx="0">
                  <c:v>0.9</c:v>
                </c:pt>
                <c:pt idx="1">
                  <c:v>2.5</c:v>
                </c:pt>
              </c:numCache>
            </c:numRef>
          </c:val>
          <c:extLst>
            <c:ext xmlns:c16="http://schemas.microsoft.com/office/drawing/2014/chart" uri="{C3380CC4-5D6E-409C-BE32-E72D297353CC}">
              <c16:uniqueId val="{00000000-3793-8D4B-95AA-E806D85A2BCE}"/>
            </c:ext>
          </c:extLst>
        </c:ser>
        <c:ser>
          <c:idx val="1"/>
          <c:order val="1"/>
          <c:tx>
            <c:strRef>
              <c:f>Sheet1!$C$1</c:f>
              <c:strCache>
                <c:ptCount val="1"/>
                <c:pt idx="0">
                  <c:v>Delayed switch </c:v>
                </c:pt>
              </c:strCache>
            </c:strRef>
          </c:tx>
          <c:spPr>
            <a:gradFill>
              <a:gsLst>
                <a:gs pos="0">
                  <a:srgbClr val="5B6F7F"/>
                </a:gs>
                <a:gs pos="100000">
                  <a:srgbClr val="86A2BA"/>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3793-8D4B-95AA-E806D85A2BCE}"/>
              </c:ext>
            </c:extLst>
          </c:dPt>
          <c:dLbls>
            <c:spPr>
              <a:noFill/>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24 Weeks</c:v>
                </c:pt>
                <c:pt idx="1">
                  <c:v>48 Weeks</c:v>
                </c:pt>
              </c:strCache>
            </c:strRef>
          </c:cat>
          <c:val>
            <c:numRef>
              <c:f>Sheet1!$C$2:$C$3</c:f>
              <c:numCache>
                <c:formatCode>0.0</c:formatCode>
                <c:ptCount val="2"/>
                <c:pt idx="0">
                  <c:v>5</c:v>
                </c:pt>
                <c:pt idx="1">
                  <c:v>1.3</c:v>
                </c:pt>
              </c:numCache>
            </c:numRef>
          </c:val>
          <c:extLst>
            <c:ext xmlns:c16="http://schemas.microsoft.com/office/drawing/2014/chart" uri="{C3380CC4-5D6E-409C-BE32-E72D297353CC}">
              <c16:uniqueId val="{00000002-3793-8D4B-95AA-E806D85A2BCE}"/>
            </c:ext>
          </c:extLst>
        </c:ser>
        <c:dLbls>
          <c:showLegendKey val="0"/>
          <c:showVal val="1"/>
          <c:showCatName val="0"/>
          <c:showSerName val="0"/>
          <c:showPercent val="0"/>
          <c:showBubbleSize val="0"/>
        </c:dLbls>
        <c:gapWidth val="150"/>
        <c:axId val="-1989536360"/>
        <c:axId val="-1989527432"/>
      </c:barChart>
      <c:catAx>
        <c:axId val="-1989536360"/>
        <c:scaling>
          <c:orientation val="minMax"/>
        </c:scaling>
        <c:delete val="0"/>
        <c:axPos val="b"/>
        <c:title>
          <c:tx>
            <c:rich>
              <a:bodyPr/>
              <a:lstStyle/>
              <a:p>
                <a:pPr>
                  <a:defRPr sz="1400" b="0"/>
                </a:pPr>
                <a:r>
                  <a:rPr lang="en-US" sz="1400" b="0"/>
                  <a:t>Study Week</a:t>
                </a:r>
              </a:p>
            </c:rich>
          </c:tx>
          <c:layout>
            <c:manualLayout>
              <c:xMode val="edge"/>
              <c:yMode val="edge"/>
              <c:x val="0.49441989890152616"/>
              <c:y val="0.90224279397507745"/>
            </c:manualLayout>
          </c:layout>
          <c:overlay val="0"/>
        </c:title>
        <c:numFmt formatCode="General" sourceLinked="0"/>
        <c:majorTickMark val="out"/>
        <c:minorTickMark val="none"/>
        <c:tickLblPos val="nextTo"/>
        <c:spPr>
          <a:ln w="6350" cmpd="sng">
            <a:solidFill>
              <a:srgbClr val="000000"/>
            </a:solidFill>
          </a:ln>
        </c:spPr>
        <c:txPr>
          <a:bodyPr/>
          <a:lstStyle/>
          <a:p>
            <a:pPr>
              <a:defRPr sz="1200"/>
            </a:pPr>
            <a:endParaRPr lang="en-US"/>
          </a:p>
        </c:txPr>
        <c:crossAx val="-1989527432"/>
        <c:crosses val="autoZero"/>
        <c:auto val="1"/>
        <c:lblAlgn val="ctr"/>
        <c:lblOffset val="1"/>
        <c:tickLblSkip val="1"/>
        <c:tickMarkSkip val="1"/>
        <c:noMultiLvlLbl val="0"/>
      </c:catAx>
      <c:valAx>
        <c:axId val="-1989527432"/>
        <c:scaling>
          <c:orientation val="minMax"/>
          <c:max val="6"/>
          <c:min val="0"/>
        </c:scaling>
        <c:delete val="0"/>
        <c:axPos val="l"/>
        <c:title>
          <c:tx>
            <c:rich>
              <a:bodyPr/>
              <a:lstStyle/>
              <a:p>
                <a:pPr>
                  <a:defRPr sz="1400" b="1"/>
                </a:pPr>
                <a:r>
                  <a:rPr lang="en-US" sz="1400" b="1"/>
                  <a:t>Virologic Failure (%)</a:t>
                </a:r>
              </a:p>
            </c:rich>
          </c:tx>
          <c:layout>
            <c:manualLayout>
              <c:xMode val="edge"/>
              <c:yMode val="edge"/>
              <c:x val="1.21212121212121E-2"/>
              <c:y val="0.182733217669825"/>
            </c:manualLayout>
          </c:layout>
          <c:overlay val="0"/>
        </c:title>
        <c:numFmt formatCode="0.0" sourceLinked="0"/>
        <c:majorTickMark val="out"/>
        <c:minorTickMark val="none"/>
        <c:tickLblPos val="nextTo"/>
        <c:spPr>
          <a:ln w="6350" cmpd="sng">
            <a:solidFill>
              <a:srgbClr val="000000"/>
            </a:solidFill>
          </a:ln>
        </c:spPr>
        <c:txPr>
          <a:bodyPr/>
          <a:lstStyle/>
          <a:p>
            <a:pPr>
              <a:defRPr sz="1200"/>
            </a:pPr>
            <a:endParaRPr lang="en-US"/>
          </a:p>
        </c:txPr>
        <c:crossAx val="-1989536360"/>
        <c:crosses val="autoZero"/>
        <c:crossBetween val="between"/>
        <c:majorUnit val="1"/>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52778798483522893"/>
          <c:y val="9.2682355497793693E-3"/>
          <c:w val="0.4430797365607077"/>
          <c:h val="9.8823549333457494E-2"/>
        </c:manualLayout>
      </c:layout>
      <c:overlay val="0"/>
      <c:spPr>
        <a:noFill/>
      </c:spPr>
      <c:txPr>
        <a:bodyPr/>
        <a:lstStyle/>
        <a:p>
          <a:pPr>
            <a:defRPr sz="14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654223777583357"/>
          <c:y val="0.12232555742120109"/>
          <c:w val="0.8424296442111403"/>
          <c:h val="0.71516065300730003"/>
        </c:manualLayout>
      </c:layout>
      <c:barChart>
        <c:barDir val="col"/>
        <c:grouping val="clustered"/>
        <c:varyColors val="0"/>
        <c:ser>
          <c:idx val="0"/>
          <c:order val="0"/>
          <c:tx>
            <c:strRef>
              <c:f>Sheet1!$B$1</c:f>
              <c:strCache>
                <c:ptCount val="1"/>
                <c:pt idx="0">
                  <c:v>RPV-FTC-TDF</c:v>
                </c:pt>
              </c:strCache>
            </c:strRef>
          </c:tx>
          <c:spPr>
            <a:gradFill>
              <a:gsLst>
                <a:gs pos="0">
                  <a:srgbClr val="694782"/>
                </a:gs>
                <a:gs pos="99000">
                  <a:srgbClr val="AD80BB"/>
                </a:gs>
              </a:gsLst>
              <a:lin ang="0" scaled="0"/>
            </a:gradFill>
            <a:ln w="12700">
              <a:noFill/>
            </a:ln>
            <a:effectLst/>
            <a:scene3d>
              <a:camera prst="orthographicFront"/>
              <a:lightRig rig="threePt" dir="t"/>
            </a:scene3d>
            <a:sp3d>
              <a:bevelT w="381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LDL</c:v>
                </c:pt>
                <c:pt idx="2">
                  <c:v>Triglycerides</c:v>
                </c:pt>
                <c:pt idx="3">
                  <c:v>HDL</c:v>
                </c:pt>
              </c:strCache>
            </c:strRef>
          </c:cat>
          <c:val>
            <c:numRef>
              <c:f>Sheet1!$B$2:$B$5</c:f>
              <c:numCache>
                <c:formatCode>0</c:formatCode>
                <c:ptCount val="4"/>
                <c:pt idx="0">
                  <c:v>-25</c:v>
                </c:pt>
                <c:pt idx="1">
                  <c:v>-16</c:v>
                </c:pt>
                <c:pt idx="2">
                  <c:v>-53</c:v>
                </c:pt>
                <c:pt idx="3">
                  <c:v>-6</c:v>
                </c:pt>
              </c:numCache>
            </c:numRef>
          </c:val>
          <c:extLst>
            <c:ext xmlns:c16="http://schemas.microsoft.com/office/drawing/2014/chart" uri="{C3380CC4-5D6E-409C-BE32-E72D297353CC}">
              <c16:uniqueId val="{00000000-34FA-334C-8852-C7561874B331}"/>
            </c:ext>
          </c:extLst>
        </c:ser>
        <c:ser>
          <c:idx val="1"/>
          <c:order val="1"/>
          <c:tx>
            <c:strRef>
              <c:f>Sheet1!$C$1</c:f>
              <c:strCache>
                <c:ptCount val="1"/>
                <c:pt idx="0">
                  <c:v>PI/r + 2NRTIs</c:v>
                </c:pt>
              </c:strCache>
            </c:strRef>
          </c:tx>
          <c:spPr>
            <a:gradFill>
              <a:gsLst>
                <a:gs pos="0">
                  <a:srgbClr val="5B6F7F"/>
                </a:gs>
                <a:gs pos="100000">
                  <a:srgbClr val="86A2BA"/>
                </a:gs>
              </a:gsLst>
            </a:gradFill>
            <a:ln w="12700">
              <a:noFill/>
            </a:ln>
            <a:effectLst/>
            <a:scene3d>
              <a:camera prst="orthographicFront"/>
              <a:lightRig rig="threePt" dir="t"/>
            </a:scene3d>
            <a:sp3d>
              <a:bevelT w="38100" h="38100"/>
            </a:sp3d>
          </c:spPr>
          <c:invertIfNegative val="0"/>
          <c:dPt>
            <c:idx val="2"/>
            <c:invertIfNegative val="0"/>
            <c:bubble3D val="0"/>
            <c:spPr>
              <a:gradFill>
                <a:gsLst>
                  <a:gs pos="0">
                    <a:srgbClr val="5B6F7F"/>
                  </a:gs>
                  <a:gs pos="100000">
                    <a:srgbClr val="86A2BA"/>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5DB9-704D-8A1B-CFCF35A3A4E4}"/>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LDL</c:v>
                </c:pt>
                <c:pt idx="2">
                  <c:v>Triglycerides</c:v>
                </c:pt>
                <c:pt idx="3">
                  <c:v>HDL</c:v>
                </c:pt>
              </c:strCache>
            </c:strRef>
          </c:cat>
          <c:val>
            <c:numRef>
              <c:f>Sheet1!$C$2:$C$5</c:f>
              <c:numCache>
                <c:formatCode>0</c:formatCode>
                <c:ptCount val="4"/>
                <c:pt idx="0">
                  <c:v>-1</c:v>
                </c:pt>
                <c:pt idx="1">
                  <c:v>-0.02</c:v>
                </c:pt>
                <c:pt idx="2">
                  <c:v>3</c:v>
                </c:pt>
                <c:pt idx="3">
                  <c:v>1</c:v>
                </c:pt>
              </c:numCache>
            </c:numRef>
          </c:val>
          <c:extLst>
            <c:ext xmlns:c16="http://schemas.microsoft.com/office/drawing/2014/chart" uri="{C3380CC4-5D6E-409C-BE32-E72D297353CC}">
              <c16:uniqueId val="{00000001-34FA-334C-8852-C7561874B331}"/>
            </c:ext>
          </c:extLst>
        </c:ser>
        <c:dLbls>
          <c:showLegendKey val="0"/>
          <c:showVal val="1"/>
          <c:showCatName val="0"/>
          <c:showSerName val="0"/>
          <c:showPercent val="0"/>
          <c:showBubbleSize val="0"/>
        </c:dLbls>
        <c:gapWidth val="125"/>
        <c:axId val="2090808456"/>
        <c:axId val="-2064826552"/>
      </c:barChart>
      <c:catAx>
        <c:axId val="2090808456"/>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crossAx val="-2064826552"/>
        <c:crosses val="autoZero"/>
        <c:auto val="1"/>
        <c:lblAlgn val="ctr"/>
        <c:lblOffset val="1"/>
        <c:tickLblSkip val="1"/>
        <c:tickMarkSkip val="1"/>
        <c:noMultiLvlLbl val="0"/>
      </c:catAx>
      <c:valAx>
        <c:axId val="-2064826552"/>
        <c:scaling>
          <c:orientation val="minMax"/>
          <c:max val="20"/>
          <c:min val="-80"/>
        </c:scaling>
        <c:delete val="0"/>
        <c:axPos val="l"/>
        <c:title>
          <c:tx>
            <c:rich>
              <a:bodyPr/>
              <a:lstStyle/>
              <a:p>
                <a:pPr>
                  <a:defRPr sz="1200"/>
                </a:pPr>
                <a:r>
                  <a:rPr lang="en-US" sz="1200"/>
                  <a:t>Mean change from baseline (mg/dl)</a:t>
                </a:r>
              </a:p>
            </c:rich>
          </c:tx>
          <c:layout>
            <c:manualLayout>
              <c:xMode val="edge"/>
              <c:yMode val="edge"/>
              <c:x val="1.580222611062506E-2"/>
              <c:y val="9.3954530912684617E-2"/>
            </c:manualLayout>
          </c:layout>
          <c:overlay val="0"/>
        </c:title>
        <c:numFmt formatCode="0" sourceLinked="0"/>
        <c:majorTickMark val="out"/>
        <c:minorTickMark val="none"/>
        <c:tickLblPos val="nextTo"/>
        <c:spPr>
          <a:ln w="6350" cmpd="sng">
            <a:solidFill>
              <a:srgbClr val="000000"/>
            </a:solidFill>
          </a:ln>
        </c:spPr>
        <c:txPr>
          <a:bodyPr rot="0" vert="horz"/>
          <a:lstStyle/>
          <a:p>
            <a:pPr>
              <a:defRPr sz="1200"/>
            </a:pPr>
            <a:endParaRPr lang="en-US"/>
          </a:p>
        </c:txPr>
        <c:crossAx val="2090808456"/>
        <c:crosses val="autoZero"/>
        <c:crossBetween val="between"/>
        <c:majorUnit val="20"/>
        <c:minorUnit val="0.1"/>
      </c:valAx>
      <c:spPr>
        <a:solidFill>
          <a:srgbClr val="E6EBF2"/>
        </a:solidFill>
        <a:ln w="6350" cap="flat" cmpd="sng" algn="ctr">
          <a:solidFill>
            <a:srgbClr val="000000"/>
          </a:solidFill>
          <a:prstDash val="solid"/>
          <a:round/>
          <a:headEnd type="none" w="med" len="med"/>
          <a:tailEnd type="none" w="med" len="med"/>
        </a:ln>
        <a:effectLst/>
      </c:spPr>
    </c:plotArea>
    <c:legend>
      <c:legendPos val="t"/>
      <c:legendEntry>
        <c:idx val="0"/>
        <c:txPr>
          <a:bodyPr/>
          <a:lstStyle/>
          <a:p>
            <a:pPr algn="l">
              <a:defRPr/>
            </a:pPr>
            <a:endParaRPr lang="en-US"/>
          </a:p>
        </c:txPr>
      </c:legendEntry>
      <c:layout>
        <c:manualLayout>
          <c:xMode val="edge"/>
          <c:yMode val="edge"/>
          <c:x val="0.53696157771945174"/>
          <c:y val="6.0439429118218993E-3"/>
          <c:w val="0.44452962476912611"/>
          <c:h val="0.1009286845901019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36939826966074"/>
          <c:y val="0.12158401252475"/>
          <c:w val="0.84860248371731306"/>
          <c:h val="0.71965579960399695"/>
        </c:manualLayout>
      </c:layout>
      <c:barChart>
        <c:barDir val="col"/>
        <c:grouping val="clustered"/>
        <c:varyColors val="0"/>
        <c:ser>
          <c:idx val="0"/>
          <c:order val="0"/>
          <c:tx>
            <c:strRef>
              <c:f>Sheet1!$B$1</c:f>
              <c:strCache>
                <c:ptCount val="1"/>
                <c:pt idx="0">
                  <c:v>Immediate switch</c:v>
                </c:pt>
              </c:strCache>
            </c:strRef>
          </c:tx>
          <c:spPr>
            <a:gradFill>
              <a:gsLst>
                <a:gs pos="0">
                  <a:srgbClr val="694782"/>
                </a:gs>
                <a:gs pos="99000">
                  <a:srgbClr val="AD80BB"/>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LDL</c:v>
                </c:pt>
                <c:pt idx="2">
                  <c:v>HDL</c:v>
                </c:pt>
                <c:pt idx="3">
                  <c:v>Triglycerides</c:v>
                </c:pt>
              </c:strCache>
            </c:strRef>
          </c:cat>
          <c:val>
            <c:numRef>
              <c:f>Sheet1!$B$2:$B$5</c:f>
              <c:numCache>
                <c:formatCode>0</c:formatCode>
                <c:ptCount val="4"/>
                <c:pt idx="0">
                  <c:v>-24</c:v>
                </c:pt>
                <c:pt idx="1">
                  <c:v>-16</c:v>
                </c:pt>
                <c:pt idx="2">
                  <c:v>-64</c:v>
                </c:pt>
                <c:pt idx="3">
                  <c:v>-2</c:v>
                </c:pt>
              </c:numCache>
            </c:numRef>
          </c:val>
          <c:extLst>
            <c:ext xmlns:c16="http://schemas.microsoft.com/office/drawing/2014/chart" uri="{C3380CC4-5D6E-409C-BE32-E72D297353CC}">
              <c16:uniqueId val="{00000000-C87D-E542-BB29-C71B01133D42}"/>
            </c:ext>
          </c:extLst>
        </c:ser>
        <c:ser>
          <c:idx val="1"/>
          <c:order val="1"/>
          <c:tx>
            <c:strRef>
              <c:f>Sheet1!$C$1</c:f>
              <c:strCache>
                <c:ptCount val="1"/>
                <c:pt idx="0">
                  <c:v>Delayed switch </c:v>
                </c:pt>
              </c:strCache>
            </c:strRef>
          </c:tx>
          <c:spPr>
            <a:gradFill>
              <a:gsLst>
                <a:gs pos="0">
                  <a:srgbClr val="5B6F7F"/>
                </a:gs>
                <a:gs pos="100000">
                  <a:srgbClr val="86A2BA"/>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LDL</c:v>
                </c:pt>
                <c:pt idx="2">
                  <c:v>HDL</c:v>
                </c:pt>
                <c:pt idx="3">
                  <c:v>Triglycerides</c:v>
                </c:pt>
              </c:strCache>
            </c:strRef>
          </c:cat>
          <c:val>
            <c:numRef>
              <c:f>Sheet1!$C$2:$C$5</c:f>
              <c:numCache>
                <c:formatCode>0</c:formatCode>
                <c:ptCount val="4"/>
                <c:pt idx="0">
                  <c:v>-24</c:v>
                </c:pt>
                <c:pt idx="1">
                  <c:v>-14</c:v>
                </c:pt>
                <c:pt idx="2">
                  <c:v>-80</c:v>
                </c:pt>
                <c:pt idx="3">
                  <c:v>-4</c:v>
                </c:pt>
              </c:numCache>
            </c:numRef>
          </c:val>
          <c:extLst>
            <c:ext xmlns:c16="http://schemas.microsoft.com/office/drawing/2014/chart" uri="{C3380CC4-5D6E-409C-BE32-E72D297353CC}">
              <c16:uniqueId val="{00000001-C87D-E542-BB29-C71B01133D42}"/>
            </c:ext>
          </c:extLst>
        </c:ser>
        <c:dLbls>
          <c:showLegendKey val="0"/>
          <c:showVal val="1"/>
          <c:showCatName val="0"/>
          <c:showSerName val="0"/>
          <c:showPercent val="0"/>
          <c:showBubbleSize val="0"/>
        </c:dLbls>
        <c:gapWidth val="125"/>
        <c:axId val="-1989326920"/>
        <c:axId val="-1989292872"/>
      </c:barChart>
      <c:catAx>
        <c:axId val="-1989326920"/>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a:lstStyle/>
          <a:p>
            <a:pPr>
              <a:defRPr sz="1400"/>
            </a:pPr>
            <a:endParaRPr lang="en-US"/>
          </a:p>
        </c:txPr>
        <c:crossAx val="-1989292872"/>
        <c:crosses val="autoZero"/>
        <c:auto val="1"/>
        <c:lblAlgn val="ctr"/>
        <c:lblOffset val="1"/>
        <c:tickLblSkip val="1"/>
        <c:tickMarkSkip val="1"/>
        <c:noMultiLvlLbl val="0"/>
      </c:catAx>
      <c:valAx>
        <c:axId val="-1989292872"/>
        <c:scaling>
          <c:orientation val="minMax"/>
          <c:max val="0"/>
          <c:min val="-100"/>
        </c:scaling>
        <c:delete val="0"/>
        <c:axPos val="l"/>
        <c:title>
          <c:tx>
            <c:rich>
              <a:bodyPr/>
              <a:lstStyle/>
              <a:p>
                <a:pPr>
                  <a:defRPr sz="1200" b="1"/>
                </a:pPr>
                <a:r>
                  <a:rPr lang="en-US" sz="1200" b="1"/>
                  <a:t>Mean change from baseline (mg/dl)</a:t>
                </a:r>
              </a:p>
            </c:rich>
          </c:tx>
          <c:layout>
            <c:manualLayout>
              <c:xMode val="edge"/>
              <c:yMode val="edge"/>
              <c:x val="1.734543598716827E-2"/>
              <c:y val="9.0780839895013121E-2"/>
            </c:manualLayout>
          </c:layout>
          <c:overlay val="0"/>
        </c:title>
        <c:numFmt formatCode="0" sourceLinked="0"/>
        <c:majorTickMark val="out"/>
        <c:minorTickMark val="none"/>
        <c:tickLblPos val="nextTo"/>
        <c:spPr>
          <a:ln w="6350" cmpd="sng">
            <a:solidFill>
              <a:srgbClr val="000000"/>
            </a:solidFill>
          </a:ln>
        </c:spPr>
        <c:txPr>
          <a:bodyPr rot="0" vert="horz"/>
          <a:lstStyle/>
          <a:p>
            <a:pPr>
              <a:defRPr sz="1200"/>
            </a:pPr>
            <a:endParaRPr lang="en-US"/>
          </a:p>
        </c:txPr>
        <c:crossAx val="-1989326920"/>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56165828229804604"/>
          <c:y val="1.1261261261261261E-2"/>
          <c:w val="0.41211832895888018"/>
          <c:h val="0.103457659897776"/>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40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447656542932101"/>
          <c:y val="2.5150150150150149E-2"/>
          <c:w val="0.85468828896387905"/>
          <c:h val="0.84079443616845195"/>
        </c:manualLayout>
      </c:layout>
      <c:barChart>
        <c:barDir val="col"/>
        <c:grouping val="clustered"/>
        <c:varyColors val="0"/>
        <c:ser>
          <c:idx val="0"/>
          <c:order val="0"/>
          <c:tx>
            <c:strRef>
              <c:f>Sheet1!$B$1</c:f>
              <c:strCache>
                <c:ptCount val="1"/>
                <c:pt idx="0">
                  <c:v>RPV-TDF-FTC-treated patients</c:v>
                </c:pt>
              </c:strCache>
            </c:strRef>
          </c:tx>
          <c:spPr>
            <a:gradFill>
              <a:gsLst>
                <a:gs pos="0">
                  <a:srgbClr val="694782"/>
                </a:gs>
                <a:gs pos="99000">
                  <a:srgbClr val="AD80BB"/>
                </a:gs>
              </a:gsLst>
              <a:lin ang="0" scaled="0"/>
            </a:gradFill>
            <a:ln w="12700">
              <a:noFill/>
            </a:ln>
            <a:effectLst/>
            <a:scene3d>
              <a:camera prst="orthographicFront"/>
              <a:lightRig rig="threePt" dir="t"/>
            </a:scene3d>
            <a:sp3d>
              <a:bevelT w="38100" h="38100"/>
            </a:sp3d>
          </c:spPr>
          <c:invertIfNegative val="0"/>
          <c:dLbls>
            <c:numFmt formatCode="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Virologic Suppression</c:v>
                </c:pt>
                <c:pt idx="1">
                  <c:v>Virologic Failure</c:v>
                </c:pt>
                <c:pt idx="2">
                  <c:v>No Data in Window</c:v>
                </c:pt>
              </c:strCache>
            </c:strRef>
          </c:cat>
          <c:val>
            <c:numRef>
              <c:f>Sheet1!$B$2:$B$4</c:f>
              <c:numCache>
                <c:formatCode>0.0</c:formatCode>
                <c:ptCount val="3"/>
                <c:pt idx="0">
                  <c:v>83</c:v>
                </c:pt>
                <c:pt idx="1">
                  <c:v>6</c:v>
                </c:pt>
                <c:pt idx="2">
                  <c:v>11</c:v>
                </c:pt>
              </c:numCache>
            </c:numRef>
          </c:val>
          <c:extLst>
            <c:ext xmlns:c16="http://schemas.microsoft.com/office/drawing/2014/chart" uri="{C3380CC4-5D6E-409C-BE32-E72D297353CC}">
              <c16:uniqueId val="{00000000-A437-ED4E-B2D0-F5818DE501BB}"/>
            </c:ext>
          </c:extLst>
        </c:ser>
        <c:dLbls>
          <c:showLegendKey val="0"/>
          <c:showVal val="1"/>
          <c:showCatName val="0"/>
          <c:showSerName val="0"/>
          <c:showPercent val="0"/>
          <c:showBubbleSize val="0"/>
        </c:dLbls>
        <c:gapWidth val="150"/>
        <c:axId val="-1973799256"/>
        <c:axId val="-1973810456"/>
      </c:barChart>
      <c:catAx>
        <c:axId val="-1973799256"/>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1973810456"/>
        <c:crosses val="autoZero"/>
        <c:auto val="1"/>
        <c:lblAlgn val="ctr"/>
        <c:lblOffset val="1"/>
        <c:tickLblSkip val="1"/>
        <c:tickMarkSkip val="1"/>
        <c:noMultiLvlLbl val="0"/>
      </c:catAx>
      <c:valAx>
        <c:axId val="-1973810456"/>
        <c:scaling>
          <c:orientation val="minMax"/>
          <c:max val="100"/>
          <c:min val="0"/>
        </c:scaling>
        <c:delete val="0"/>
        <c:axPos val="l"/>
        <c:title>
          <c:tx>
            <c:rich>
              <a:bodyPr/>
              <a:lstStyle/>
              <a:p>
                <a:pPr>
                  <a:defRPr sz="1400" b="1"/>
                </a:pPr>
                <a:r>
                  <a:rPr lang="en-US" sz="1400" b="1"/>
                  <a:t>Patients (%)</a:t>
                </a:r>
              </a:p>
            </c:rich>
          </c:tx>
          <c:layout>
            <c:manualLayout>
              <c:xMode val="edge"/>
              <c:yMode val="edge"/>
              <c:x val="1.94430774278215E-3"/>
              <c:y val="0.28489576213447299"/>
            </c:manualLayout>
          </c:layout>
          <c:overlay val="0"/>
        </c:title>
        <c:numFmt formatCode="0" sourceLinked="0"/>
        <c:majorTickMark val="out"/>
        <c:minorTickMark val="none"/>
        <c:tickLblPos val="nextTo"/>
        <c:spPr>
          <a:ln w="6350" cmpd="sng">
            <a:solidFill>
              <a:schemeClr val="tx1"/>
            </a:solidFill>
          </a:ln>
        </c:spPr>
        <c:txPr>
          <a:bodyPr/>
          <a:lstStyle/>
          <a:p>
            <a:pPr>
              <a:defRPr sz="1200"/>
            </a:pPr>
            <a:endParaRPr lang="en-US"/>
          </a:p>
        </c:txPr>
        <c:crossAx val="-197379925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60546745892874487"/>
          <c:y val="4.129129129129129E-2"/>
          <c:w val="0.36468236609312726"/>
          <c:h val="0.10314783287224231"/>
        </c:manualLayout>
      </c:layout>
      <c:overlay val="0"/>
      <c:spPr>
        <a:solidFill>
          <a:schemeClr val="bg1"/>
        </a:solidFill>
        <a:ln>
          <a:solidFill>
            <a:schemeClr val="tx1">
              <a:lumMod val="75000"/>
              <a:lumOff val="25000"/>
            </a:schemeClr>
          </a:solidFill>
        </a:ln>
      </c:spPr>
      <c:txPr>
        <a:bodyPr/>
        <a:lstStyle/>
        <a:p>
          <a:pPr>
            <a:defRPr sz="1400"/>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8</a:t>
            </a:fld>
            <a:endParaRPr lang="en-US"/>
          </a:p>
        </p:txBody>
      </p:sp>
    </p:spTree>
    <p:extLst>
      <p:ext uri="{BB962C8B-B14F-4D97-AF65-F5344CB8AC3E}">
        <p14:creationId xmlns:p14="http://schemas.microsoft.com/office/powerpoint/2010/main" val="5702411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622222"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sp>
        <p:nvSpPr>
          <p:cNvPr id="36" name="TextBox 35"/>
          <p:cNvSpPr txBox="1"/>
          <p:nvPr userDrawn="1"/>
        </p:nvSpPr>
        <p:spPr>
          <a:xfrm>
            <a:off x="462066" y="1206396"/>
            <a:ext cx="8221581" cy="2837893"/>
          </a:xfrm>
          <a:prstGeom prst="rect">
            <a:avLst/>
          </a:prstGeom>
          <a:noFill/>
        </p:spPr>
        <p:txBody>
          <a:bodyPr wrap="square" rtlCol="0">
            <a:spAutoFit/>
          </a:bodyPr>
          <a:lstStyle/>
          <a:p>
            <a:pPr>
              <a:lnSpc>
                <a:spcPts val="2400"/>
              </a:lnSpc>
            </a:pPr>
            <a:r>
              <a:rPr lang="en-US" sz="1800" dirty="0">
                <a:solidFill>
                  <a:schemeClr val="tx1"/>
                </a:solidFill>
                <a:latin typeface="Arial"/>
              </a:rPr>
              <a:t>The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 </a:t>
            </a:r>
            <a:r>
              <a:rPr lang="en-US" sz="1800" dirty="0">
                <a:solidFill>
                  <a:schemeClr val="tx1"/>
                </a:solidFill>
                <a:latin typeface="Arial"/>
              </a:rPr>
              <a:t>is supported by the Health Resources and Services Administration (HRSA) of the U.S. Department of Health and Human Services (HHS) as part of a financial assistance award totaling $1,021,448 with 0% financed with non-governmental sources. The contents are those of the author(s) and do not necessarily represent the official views of, nor an endorsement, by HRSA, HHS, or the U.S. Government. For more information, please visit </a:t>
            </a:r>
            <a:r>
              <a:rPr lang="en-US" sz="1800" dirty="0" err="1">
                <a:solidFill>
                  <a:schemeClr val="tx1"/>
                </a:solidFill>
                <a:latin typeface="Arial"/>
              </a:rPr>
              <a:t>HRSA.gov</a:t>
            </a:r>
            <a:r>
              <a:rPr lang="en-US" sz="1500" dirty="0">
                <a:solidFill>
                  <a:schemeClr val="tx1"/>
                </a:solidFill>
                <a:latin typeface="Arial"/>
              </a:rPr>
              <a:t>. </a:t>
            </a:r>
            <a:r>
              <a:rPr lang="en-US" sz="1800" dirty="0">
                <a:solidFill>
                  <a:schemeClr val="tx1"/>
                </a:solidFill>
                <a:latin typeface="Arial"/>
              </a:rPr>
              <a:t>This project is led by the University of Washington’s Infectious Diseases Education and Assessment (IDEA) Program</a:t>
            </a:r>
            <a:r>
              <a:rPr lang="en-US" sz="1800" i="0" dirty="0">
                <a:solidFill>
                  <a:schemeClr val="tx1"/>
                </a:solidFill>
                <a:latin typeface="Arial"/>
              </a:rPr>
              <a:t>.</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2" name="Picture 91" descr="AETC_Program-color-outline-01.png">
            <a:extLst>
              <a:ext uri="{FF2B5EF4-FFF2-40B4-BE49-F238E27FC236}">
                <a16:creationId xmlns:a16="http://schemas.microsoft.com/office/drawing/2014/main" id="{FAA83704-F788-C14F-9614-086A9E4705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652" y="4058779"/>
            <a:ext cx="1672681" cy="548640"/>
          </a:xfrm>
          <a:prstGeom prst="rect">
            <a:avLst/>
          </a:prstGeom>
        </p:spPr>
      </p:pic>
      <p:grpSp>
        <p:nvGrpSpPr>
          <p:cNvPr id="94" name="Logo Stacked V2">
            <a:extLst>
              <a:ext uri="{FF2B5EF4-FFF2-40B4-BE49-F238E27FC236}">
                <a16:creationId xmlns:a16="http://schemas.microsoft.com/office/drawing/2014/main" id="{8C96646A-1AB6-9D43-BE3C-078E71EFDD7D}"/>
              </a:ext>
            </a:extLst>
          </p:cNvPr>
          <p:cNvGrpSpPr>
            <a:grpSpLocks noChangeAspect="1"/>
          </p:cNvGrpSpPr>
          <p:nvPr userDrawn="1"/>
        </p:nvGrpSpPr>
        <p:grpSpPr>
          <a:xfrm>
            <a:off x="3528189" y="4069043"/>
            <a:ext cx="2105418" cy="493776"/>
            <a:chOff x="680865" y="3439338"/>
            <a:chExt cx="4686473" cy="1068091"/>
          </a:xfrm>
        </p:grpSpPr>
        <p:pic>
          <p:nvPicPr>
            <p:cNvPr id="95" name="Logomark V2">
              <a:extLst>
                <a:ext uri="{FF2B5EF4-FFF2-40B4-BE49-F238E27FC236}">
                  <a16:creationId xmlns:a16="http://schemas.microsoft.com/office/drawing/2014/main" id="{D4336D0C-7EE3-9E49-9E18-43F732C60207}"/>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96" name="Nat HIV Cur logo type stacked">
              <a:extLst>
                <a:ext uri="{FF2B5EF4-FFF2-40B4-BE49-F238E27FC236}">
                  <a16:creationId xmlns:a16="http://schemas.microsoft.com/office/drawing/2014/main" id="{09074128-A129-0F47-9E86-37B8978BADA6}"/>
                </a:ext>
              </a:extLst>
            </p:cNvPr>
            <p:cNvGrpSpPr>
              <a:grpSpLocks noChangeAspect="1"/>
            </p:cNvGrpSpPr>
            <p:nvPr/>
          </p:nvGrpSpPr>
          <p:grpSpPr bwMode="auto">
            <a:xfrm>
              <a:off x="1898650" y="3455065"/>
              <a:ext cx="3468688" cy="1036638"/>
              <a:chOff x="1196" y="1585"/>
              <a:chExt cx="2185" cy="653"/>
            </a:xfrm>
          </p:grpSpPr>
          <p:sp>
            <p:nvSpPr>
              <p:cNvPr id="97" name="Freeform 5">
                <a:extLst>
                  <a:ext uri="{FF2B5EF4-FFF2-40B4-BE49-F238E27FC236}">
                    <a16:creationId xmlns:a16="http://schemas.microsoft.com/office/drawing/2014/main" id="{F4267FAD-9949-CE4F-9C49-5084029AC6B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6">
                <a:extLst>
                  <a:ext uri="{FF2B5EF4-FFF2-40B4-BE49-F238E27FC236}">
                    <a16:creationId xmlns:a16="http://schemas.microsoft.com/office/drawing/2014/main" id="{BE677EC1-66CE-1C49-B21A-0D58F54DD54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9" name="Freeform 7">
                <a:extLst>
                  <a:ext uri="{FF2B5EF4-FFF2-40B4-BE49-F238E27FC236}">
                    <a16:creationId xmlns:a16="http://schemas.microsoft.com/office/drawing/2014/main" id="{9B082CF2-F159-C640-A339-F4680096800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0" name="Freeform 8">
                <a:extLst>
                  <a:ext uri="{FF2B5EF4-FFF2-40B4-BE49-F238E27FC236}">
                    <a16:creationId xmlns:a16="http://schemas.microsoft.com/office/drawing/2014/main" id="{8F103939-D002-A245-84AA-B4DA8A1D7BA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9">
                <a:extLst>
                  <a:ext uri="{FF2B5EF4-FFF2-40B4-BE49-F238E27FC236}">
                    <a16:creationId xmlns:a16="http://schemas.microsoft.com/office/drawing/2014/main" id="{3AD48E4C-DDB5-AD4C-BD83-2044D480A44A}"/>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10">
                <a:extLst>
                  <a:ext uri="{FF2B5EF4-FFF2-40B4-BE49-F238E27FC236}">
                    <a16:creationId xmlns:a16="http://schemas.microsoft.com/office/drawing/2014/main" id="{981CEB90-24E7-854B-98D5-FFACDD991E77}"/>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11">
                <a:extLst>
                  <a:ext uri="{FF2B5EF4-FFF2-40B4-BE49-F238E27FC236}">
                    <a16:creationId xmlns:a16="http://schemas.microsoft.com/office/drawing/2014/main" id="{86E828CF-7F26-8D4E-8608-E7A54418450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12">
                <a:extLst>
                  <a:ext uri="{FF2B5EF4-FFF2-40B4-BE49-F238E27FC236}">
                    <a16:creationId xmlns:a16="http://schemas.microsoft.com/office/drawing/2014/main" id="{CF1D4AB7-ADBF-434E-BDB5-623306BE5BE8}"/>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13">
                <a:extLst>
                  <a:ext uri="{FF2B5EF4-FFF2-40B4-BE49-F238E27FC236}">
                    <a16:creationId xmlns:a16="http://schemas.microsoft.com/office/drawing/2014/main" id="{3F71DA38-5718-A64F-B21D-48103E122D64}"/>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6" name="Freeform 14">
                <a:extLst>
                  <a:ext uri="{FF2B5EF4-FFF2-40B4-BE49-F238E27FC236}">
                    <a16:creationId xmlns:a16="http://schemas.microsoft.com/office/drawing/2014/main" id="{F2597063-7267-B04B-B38E-81489A6CDF87}"/>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7" name="Freeform 15">
                <a:extLst>
                  <a:ext uri="{FF2B5EF4-FFF2-40B4-BE49-F238E27FC236}">
                    <a16:creationId xmlns:a16="http://schemas.microsoft.com/office/drawing/2014/main" id="{3FE856D3-EA32-394C-AA44-338B2E27211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8" name="Freeform 16">
                <a:extLst>
                  <a:ext uri="{FF2B5EF4-FFF2-40B4-BE49-F238E27FC236}">
                    <a16:creationId xmlns:a16="http://schemas.microsoft.com/office/drawing/2014/main" id="{0ECFCD0F-1337-954D-B07F-BC96AF0B199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 name="Freeform 17">
                <a:extLst>
                  <a:ext uri="{FF2B5EF4-FFF2-40B4-BE49-F238E27FC236}">
                    <a16:creationId xmlns:a16="http://schemas.microsoft.com/office/drawing/2014/main" id="{B8C7ACF4-9465-9149-914E-2F15D6006473}"/>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 name="Freeform 18">
                <a:extLst>
                  <a:ext uri="{FF2B5EF4-FFF2-40B4-BE49-F238E27FC236}">
                    <a16:creationId xmlns:a16="http://schemas.microsoft.com/office/drawing/2014/main" id="{E1D88046-D170-5944-9A3D-D4DCB29134A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 name="Freeform 19">
                <a:extLst>
                  <a:ext uri="{FF2B5EF4-FFF2-40B4-BE49-F238E27FC236}">
                    <a16:creationId xmlns:a16="http://schemas.microsoft.com/office/drawing/2014/main" id="{C36507B0-D640-B84B-B416-BE888E381562}"/>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2" name="Freeform 20">
                <a:extLst>
                  <a:ext uri="{FF2B5EF4-FFF2-40B4-BE49-F238E27FC236}">
                    <a16:creationId xmlns:a16="http://schemas.microsoft.com/office/drawing/2014/main" id="{DCDA74F3-181A-864F-AC96-07DF4600C4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3" name="Freeform 21">
                <a:extLst>
                  <a:ext uri="{FF2B5EF4-FFF2-40B4-BE49-F238E27FC236}">
                    <a16:creationId xmlns:a16="http://schemas.microsoft.com/office/drawing/2014/main" id="{5676E55D-64DB-624E-829D-87D51D6782A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4" name="Freeform 22">
                <a:extLst>
                  <a:ext uri="{FF2B5EF4-FFF2-40B4-BE49-F238E27FC236}">
                    <a16:creationId xmlns:a16="http://schemas.microsoft.com/office/drawing/2014/main" id="{F5ED151E-8302-F440-9A4D-3C76DE43B78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5" name="Freeform 23">
                <a:extLst>
                  <a:ext uri="{FF2B5EF4-FFF2-40B4-BE49-F238E27FC236}">
                    <a16:creationId xmlns:a16="http://schemas.microsoft.com/office/drawing/2014/main" id="{BD72C76F-69C9-F943-9DC7-B1E8EDAE7E8C}"/>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6" name="Freeform 24">
                <a:extLst>
                  <a:ext uri="{FF2B5EF4-FFF2-40B4-BE49-F238E27FC236}">
                    <a16:creationId xmlns:a16="http://schemas.microsoft.com/office/drawing/2014/main" id="{A2397D23-186E-0943-918E-35CC87306E0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7" name="Freeform 25">
                <a:extLst>
                  <a:ext uri="{FF2B5EF4-FFF2-40B4-BE49-F238E27FC236}">
                    <a16:creationId xmlns:a16="http://schemas.microsoft.com/office/drawing/2014/main" id="{7547FEE8-47BF-FD41-8919-A145C2A7CBDB}"/>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41" name="Picture 40">
            <a:extLst>
              <a:ext uri="{FF2B5EF4-FFF2-40B4-BE49-F238E27FC236}">
                <a16:creationId xmlns:a16="http://schemas.microsoft.com/office/drawing/2014/main" id="{EA8BA448-6524-C843-8240-CCF952044068}"/>
              </a:ext>
            </a:extLst>
          </p:cNvPr>
          <p:cNvPicPr>
            <a:picLocks noChangeAspect="1"/>
          </p:cNvPicPr>
          <p:nvPr userDrawn="1"/>
        </p:nvPicPr>
        <p:blipFill>
          <a:blip r:embed="rId5"/>
          <a:stretch>
            <a:fillRect/>
          </a:stretch>
        </p:blipFill>
        <p:spPr>
          <a:xfrm>
            <a:off x="6554364" y="4044226"/>
            <a:ext cx="2099685" cy="548640"/>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0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06" r:id="rId23"/>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1800" b="0" dirty="0">
                <a:solidFill>
                  <a:schemeClr val="bg2"/>
                </a:solidFill>
                <a:ea typeface="ＭＳ Ｐゴシック" pitchFamily="22" charset="-128"/>
                <a:cs typeface="ＭＳ Ｐゴシック" pitchFamily="22" charset="-128"/>
              </a:rPr>
              <a:t>Switch to RPV-TDF-FTC from Ritonavir-boosted PI Regimen </a:t>
            </a:r>
            <a:br>
              <a:rPr lang="en-US" sz="1800" b="0" dirty="0">
                <a:solidFill>
                  <a:schemeClr val="bg2"/>
                </a:solidFill>
                <a:ea typeface="ＭＳ Ｐゴシック" pitchFamily="22" charset="-128"/>
                <a:cs typeface="ＭＳ Ｐゴシック" pitchFamily="22" charset="-128"/>
              </a:rPr>
            </a:br>
            <a:r>
              <a:rPr lang="en-US" dirty="0">
                <a:solidFill>
                  <a:srgbClr val="003A78"/>
                </a:solidFill>
              </a:rPr>
              <a:t>SPIRIT STUDY </a:t>
            </a:r>
          </a:p>
        </p:txBody>
      </p:sp>
    </p:spTree>
    <p:extLst>
      <p:ext uri="{BB962C8B-B14F-4D97-AF65-F5344CB8AC3E}">
        <p14:creationId xmlns:p14="http://schemas.microsoft.com/office/powerpoint/2010/main" val="2283675893"/>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65287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Aspect="1" noChangeShapeType="1"/>
          </p:cNvSpPr>
          <p:nvPr/>
        </p:nvSpPr>
        <p:spPr bwMode="auto">
          <a:xfrm rot="1169337" flipV="1">
            <a:off x="5247717" y="2135050"/>
            <a:ext cx="528207" cy="838967"/>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2" name="Line 11"/>
          <p:cNvSpPr>
            <a:spLocks noChangeAspect="1" noChangeShapeType="1"/>
          </p:cNvSpPr>
          <p:nvPr/>
        </p:nvSpPr>
        <p:spPr bwMode="auto">
          <a:xfrm rot="20430663">
            <a:off x="5247503" y="2754592"/>
            <a:ext cx="527295" cy="837520"/>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to RPV-TDF-FTC from Ritonavir-boosted PI Regimen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SPIRIT: Study Design</a:t>
            </a:r>
            <a:endParaRPr lang="en-US" sz="2000" dirty="0"/>
          </a:p>
        </p:txBody>
      </p:sp>
      <p:sp>
        <p:nvSpPr>
          <p:cNvPr id="4" name="Text Placeholder 3"/>
          <p:cNvSpPr>
            <a:spLocks noGrp="1"/>
          </p:cNvSpPr>
          <p:nvPr>
            <p:ph type="body" sz="quarter" idx="16"/>
          </p:nvPr>
        </p:nvSpPr>
        <p:spPr/>
        <p:txBody>
          <a:bodyPr/>
          <a:lstStyle/>
          <a:p>
            <a:r>
              <a:rPr lang="en-US" dirty="0"/>
              <a:t>Source: </a:t>
            </a:r>
            <a:r>
              <a:rPr lang="en-US" dirty="0" err="1"/>
              <a:t>Palella</a:t>
            </a:r>
            <a:r>
              <a:rPr lang="en-US" dirty="0"/>
              <a:t> FJ, et al. </a:t>
            </a:r>
            <a:r>
              <a:rPr lang="is-IS" dirty="0"/>
              <a:t>AIDS. 2014;28:335-44.</a:t>
            </a:r>
            <a:endParaRPr lang="it-IT" dirty="0">
              <a:latin typeface="Arial" pitchFamily="22" charset="0"/>
            </a:endParaRPr>
          </a:p>
        </p:txBody>
      </p:sp>
      <p:sp>
        <p:nvSpPr>
          <p:cNvPr id="3" name="Content Placeholder 2"/>
          <p:cNvSpPr>
            <a:spLocks noGrp="1"/>
          </p:cNvSpPr>
          <p:nvPr>
            <p:ph sz="half" idx="2"/>
          </p:nvPr>
        </p:nvSpPr>
        <p:spPr>
          <a:xfrm>
            <a:off x="500677" y="1022096"/>
            <a:ext cx="4622222" cy="3647181"/>
          </a:xfrm>
        </p:spPr>
        <p:txBody>
          <a:bodyPr>
            <a:normAutofit fontScale="25000" lnSpcReduction="20000"/>
          </a:bodyPr>
          <a:lstStyle/>
          <a:p>
            <a:pPr marL="182880" lvl="0" indent="-182880" defTabSz="457200" fontAlgn="base">
              <a:lnSpc>
                <a:spcPts val="1900"/>
              </a:lnSpc>
              <a:spcAft>
                <a:spcPct val="0"/>
              </a:spcAft>
              <a:buSzTx/>
            </a:pPr>
            <a:r>
              <a:rPr lang="en-US" sz="6000" b="1" dirty="0">
                <a:latin typeface="Arial"/>
                <a:cs typeface="Arial"/>
              </a:rPr>
              <a:t>Background</a:t>
            </a:r>
            <a:r>
              <a:rPr lang="en-US" sz="6000" dirty="0">
                <a:latin typeface="Arial"/>
                <a:cs typeface="Arial"/>
              </a:rPr>
              <a:t>: </a:t>
            </a:r>
            <a:r>
              <a:rPr lang="en-US" sz="6000" dirty="0">
                <a:solidFill>
                  <a:schemeClr val="tx1"/>
                </a:solidFill>
                <a:latin typeface="Arial" pitchFamily="22" charset="0"/>
              </a:rPr>
              <a:t>Open-label, randomized, phase </a:t>
            </a:r>
            <a:r>
              <a:rPr lang="en-US" sz="6000" dirty="0">
                <a:latin typeface="Arial" pitchFamily="22" charset="0"/>
              </a:rPr>
              <a:t>3b trial evaluating switching from ritonavir-boosted PI plus 2 NRTIs to single-tablet regimen of rilpivirine-tenofovir DF-emtricitabine once daily </a:t>
            </a:r>
          </a:p>
          <a:p>
            <a:pPr marL="182880" lvl="0" indent="-182880" defTabSz="457200" fontAlgn="base">
              <a:lnSpc>
                <a:spcPts val="1900"/>
              </a:lnSpc>
              <a:spcAft>
                <a:spcPct val="0"/>
              </a:spcAft>
              <a:buSzTx/>
            </a:pPr>
            <a:r>
              <a:rPr lang="en-US" sz="6000" b="1" dirty="0">
                <a:latin typeface="Arial"/>
                <a:cs typeface="Arial"/>
              </a:rPr>
              <a:t>Inclusion Criteria</a:t>
            </a:r>
            <a:endParaRPr lang="en-US" sz="6000" u="sng" dirty="0">
              <a:latin typeface="Arial"/>
              <a:cs typeface="Arial"/>
            </a:endParaRPr>
          </a:p>
          <a:p>
            <a:pPr marL="440055" lvl="1" indent="-182880" defTabSz="457200" fontAlgn="base">
              <a:lnSpc>
                <a:spcPts val="1900"/>
              </a:lnSpc>
              <a:spcAft>
                <a:spcPct val="0"/>
              </a:spcAft>
              <a:buSzTx/>
            </a:pPr>
            <a:r>
              <a:rPr lang="en-US" sz="6000" dirty="0">
                <a:latin typeface="Arial" pitchFamily="22" charset="0"/>
              </a:rPr>
              <a:t>Age ≥18 years</a:t>
            </a:r>
          </a:p>
          <a:p>
            <a:pPr marL="440055" lvl="1" indent="-182880" defTabSz="457200" fontAlgn="base">
              <a:lnSpc>
                <a:spcPts val="1900"/>
              </a:lnSpc>
              <a:spcAft>
                <a:spcPct val="0"/>
              </a:spcAft>
              <a:buSzTx/>
            </a:pPr>
            <a:r>
              <a:rPr lang="en-US" sz="6000" dirty="0">
                <a:latin typeface="Arial" pitchFamily="22" charset="0"/>
              </a:rPr>
              <a:t>HIV RNA &lt;50 copies/mL for ≥6 months</a:t>
            </a:r>
          </a:p>
          <a:p>
            <a:pPr marL="440055" lvl="1" indent="-182880" defTabSz="457200" fontAlgn="base">
              <a:lnSpc>
                <a:spcPts val="1900"/>
              </a:lnSpc>
              <a:spcAft>
                <a:spcPct val="0"/>
              </a:spcAft>
              <a:buSzTx/>
            </a:pPr>
            <a:r>
              <a:rPr lang="en-US" sz="6000" dirty="0">
                <a:latin typeface="Arial" pitchFamily="22" charset="0"/>
              </a:rPr>
              <a:t>On PI with ritonavir ≥6 months</a:t>
            </a:r>
          </a:p>
          <a:p>
            <a:pPr marL="440055" lvl="1" indent="-182880" defTabSz="457200" fontAlgn="base">
              <a:lnSpc>
                <a:spcPts val="1900"/>
              </a:lnSpc>
              <a:spcAft>
                <a:spcPct val="0"/>
              </a:spcAft>
              <a:buSzTx/>
            </a:pPr>
            <a:r>
              <a:rPr lang="en-US" sz="6000" dirty="0">
                <a:latin typeface="Arial" pitchFamily="22" charset="0"/>
              </a:rPr>
              <a:t>No known resistance to study drugs </a:t>
            </a:r>
            <a:endParaRPr lang="en-US" sz="6000" baseline="30000" dirty="0"/>
          </a:p>
          <a:p>
            <a:pPr marL="182880" lvl="0" indent="-182880" defTabSz="457200" fontAlgn="base">
              <a:lnSpc>
                <a:spcPts val="1900"/>
              </a:lnSpc>
              <a:spcAft>
                <a:spcPct val="0"/>
              </a:spcAft>
              <a:buSzTx/>
              <a:defRPr/>
            </a:pPr>
            <a:r>
              <a:rPr lang="en-US" sz="6000" b="1" dirty="0">
                <a:latin typeface="Arial" pitchFamily="22" charset="0"/>
              </a:rPr>
              <a:t>Treatment Arms</a:t>
            </a:r>
            <a:endParaRPr lang="en-US" sz="6000" dirty="0">
              <a:latin typeface="Arial" pitchFamily="22" charset="0"/>
            </a:endParaRPr>
          </a:p>
          <a:p>
            <a:pPr marL="440055" lvl="1" indent="-182880" defTabSz="457200" fontAlgn="base">
              <a:lnSpc>
                <a:spcPts val="1900"/>
              </a:lnSpc>
              <a:spcAft>
                <a:spcPct val="0"/>
              </a:spcAft>
              <a:buSzTx/>
              <a:defRPr/>
            </a:pPr>
            <a:r>
              <a:rPr lang="en-US" sz="6000" dirty="0">
                <a:latin typeface="Arial" pitchFamily="22" charset="0"/>
              </a:rPr>
              <a:t>Rilpivirine-tenofovir DF-emtricitabine </a:t>
            </a:r>
          </a:p>
          <a:p>
            <a:pPr marL="440055" lvl="1" indent="-182880" defTabSz="457200" fontAlgn="base">
              <a:lnSpc>
                <a:spcPts val="1900"/>
              </a:lnSpc>
              <a:spcAft>
                <a:spcPct val="0"/>
              </a:spcAft>
              <a:buSzTx/>
              <a:defRPr/>
            </a:pPr>
            <a:r>
              <a:rPr lang="en-US" sz="6000" dirty="0">
                <a:latin typeface="Arial" pitchFamily="22" charset="0"/>
              </a:rPr>
              <a:t>PI with ritonavir (PI/r) + 2 NRTIs x 24 weeks, then rilpivirine-tenofovir DF-emtricitabine</a:t>
            </a:r>
          </a:p>
          <a:p>
            <a:endParaRPr lang="en-US" dirty="0"/>
          </a:p>
        </p:txBody>
      </p:sp>
      <p:sp>
        <p:nvSpPr>
          <p:cNvPr id="24" name="Rectangle 7"/>
          <p:cNvSpPr>
            <a:spLocks noChangeArrowheads="1"/>
          </p:cNvSpPr>
          <p:nvPr/>
        </p:nvSpPr>
        <p:spPr bwMode="ltGray">
          <a:xfrm>
            <a:off x="5992028" y="1819980"/>
            <a:ext cx="2743200" cy="914400"/>
          </a:xfrm>
          <a:prstGeom prst="rect">
            <a:avLst/>
          </a:prstGeom>
          <a:solidFill>
            <a:srgbClr val="845398">
              <a:alpha val="20000"/>
            </a:srgb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lnSpc>
                <a:spcPts val="1350"/>
              </a:lnSpc>
              <a:spcBef>
                <a:spcPts val="450"/>
              </a:spcBef>
            </a:pPr>
            <a:r>
              <a:rPr lang="en-US" sz="1200" i="1" dirty="0">
                <a:solidFill>
                  <a:srgbClr val="000000"/>
                </a:solidFill>
                <a:latin typeface="Arial"/>
                <a:cs typeface="Arial"/>
              </a:rPr>
              <a:t>Immediate</a:t>
            </a:r>
            <a:r>
              <a:rPr lang="en-US" sz="1200" dirty="0">
                <a:solidFill>
                  <a:srgbClr val="000000"/>
                </a:solidFill>
                <a:latin typeface="Arial"/>
                <a:cs typeface="Arial"/>
              </a:rPr>
              <a:t> </a:t>
            </a:r>
            <a:r>
              <a:rPr lang="en-US" sz="1200" i="1" dirty="0">
                <a:solidFill>
                  <a:srgbClr val="000000"/>
                </a:solidFill>
                <a:latin typeface="Arial"/>
                <a:cs typeface="Arial"/>
              </a:rPr>
              <a:t>Switch Arm</a:t>
            </a:r>
          </a:p>
          <a:p>
            <a:pPr algn="ctr">
              <a:lnSpc>
                <a:spcPts val="1350"/>
              </a:lnSpc>
              <a:spcBef>
                <a:spcPts val="450"/>
              </a:spcBef>
            </a:pPr>
            <a:r>
              <a:rPr lang="en-US" sz="1400" b="1" dirty="0">
                <a:solidFill>
                  <a:srgbClr val="000000"/>
                </a:solidFill>
                <a:latin typeface="Arial"/>
                <a:cs typeface="Arial"/>
              </a:rPr>
              <a:t>RPV-TDF-FTC</a:t>
            </a:r>
            <a:r>
              <a:rPr lang="en-US" sz="1350" b="1" dirty="0">
                <a:solidFill>
                  <a:srgbClr val="000000"/>
                </a:solidFill>
                <a:latin typeface="Arial"/>
                <a:cs typeface="Arial"/>
              </a:rPr>
              <a:t> QD</a:t>
            </a:r>
            <a:br>
              <a:rPr lang="en-US" sz="1350" b="1" dirty="0">
                <a:solidFill>
                  <a:srgbClr val="000000"/>
                </a:solidFill>
                <a:latin typeface="Arial"/>
                <a:cs typeface="Arial"/>
              </a:rPr>
            </a:br>
            <a:r>
              <a:rPr lang="en-US" sz="1000" dirty="0">
                <a:solidFill>
                  <a:srgbClr val="000000"/>
                </a:solidFill>
                <a:latin typeface="Arial"/>
                <a:cs typeface="Arial"/>
              </a:rPr>
              <a:t>(n = 317)</a:t>
            </a:r>
          </a:p>
        </p:txBody>
      </p:sp>
      <p:sp>
        <p:nvSpPr>
          <p:cNvPr id="33" name="Rectangle 7"/>
          <p:cNvSpPr>
            <a:spLocks noChangeArrowheads="1"/>
          </p:cNvSpPr>
          <p:nvPr/>
        </p:nvSpPr>
        <p:spPr bwMode="ltGray">
          <a:xfrm>
            <a:off x="5973455" y="3021607"/>
            <a:ext cx="2743200" cy="914400"/>
          </a:xfrm>
          <a:prstGeom prst="rect">
            <a:avLst/>
          </a:prstGeom>
          <a:solidFill>
            <a:srgbClr val="677D8F">
              <a:alpha val="2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lnSpc>
                <a:spcPts val="1350"/>
              </a:lnSpc>
              <a:spcBef>
                <a:spcPts val="450"/>
              </a:spcBef>
            </a:pPr>
            <a:r>
              <a:rPr lang="en-US" sz="1200" i="1" dirty="0">
                <a:solidFill>
                  <a:srgbClr val="000000"/>
                </a:solidFill>
                <a:latin typeface="Arial"/>
                <a:cs typeface="Arial"/>
              </a:rPr>
              <a:t>Delayed Switch Arm</a:t>
            </a:r>
          </a:p>
          <a:p>
            <a:pPr algn="ctr">
              <a:lnSpc>
                <a:spcPts val="1350"/>
              </a:lnSpc>
              <a:spcBef>
                <a:spcPts val="450"/>
              </a:spcBef>
            </a:pPr>
            <a:r>
              <a:rPr lang="en-US" sz="1400" b="1" dirty="0">
                <a:solidFill>
                  <a:srgbClr val="000000"/>
                </a:solidFill>
                <a:latin typeface="Arial"/>
                <a:cs typeface="Arial"/>
              </a:rPr>
              <a:t>PI/r + 2 NRTIs x 24 weeks, then RPV-TDF-FTC QD</a:t>
            </a:r>
            <a:br>
              <a:rPr lang="en-US" sz="1200" b="1" dirty="0">
                <a:solidFill>
                  <a:srgbClr val="000000"/>
                </a:solidFill>
                <a:latin typeface="Arial"/>
                <a:cs typeface="Arial"/>
              </a:rPr>
            </a:br>
            <a:r>
              <a:rPr lang="en-US" sz="1000" dirty="0">
                <a:solidFill>
                  <a:srgbClr val="000000"/>
                </a:solidFill>
                <a:latin typeface="Arial"/>
                <a:cs typeface="Arial"/>
              </a:rPr>
              <a:t>(n = 159)</a:t>
            </a:r>
          </a:p>
        </p:txBody>
      </p:sp>
      <p:sp>
        <p:nvSpPr>
          <p:cNvPr id="11" name="Oval 10"/>
          <p:cNvSpPr>
            <a:spLocks noChangeAspect="1"/>
          </p:cNvSpPr>
          <p:nvPr/>
        </p:nvSpPr>
        <p:spPr>
          <a:xfrm>
            <a:off x="5384044" y="3037455"/>
            <a:ext cx="205740" cy="189373"/>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ts val="900"/>
              </a:lnSpc>
            </a:pPr>
            <a:r>
              <a:rPr lang="en-US" sz="900" b="1" dirty="0">
                <a:latin typeface="Arial"/>
                <a:cs typeface="Arial"/>
              </a:rPr>
              <a:t>1x</a:t>
            </a:r>
          </a:p>
        </p:txBody>
      </p:sp>
      <p:sp>
        <p:nvSpPr>
          <p:cNvPr id="13" name="Oval 12"/>
          <p:cNvSpPr>
            <a:spLocks noChangeAspect="1"/>
          </p:cNvSpPr>
          <p:nvPr/>
        </p:nvSpPr>
        <p:spPr>
          <a:xfrm>
            <a:off x="5384044" y="2454906"/>
            <a:ext cx="205739" cy="20573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ts val="900"/>
              </a:lnSpc>
            </a:pPr>
            <a:r>
              <a:rPr lang="en-US" sz="900" b="1" dirty="0">
                <a:latin typeface="Arial"/>
                <a:cs typeface="Arial"/>
              </a:rPr>
              <a:t>2x</a:t>
            </a:r>
          </a:p>
        </p:txBody>
      </p:sp>
    </p:spTree>
    <p:extLst>
      <p:ext uri="{BB962C8B-B14F-4D97-AF65-F5344CB8AC3E}">
        <p14:creationId xmlns:p14="http://schemas.microsoft.com/office/powerpoint/2010/main" val="293590733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to RPV-TDF-FTC from Ritonavir-boosted PI Regimen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SPIRIT: Study Design</a:t>
            </a:r>
            <a:endParaRPr lang="en-US" sz="2000" dirty="0"/>
          </a:p>
        </p:txBody>
      </p:sp>
      <p:sp>
        <p:nvSpPr>
          <p:cNvPr id="4" name="Content Placeholder 3"/>
          <p:cNvSpPr>
            <a:spLocks noGrp="1"/>
          </p:cNvSpPr>
          <p:nvPr>
            <p:ph type="body" sz="quarter" idx="14"/>
          </p:nvPr>
        </p:nvSpPr>
        <p:spPr/>
        <p:txBody>
          <a:bodyPr/>
          <a:lstStyle/>
          <a:p>
            <a:r>
              <a:rPr lang="en-US" dirty="0"/>
              <a:t>Source: </a:t>
            </a:r>
            <a:r>
              <a:rPr lang="en-US" dirty="0" err="1"/>
              <a:t>Palella</a:t>
            </a:r>
            <a:r>
              <a:rPr lang="en-US" dirty="0"/>
              <a:t> FJ, et al. </a:t>
            </a:r>
            <a:r>
              <a:rPr lang="is-IS" dirty="0"/>
              <a:t>AIDS. 2014;28:335-44.</a:t>
            </a:r>
            <a:endParaRPr lang="it-IT" dirty="0">
              <a:latin typeface="Arial" pitchFamily="22" charset="0"/>
            </a:endParaRPr>
          </a:p>
        </p:txBody>
      </p:sp>
      <p:graphicFrame>
        <p:nvGraphicFramePr>
          <p:cNvPr id="6" name="Group 65"/>
          <p:cNvGraphicFramePr>
            <a:graphicFrameLocks noGrp="1"/>
          </p:cNvGraphicFramePr>
          <p:nvPr>
            <p:extLst>
              <p:ext uri="{D42A27DB-BD31-4B8C-83A1-F6EECF244321}">
                <p14:modId xmlns:p14="http://schemas.microsoft.com/office/powerpoint/2010/main" val="972607539"/>
              </p:ext>
            </p:extLst>
          </p:nvPr>
        </p:nvGraphicFramePr>
        <p:xfrm>
          <a:off x="461408" y="1028700"/>
          <a:ext cx="8229600" cy="3638061"/>
        </p:xfrm>
        <a:graphic>
          <a:graphicData uri="http://schemas.openxmlformats.org/drawingml/2006/table">
            <a:tbl>
              <a:tblPr>
                <a:effectLst/>
              </a:tblPr>
              <a:tblGrid>
                <a:gridCol w="3438794">
                  <a:extLst>
                    <a:ext uri="{9D8B030D-6E8A-4147-A177-3AD203B41FA5}">
                      <a16:colId xmlns:a16="http://schemas.microsoft.com/office/drawing/2014/main" val="20000"/>
                    </a:ext>
                  </a:extLst>
                </a:gridCol>
                <a:gridCol w="2395403">
                  <a:extLst>
                    <a:ext uri="{9D8B030D-6E8A-4147-A177-3AD203B41FA5}">
                      <a16:colId xmlns:a16="http://schemas.microsoft.com/office/drawing/2014/main" val="20001"/>
                    </a:ext>
                  </a:extLst>
                </a:gridCol>
                <a:gridCol w="2395403">
                  <a:extLst>
                    <a:ext uri="{9D8B030D-6E8A-4147-A177-3AD203B41FA5}">
                      <a16:colId xmlns:a16="http://schemas.microsoft.com/office/drawing/2014/main" val="20002"/>
                    </a:ext>
                  </a:extLst>
                </a:gridCol>
              </a:tblGrid>
              <a:tr h="312972">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FFFF"/>
                          </a:solidFill>
                          <a:latin typeface="Arial" panose="020B0604020202020204" pitchFamily="34" charset="0"/>
                          <a:cs typeface="Arial" panose="020B0604020202020204" pitchFamily="34" charset="0"/>
                        </a:rPr>
                        <a:t>Baselin</a:t>
                      </a:r>
                      <a:r>
                        <a:rPr lang="en-US" sz="1400" b="1" baseline="0" dirty="0">
                          <a:solidFill>
                            <a:srgbClr val="FFFFFF"/>
                          </a:solidFill>
                          <a:latin typeface="Arial" panose="020B0604020202020204" pitchFamily="34" charset="0"/>
                          <a:cs typeface="Arial" panose="020B0604020202020204" pitchFamily="34" charset="0"/>
                        </a:rPr>
                        <a:t>e Antiretroviral Regimens</a:t>
                      </a:r>
                      <a:endParaRPr lang="en-US" sz="1400" b="1" dirty="0">
                        <a:solidFill>
                          <a:srgbClr val="FFFFFF"/>
                        </a:solidFill>
                        <a:latin typeface="Arial" panose="020B0604020202020204" pitchFamily="34" charset="0"/>
                        <a:cs typeface="Arial" panose="020B0604020202020204" pitchFamily="34" charset="0"/>
                      </a:endParaRPr>
                    </a:p>
                  </a:txBody>
                  <a:tcPr marL="137160"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75000"/>
                        <a:lumOff val="2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9956">
                <a:tc>
                  <a:txBody>
                    <a:bodyPr/>
                    <a:lstStyle/>
                    <a:p>
                      <a:pPr marL="0" indent="0" algn="l"/>
                      <a:endParaRPr kumimoji="0" lang="en-US" sz="1400" b="1" i="0" u="none" strike="noStrike" cap="none" normalizeH="0" baseline="0" dirty="0">
                        <a:ln>
                          <a:noFill/>
                        </a:ln>
                        <a:solidFill>
                          <a:srgbClr val="000000"/>
                        </a:solidFill>
                        <a:effectLst/>
                        <a:latin typeface="Arial" panose="020B0604020202020204" pitchFamily="34" charset="0"/>
                        <a:ea typeface="ＭＳ Ｐゴシック" pitchFamily="-108" charset="-128"/>
                        <a:cs typeface="Arial" panose="020B0604020202020204" pitchFamily="34" charset="0"/>
                      </a:endParaRP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indent="0" algn="ct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Immediate Switch Arm</a:t>
                      </a:r>
                      <a:b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317)</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45398"/>
                    </a:solidFill>
                  </a:tcPr>
                </a:tc>
                <a:tc>
                  <a:txBody>
                    <a:bodyPr/>
                    <a:lstStyle/>
                    <a:p>
                      <a:pPr marL="0" indent="0" algn="ct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Delayed Switch Arm</a:t>
                      </a:r>
                      <a:b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159)</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77D8F"/>
                    </a:solidFill>
                  </a:tcPr>
                </a:tc>
                <a:extLst>
                  <a:ext uri="{0D108BD9-81ED-4DB2-BD59-A6C34878D82A}">
                    <a16:rowId xmlns:a16="http://schemas.microsoft.com/office/drawing/2014/main" val="10001"/>
                  </a:ext>
                </a:extLst>
              </a:tr>
              <a:tr h="307237">
                <a:tc gridSpan="3">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b="1" kern="1200" spc="-30" dirty="0">
                          <a:solidFill>
                            <a:srgbClr val="000000"/>
                          </a:solidFill>
                          <a:latin typeface="Arial" panose="020B0604020202020204" pitchFamily="34" charset="0"/>
                          <a:ea typeface="+mn-ea"/>
                          <a:cs typeface="Arial" panose="020B0604020202020204" pitchFamily="34" charset="0"/>
                        </a:rPr>
                        <a:t>NRTI at Screening</a:t>
                      </a:r>
                    </a:p>
                  </a:txBody>
                  <a:tcPr marL="137160"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BFB294">
                        <a:alpha val="35000"/>
                      </a:srgb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0723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TDF-FTC</a:t>
                      </a:r>
                    </a:p>
                  </a:txBody>
                  <a:tcPr marL="137160"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80.4%</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845398">
                        <a:alpha val="15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81.8%</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677D8F">
                        <a:alpha val="15000"/>
                      </a:srgbClr>
                    </a:solidFill>
                  </a:tcPr>
                </a:tc>
                <a:extLst>
                  <a:ext uri="{0D108BD9-81ED-4DB2-BD59-A6C34878D82A}">
                    <a16:rowId xmlns:a16="http://schemas.microsoft.com/office/drawing/2014/main" val="10003"/>
                  </a:ext>
                </a:extLst>
              </a:tr>
              <a:tr h="30723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ABC-3TC</a:t>
                      </a:r>
                    </a:p>
                  </a:txBody>
                  <a:tcPr marL="137160"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13.2%</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45398">
                        <a:alpha val="30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13.2%</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77D8F">
                        <a:alpha val="30000"/>
                      </a:srgbClr>
                    </a:solidFill>
                  </a:tcPr>
                </a:tc>
                <a:extLst>
                  <a:ext uri="{0D108BD9-81ED-4DB2-BD59-A6C34878D82A}">
                    <a16:rowId xmlns:a16="http://schemas.microsoft.com/office/drawing/2014/main" val="10004"/>
                  </a:ext>
                </a:extLst>
              </a:tr>
              <a:tr h="307237">
                <a:tc gridSpan="3">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b="1" kern="1200" spc="-30" dirty="0">
                          <a:solidFill>
                            <a:srgbClr val="000000"/>
                          </a:solidFill>
                          <a:latin typeface="Arial" panose="020B0604020202020204" pitchFamily="34" charset="0"/>
                          <a:ea typeface="+mn-ea"/>
                          <a:cs typeface="Arial" panose="020B0604020202020204" pitchFamily="34" charset="0"/>
                        </a:rPr>
                        <a:t>Ritonavir</a:t>
                      </a:r>
                      <a:r>
                        <a:rPr lang="en-US" sz="1400" b="1" kern="1200" spc="-30" baseline="0" dirty="0">
                          <a:solidFill>
                            <a:srgbClr val="000000"/>
                          </a:solidFill>
                          <a:latin typeface="Arial" panose="020B0604020202020204" pitchFamily="34" charset="0"/>
                          <a:ea typeface="+mn-ea"/>
                          <a:cs typeface="Arial" panose="020B0604020202020204" pitchFamily="34" charset="0"/>
                        </a:rPr>
                        <a:t>-Boosted PI at Screening</a:t>
                      </a:r>
                      <a:endParaRPr lang="en-US" sz="1400" b="1" kern="1200" spc="-3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BFB294">
                        <a:alpha val="35000"/>
                      </a:srgb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30723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Atazanavir</a:t>
                      </a:r>
                    </a:p>
                  </a:txBody>
                  <a:tcPr marL="137160"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38.5%</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845398">
                        <a:alpha val="1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34.0%</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677D8F">
                        <a:alpha val="15000"/>
                      </a:srgbClr>
                    </a:solidFill>
                  </a:tcPr>
                </a:tc>
                <a:extLst>
                  <a:ext uri="{0D108BD9-81ED-4DB2-BD59-A6C34878D82A}">
                    <a16:rowId xmlns:a16="http://schemas.microsoft.com/office/drawing/2014/main" val="10006"/>
                  </a:ext>
                </a:extLst>
              </a:tr>
              <a:tr h="30723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Lopinavir</a:t>
                      </a:r>
                      <a:endParaRPr lang="en-US" sz="1400" kern="1200" spc="-30" baseline="3000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50000"/>
                        <a:lumOff val="50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30.6%</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845398">
                        <a:alpha val="3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36.5%</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677D8F">
                        <a:alpha val="30000"/>
                      </a:srgbClr>
                    </a:solidFill>
                  </a:tcPr>
                </a:tc>
                <a:extLst>
                  <a:ext uri="{0D108BD9-81ED-4DB2-BD59-A6C34878D82A}">
                    <a16:rowId xmlns:a16="http://schemas.microsoft.com/office/drawing/2014/main" val="10007"/>
                  </a:ext>
                </a:extLst>
              </a:tr>
              <a:tr h="30723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Darunavir</a:t>
                      </a:r>
                    </a:p>
                  </a:txBody>
                  <a:tcPr marL="137160"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19.9%</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845398">
                        <a:alpha val="1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20.8%</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677D8F">
                        <a:alpha val="15000"/>
                      </a:srgbClr>
                    </a:solidFill>
                  </a:tcPr>
                </a:tc>
                <a:extLst>
                  <a:ext uri="{0D108BD9-81ED-4DB2-BD59-A6C34878D82A}">
                    <a16:rowId xmlns:a16="http://schemas.microsoft.com/office/drawing/2014/main" val="10008"/>
                  </a:ext>
                </a:extLst>
              </a:tr>
              <a:tr h="30723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Fosamprenavir</a:t>
                      </a:r>
                    </a:p>
                  </a:txBody>
                  <a:tcPr marL="137160"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50000"/>
                        <a:lumOff val="50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7.9%</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845398">
                        <a:alpha val="3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7.5%</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677D8F">
                        <a:alpha val="30000"/>
                      </a:srgbClr>
                    </a:solidFill>
                  </a:tcPr>
                </a:tc>
                <a:extLst>
                  <a:ext uri="{0D108BD9-81ED-4DB2-BD59-A6C34878D82A}">
                    <a16:rowId xmlns:a16="http://schemas.microsoft.com/office/drawing/2014/main" val="10009"/>
                  </a:ext>
                </a:extLst>
              </a:tr>
              <a:tr h="30723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Saquinavir</a:t>
                      </a:r>
                    </a:p>
                  </a:txBody>
                  <a:tcPr marL="137160"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1.9%</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845398">
                        <a:alpha val="1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677D8F">
                        <a:alpha val="15000"/>
                      </a:srgb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696069215"/>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to RPV-TDF-FTC from Ritonavir-boosted PI Regimen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SPIRIT: Results</a:t>
            </a:r>
            <a:endParaRPr lang="en-US" sz="2000" dirty="0"/>
          </a:p>
        </p:txBody>
      </p:sp>
      <p:sp>
        <p:nvSpPr>
          <p:cNvPr id="5" name="Text Placeholder 4"/>
          <p:cNvSpPr>
            <a:spLocks noGrp="1"/>
          </p:cNvSpPr>
          <p:nvPr>
            <p:ph type="body" sz="quarter" idx="15"/>
          </p:nvPr>
        </p:nvSpPr>
        <p:spPr/>
        <p:txBody>
          <a:bodyPr/>
          <a:lstStyle/>
          <a:p>
            <a:pPr defTabSz="342900">
              <a:lnSpc>
                <a:spcPct val="85000"/>
              </a:lnSpc>
            </a:pPr>
            <a:r>
              <a:rPr lang="en-US" dirty="0">
                <a:latin typeface="Arial" pitchFamily="-110" charset="0"/>
                <a:ea typeface="ＭＳ Ｐゴシック" pitchFamily="-110" charset="-128"/>
                <a:cs typeface="ＭＳ Ｐゴシック" pitchFamily="-110" charset="-128"/>
              </a:rPr>
              <a:t>Week 24 Virologic Response (Intent-to-Treat Analysis)</a:t>
            </a:r>
          </a:p>
        </p:txBody>
      </p:sp>
      <p:sp>
        <p:nvSpPr>
          <p:cNvPr id="6" name="Content Placeholder 5"/>
          <p:cNvSpPr>
            <a:spLocks noGrp="1"/>
          </p:cNvSpPr>
          <p:nvPr>
            <p:ph type="body" sz="quarter" idx="16"/>
          </p:nvPr>
        </p:nvSpPr>
        <p:spPr/>
        <p:txBody>
          <a:bodyPr/>
          <a:lstStyle/>
          <a:p>
            <a:r>
              <a:rPr lang="en-US" dirty="0"/>
              <a:t>Source: </a:t>
            </a:r>
            <a:r>
              <a:rPr lang="en-US" dirty="0" err="1"/>
              <a:t>Palella</a:t>
            </a:r>
            <a:r>
              <a:rPr lang="en-US" dirty="0"/>
              <a:t> FJ, et al. </a:t>
            </a:r>
            <a:r>
              <a:rPr lang="is-IS" dirty="0"/>
              <a:t>AIDS. 2014;28:335-44.</a:t>
            </a:r>
            <a:endParaRPr lang="it-IT" dirty="0">
              <a:latin typeface="Arial" pitchFamily="22" charset="0"/>
            </a:endParaRPr>
          </a:p>
        </p:txBody>
      </p:sp>
      <p:graphicFrame>
        <p:nvGraphicFramePr>
          <p:cNvPr id="7" name="Chart 6"/>
          <p:cNvGraphicFramePr>
            <a:graphicFrameLocks/>
          </p:cNvGraphicFramePr>
          <p:nvPr>
            <p:extLst>
              <p:ext uri="{D42A27DB-BD31-4B8C-83A1-F6EECF244321}">
                <p14:modId xmlns:p14="http://schemas.microsoft.com/office/powerpoint/2010/main" val="751625834"/>
              </p:ext>
            </p:extLst>
          </p:nvPr>
        </p:nvGraphicFramePr>
        <p:xfrm>
          <a:off x="493776" y="1371600"/>
          <a:ext cx="8229600" cy="338328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1900136" y="3790646"/>
            <a:ext cx="817124" cy="2857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297/317</a:t>
            </a:r>
          </a:p>
        </p:txBody>
      </p:sp>
      <p:sp>
        <p:nvSpPr>
          <p:cNvPr id="10" name="Rectangle 9"/>
          <p:cNvSpPr/>
          <p:nvPr/>
        </p:nvSpPr>
        <p:spPr>
          <a:xfrm>
            <a:off x="2717260" y="3790646"/>
            <a:ext cx="830093" cy="2857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143/159</a:t>
            </a:r>
          </a:p>
        </p:txBody>
      </p:sp>
      <p:sp>
        <p:nvSpPr>
          <p:cNvPr id="11" name="Rectangle 10"/>
          <p:cNvSpPr/>
          <p:nvPr/>
        </p:nvSpPr>
        <p:spPr>
          <a:xfrm>
            <a:off x="4212076" y="3790646"/>
            <a:ext cx="817123" cy="2857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155/163</a:t>
            </a:r>
          </a:p>
        </p:txBody>
      </p:sp>
      <p:sp>
        <p:nvSpPr>
          <p:cNvPr id="12" name="Rectangle 11"/>
          <p:cNvSpPr/>
          <p:nvPr/>
        </p:nvSpPr>
        <p:spPr>
          <a:xfrm>
            <a:off x="5034669" y="3790646"/>
            <a:ext cx="858970" cy="2857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83/93</a:t>
            </a:r>
          </a:p>
        </p:txBody>
      </p:sp>
      <p:sp>
        <p:nvSpPr>
          <p:cNvPr id="13" name="Rectangle 12"/>
          <p:cNvSpPr/>
          <p:nvPr/>
        </p:nvSpPr>
        <p:spPr>
          <a:xfrm>
            <a:off x="6503649" y="3790646"/>
            <a:ext cx="830094" cy="2857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125/131</a:t>
            </a:r>
          </a:p>
        </p:txBody>
      </p:sp>
      <p:sp>
        <p:nvSpPr>
          <p:cNvPr id="14" name="Rectangle 13"/>
          <p:cNvSpPr/>
          <p:nvPr/>
        </p:nvSpPr>
        <p:spPr>
          <a:xfrm>
            <a:off x="7380955" y="3790646"/>
            <a:ext cx="836579" cy="2857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48/52</a:t>
            </a:r>
          </a:p>
        </p:txBody>
      </p:sp>
      <p:cxnSp>
        <p:nvCxnSpPr>
          <p:cNvPr id="18" name="Straight Connector 17"/>
          <p:cNvCxnSpPr/>
          <p:nvPr/>
        </p:nvCxnSpPr>
        <p:spPr>
          <a:xfrm>
            <a:off x="4163043" y="4361330"/>
            <a:ext cx="402336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4392781"/>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to RPV-TDF-FTC from Ritonavir-boosted PI Regimen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SPIRIT: Results</a:t>
            </a:r>
            <a:endParaRPr lang="en-US" sz="2000" dirty="0"/>
          </a:p>
        </p:txBody>
      </p:sp>
      <p:sp>
        <p:nvSpPr>
          <p:cNvPr id="4" name="Text Placeholder 3"/>
          <p:cNvSpPr>
            <a:spLocks noGrp="1"/>
          </p:cNvSpPr>
          <p:nvPr>
            <p:ph type="body" sz="quarter" idx="15"/>
          </p:nvPr>
        </p:nvSpPr>
        <p:spPr/>
        <p:txBody>
          <a:bodyPr/>
          <a:lstStyle/>
          <a:p>
            <a:r>
              <a:rPr lang="en-US" dirty="0"/>
              <a:t>Virologic Failure (HIV RNA ≥50 copies/mL) at Weeks 24 and 48</a:t>
            </a:r>
          </a:p>
        </p:txBody>
      </p:sp>
      <p:sp>
        <p:nvSpPr>
          <p:cNvPr id="7" name="Content Placeholder 6"/>
          <p:cNvSpPr>
            <a:spLocks noGrp="1"/>
          </p:cNvSpPr>
          <p:nvPr>
            <p:ph type="body" sz="quarter" idx="16"/>
          </p:nvPr>
        </p:nvSpPr>
        <p:spPr/>
        <p:txBody>
          <a:bodyPr/>
          <a:lstStyle/>
          <a:p>
            <a:r>
              <a:rPr lang="en-US" dirty="0"/>
              <a:t>Source: </a:t>
            </a:r>
            <a:r>
              <a:rPr lang="en-US" dirty="0" err="1"/>
              <a:t>Palella</a:t>
            </a:r>
            <a:r>
              <a:rPr lang="en-US" dirty="0"/>
              <a:t> FJ, et al. </a:t>
            </a:r>
            <a:r>
              <a:rPr lang="is-IS" dirty="0"/>
              <a:t>AIDS. 2014;28:335-44.</a:t>
            </a:r>
            <a:endParaRPr lang="it-IT"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2021138646"/>
              </p:ext>
            </p:extLst>
          </p:nvPr>
        </p:nvGraphicFramePr>
        <p:xfrm>
          <a:off x="461408" y="1354040"/>
          <a:ext cx="8229600" cy="329184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2384305" y="3851989"/>
            <a:ext cx="651182" cy="2377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3/317</a:t>
            </a:r>
          </a:p>
        </p:txBody>
      </p:sp>
      <p:sp>
        <p:nvSpPr>
          <p:cNvPr id="9" name="Rectangle 8"/>
          <p:cNvSpPr/>
          <p:nvPr/>
        </p:nvSpPr>
        <p:spPr>
          <a:xfrm>
            <a:off x="3387487" y="3851989"/>
            <a:ext cx="651182" cy="2377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8/159</a:t>
            </a:r>
          </a:p>
        </p:txBody>
      </p:sp>
      <p:sp>
        <p:nvSpPr>
          <p:cNvPr id="12" name="Rectangle 11"/>
          <p:cNvSpPr/>
          <p:nvPr/>
        </p:nvSpPr>
        <p:spPr>
          <a:xfrm>
            <a:off x="5918538" y="3851989"/>
            <a:ext cx="651182" cy="2377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8/317</a:t>
            </a:r>
          </a:p>
        </p:txBody>
      </p:sp>
      <p:sp>
        <p:nvSpPr>
          <p:cNvPr id="10" name="Rectangle 9"/>
          <p:cNvSpPr/>
          <p:nvPr/>
        </p:nvSpPr>
        <p:spPr>
          <a:xfrm>
            <a:off x="6923471" y="3851989"/>
            <a:ext cx="651182" cy="2377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2/152</a:t>
            </a:r>
          </a:p>
        </p:txBody>
      </p:sp>
    </p:spTree>
    <p:extLst>
      <p:ext uri="{BB962C8B-B14F-4D97-AF65-F5344CB8AC3E}">
        <p14:creationId xmlns:p14="http://schemas.microsoft.com/office/powerpoint/2010/main" val="132064195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24: Change in Plasma Lipids from Baseline </a:t>
            </a:r>
          </a:p>
        </p:txBody>
      </p:sp>
      <p:sp>
        <p:nvSpPr>
          <p:cNvPr id="8" name="Content Placeholder 7"/>
          <p:cNvSpPr>
            <a:spLocks noGrp="1"/>
          </p:cNvSpPr>
          <p:nvPr>
            <p:ph type="body" sz="quarter" idx="16"/>
          </p:nvPr>
        </p:nvSpPr>
        <p:spPr/>
        <p:txBody>
          <a:bodyPr/>
          <a:lstStyle/>
          <a:p>
            <a:r>
              <a:rPr lang="en-US" dirty="0"/>
              <a:t>Source: </a:t>
            </a:r>
            <a:r>
              <a:rPr lang="en-US" dirty="0" err="1"/>
              <a:t>Palella</a:t>
            </a:r>
            <a:r>
              <a:rPr lang="en-US" dirty="0"/>
              <a:t> FJ, et al. </a:t>
            </a:r>
            <a:r>
              <a:rPr lang="is-IS" dirty="0"/>
              <a:t>AIDS. 2014;28:335-44.</a:t>
            </a:r>
            <a:endParaRPr lang="it-IT"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767739003"/>
              </p:ext>
            </p:extLst>
          </p:nvPr>
        </p:nvGraphicFramePr>
        <p:xfrm>
          <a:off x="456072" y="1331467"/>
          <a:ext cx="8229600" cy="3472733"/>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to RPV-TDF-FTC from Ritonavir-boosted PI Regimen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SPIRIT: Results</a:t>
            </a:r>
            <a:endParaRPr lang="en-US" sz="2000" dirty="0"/>
          </a:p>
        </p:txBody>
      </p:sp>
    </p:spTree>
    <p:extLst>
      <p:ext uri="{BB962C8B-B14F-4D97-AF65-F5344CB8AC3E}">
        <p14:creationId xmlns:p14="http://schemas.microsoft.com/office/powerpoint/2010/main" val="383993921"/>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48: Change in Plasma Lipids from Baseline </a:t>
            </a:r>
          </a:p>
        </p:txBody>
      </p:sp>
      <p:sp>
        <p:nvSpPr>
          <p:cNvPr id="8" name="Content Placeholder 7"/>
          <p:cNvSpPr>
            <a:spLocks noGrp="1"/>
          </p:cNvSpPr>
          <p:nvPr>
            <p:ph type="body" sz="quarter" idx="16"/>
          </p:nvPr>
        </p:nvSpPr>
        <p:spPr/>
        <p:txBody>
          <a:bodyPr/>
          <a:lstStyle/>
          <a:p>
            <a:r>
              <a:rPr lang="en-US" dirty="0"/>
              <a:t>Source: </a:t>
            </a:r>
            <a:r>
              <a:rPr lang="en-US" dirty="0" err="1"/>
              <a:t>Palella</a:t>
            </a:r>
            <a:r>
              <a:rPr lang="en-US" dirty="0"/>
              <a:t> FJ, et al. </a:t>
            </a:r>
            <a:r>
              <a:rPr lang="is-IS" dirty="0"/>
              <a:t>AIDS. 2014;28(3):335-44.</a:t>
            </a:r>
            <a:endParaRPr lang="it-IT"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2287052461"/>
              </p:ext>
            </p:extLst>
          </p:nvPr>
        </p:nvGraphicFramePr>
        <p:xfrm>
          <a:off x="493776" y="1335024"/>
          <a:ext cx="8229600" cy="338328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to RPV-TDF-FTC from Ritonavir-boosted PI Regimen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SPIRIT: Result</a:t>
            </a:r>
            <a:endParaRPr lang="en-US" sz="2000" dirty="0"/>
          </a:p>
        </p:txBody>
      </p:sp>
    </p:spTree>
    <p:extLst>
      <p:ext uri="{BB962C8B-B14F-4D97-AF65-F5344CB8AC3E}">
        <p14:creationId xmlns:p14="http://schemas.microsoft.com/office/powerpoint/2010/main" val="120363318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to RPV-TDF-FTC from Ritonavir-boosted PI Regimen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SPIRIT: Result</a:t>
            </a:r>
            <a:endParaRPr lang="en-US" sz="2000" dirty="0"/>
          </a:p>
        </p:txBody>
      </p:sp>
      <p:sp>
        <p:nvSpPr>
          <p:cNvPr id="5" name="Text Placeholder 4"/>
          <p:cNvSpPr>
            <a:spLocks noGrp="1"/>
          </p:cNvSpPr>
          <p:nvPr>
            <p:ph type="body" sz="quarter" idx="15"/>
          </p:nvPr>
        </p:nvSpPr>
        <p:spPr>
          <a:prstGeom prst="rect">
            <a:avLst/>
          </a:prstGeom>
        </p:spPr>
        <p:txBody>
          <a:bodyPr/>
          <a:lstStyle/>
          <a:p>
            <a:pPr defTabSz="3429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48 </a:t>
            </a:r>
            <a:r>
              <a:rPr lang="en-US" dirty="0">
                <a:latin typeface="Arial" pitchFamily="-110" charset="0"/>
                <a:ea typeface="ＭＳ Ｐゴシック" pitchFamily="-110" charset="-128"/>
                <a:cs typeface="ＭＳ Ｐゴシック" pitchFamily="-110" charset="-128"/>
              </a:rPr>
              <a:t>Virologic Outcomes in Patients with Resistance Mutations* </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6" name="Content Placeholder 5"/>
          <p:cNvSpPr>
            <a:spLocks noGrp="1"/>
          </p:cNvSpPr>
          <p:nvPr>
            <p:ph type="body" sz="quarter" idx="16"/>
          </p:nvPr>
        </p:nvSpPr>
        <p:spPr>
          <a:prstGeom prst="rect">
            <a:avLst/>
          </a:prstGeom>
        </p:spPr>
        <p:txBody>
          <a:bodyPr/>
          <a:lstStyle/>
          <a:p>
            <a:r>
              <a:rPr lang="en-US" dirty="0"/>
              <a:t>Source: Porter DP, et al. HIV </a:t>
            </a:r>
            <a:r>
              <a:rPr lang="en-US" dirty="0" err="1"/>
              <a:t>Clin</a:t>
            </a:r>
            <a:r>
              <a:rPr lang="en-US" dirty="0"/>
              <a:t> Trials. 2016;17:29-37.</a:t>
            </a:r>
            <a:endParaRPr lang="en-US" dirty="0">
              <a:latin typeface="Arial" pitchFamily="22" charset="0"/>
            </a:endParaRPr>
          </a:p>
        </p:txBody>
      </p:sp>
      <p:graphicFrame>
        <p:nvGraphicFramePr>
          <p:cNvPr id="30" name="Chart 29"/>
          <p:cNvGraphicFramePr>
            <a:graphicFrameLocks/>
          </p:cNvGraphicFramePr>
          <p:nvPr>
            <p:extLst>
              <p:ext uri="{D42A27DB-BD31-4B8C-83A1-F6EECF244321}">
                <p14:modId xmlns:p14="http://schemas.microsoft.com/office/powerpoint/2010/main" val="1567334660"/>
              </p:ext>
            </p:extLst>
          </p:nvPr>
        </p:nvGraphicFramePr>
        <p:xfrm>
          <a:off x="463686" y="1335024"/>
          <a:ext cx="8229600" cy="338328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473740" y="4542640"/>
            <a:ext cx="7106055" cy="253916"/>
          </a:xfrm>
          <a:prstGeom prst="rect">
            <a:avLst/>
          </a:prstGeom>
          <a:solidFill>
            <a:schemeClr val="bg1">
              <a:lumMod val="95000"/>
            </a:schemeClr>
          </a:solidFill>
        </p:spPr>
        <p:txBody>
          <a:bodyPr wrap="square" lIns="274320" rIns="274320" rtlCol="0">
            <a:spAutoFit/>
          </a:bodyPr>
          <a:lstStyle/>
          <a:p>
            <a:r>
              <a:rPr lang="en-US" sz="1050" dirty="0">
                <a:latin typeface="Arial"/>
              </a:rPr>
              <a:t>*Pre-existing NRTI or NNRTI resistance mutations by baseline proviral DNA or historical RNA genotype </a:t>
            </a:r>
          </a:p>
        </p:txBody>
      </p:sp>
      <p:sp>
        <p:nvSpPr>
          <p:cNvPr id="4" name="TextBox 3"/>
          <p:cNvSpPr txBox="1"/>
          <p:nvPr/>
        </p:nvSpPr>
        <p:spPr>
          <a:xfrm>
            <a:off x="2237362" y="4041498"/>
            <a:ext cx="888459" cy="246221"/>
          </a:xfrm>
          <a:prstGeom prst="rect">
            <a:avLst/>
          </a:prstGeom>
          <a:noFill/>
        </p:spPr>
        <p:txBody>
          <a:bodyPr wrap="square" rtlCol="0">
            <a:spAutoFit/>
          </a:bodyPr>
          <a:lstStyle/>
          <a:p>
            <a:pPr algn="ctr"/>
            <a:r>
              <a:rPr lang="en-US" sz="1000" dirty="0">
                <a:solidFill>
                  <a:srgbClr val="FFFFFF"/>
                </a:solidFill>
                <a:latin typeface="Arial"/>
              </a:rPr>
              <a:t>29/35</a:t>
            </a:r>
          </a:p>
        </p:txBody>
      </p:sp>
      <p:sp>
        <p:nvSpPr>
          <p:cNvPr id="8" name="TextBox 7"/>
          <p:cNvSpPr txBox="1"/>
          <p:nvPr/>
        </p:nvSpPr>
        <p:spPr>
          <a:xfrm>
            <a:off x="4578486" y="4041498"/>
            <a:ext cx="907914"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solidFill>
                  <a:srgbClr val="FFFFFF"/>
                </a:solidFill>
                <a:latin typeface="Arial"/>
              </a:rPr>
              <a:t>2/35</a:t>
            </a:r>
          </a:p>
        </p:txBody>
      </p:sp>
      <p:sp>
        <p:nvSpPr>
          <p:cNvPr id="9" name="TextBox 8"/>
          <p:cNvSpPr txBox="1"/>
          <p:nvPr/>
        </p:nvSpPr>
        <p:spPr>
          <a:xfrm>
            <a:off x="6939066" y="4041498"/>
            <a:ext cx="881972"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solidFill>
                  <a:srgbClr val="FFFFFF"/>
                </a:solidFill>
                <a:latin typeface="Arial"/>
              </a:rPr>
              <a:t>4/35</a:t>
            </a:r>
          </a:p>
        </p:txBody>
      </p:sp>
    </p:spTree>
    <p:extLst>
      <p:ext uri="{BB962C8B-B14F-4D97-AF65-F5344CB8AC3E}">
        <p14:creationId xmlns:p14="http://schemas.microsoft.com/office/powerpoint/2010/main" val="3072408078"/>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to RPV-TDF-FTC from Ritonavir-boosted PI Regimen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Spirit: Conclusions</a:t>
            </a:r>
            <a:endParaRPr lang="en-US" sz="2000" dirty="0"/>
          </a:p>
        </p:txBody>
      </p:sp>
      <p:sp>
        <p:nvSpPr>
          <p:cNvPr id="4" name="Text Placeholder 3"/>
          <p:cNvSpPr>
            <a:spLocks noGrp="1"/>
          </p:cNvSpPr>
          <p:nvPr>
            <p:ph type="body" sz="quarter" idx="16"/>
          </p:nvPr>
        </p:nvSpPr>
        <p:spPr/>
        <p:txBody>
          <a:bodyPr/>
          <a:lstStyle/>
          <a:p>
            <a:r>
              <a:rPr lang="en-US" dirty="0"/>
              <a:t>Source: </a:t>
            </a:r>
            <a:r>
              <a:rPr lang="en-US" dirty="0" err="1"/>
              <a:t>Palella</a:t>
            </a:r>
            <a:r>
              <a:rPr lang="en-US" dirty="0"/>
              <a:t> FJ, et al. </a:t>
            </a:r>
            <a:r>
              <a:rPr lang="is-IS" dirty="0"/>
              <a:t>AIDS. 2014;28:335-44.</a:t>
            </a:r>
          </a:p>
        </p:txBody>
      </p:sp>
      <p:sp>
        <p:nvSpPr>
          <p:cNvPr id="3" name="Content Placeholder 2"/>
          <p:cNvSpPr>
            <a:spLocks noGrp="1"/>
          </p:cNvSpPr>
          <p:nvPr>
            <p:ph sz="half" idx="2"/>
          </p:nvPr>
        </p:nvSpPr>
        <p:spPr>
          <a:xfrm>
            <a:off x="-18168" y="2037261"/>
            <a:ext cx="9180576" cy="1574460"/>
          </a:xfrm>
        </p:spPr>
        <p:txBody>
          <a:bodyPr>
            <a:noAutofit/>
          </a:bodyPr>
          <a:lstStyle/>
          <a:p>
            <a:pPr>
              <a:lnSpc>
                <a:spcPts val="2800"/>
              </a:lnSpc>
            </a:pPr>
            <a:r>
              <a:rPr lang="en-US" sz="1800" b="1" dirty="0">
                <a:solidFill>
                  <a:srgbClr val="C00000"/>
                </a:solidFill>
                <a:latin typeface="Arial"/>
                <a:cs typeface="Arial"/>
              </a:rPr>
              <a:t>Conclusion</a:t>
            </a:r>
            <a:r>
              <a:rPr lang="en-US" sz="1800" dirty="0">
                <a:solidFill>
                  <a:schemeClr val="tx1"/>
                </a:solidFill>
                <a:latin typeface="Arial"/>
                <a:cs typeface="Arial"/>
              </a:rPr>
              <a:t>: </a:t>
            </a:r>
            <a:r>
              <a:rPr lang="en-US" sz="1800" dirty="0">
                <a:latin typeface="Arial"/>
                <a:cs typeface="Arial"/>
              </a:rPr>
              <a:t>“</a:t>
            </a:r>
            <a:r>
              <a:rPr lang="en-US" sz="1800" dirty="0">
                <a:cs typeface="Arial"/>
              </a:rPr>
              <a:t>Switching to the STR RPV/FTC/TDF from an RTV-boosted protease inhibitor regimen in virologically suppressed, HIV-1-infected participants maintained virologic suppression with a low risk of virologic failure, while improving total cholesterol, LDL, and triglycerides.</a:t>
            </a:r>
            <a:r>
              <a:rPr lang="en-US" sz="1800" dirty="0">
                <a:latin typeface="Arial"/>
                <a:cs typeface="Arial"/>
              </a:rPr>
              <a:t>”</a:t>
            </a:r>
          </a:p>
        </p:txBody>
      </p:sp>
    </p:spTree>
    <p:extLst>
      <p:ext uri="{BB962C8B-B14F-4D97-AF65-F5344CB8AC3E}">
        <p14:creationId xmlns:p14="http://schemas.microsoft.com/office/powerpoint/2010/main" val="576448454"/>
      </p:ext>
    </p:extLst>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extLst>
    <a:ext uri="{05A4C25C-085E-4340-85A3-A5531E510DB2}">
      <thm15:themeFamily xmlns:thm15="http://schemas.microsoft.com/office/thememl/2012/main" name="BLANK  -  Read-Only" id="{4C71A7C1-95CA-4843-BDA0-E23B0C5B1866}" vid="{A6C88351-6763-A941-B737-AC0E96E722C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NCRC</Template>
  <TotalTime>6581</TotalTime>
  <Words>538</Words>
  <Application>Microsoft Macintosh PowerPoint</Application>
  <PresentationFormat>On-screen Show (16:9)</PresentationFormat>
  <Paragraphs>86</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Corbel</vt:lpstr>
      <vt:lpstr>Geneva</vt:lpstr>
      <vt:lpstr>Lucida Grande</vt:lpstr>
      <vt:lpstr>Times New Roman</vt:lpstr>
      <vt:lpstr>NCRC</vt:lpstr>
      <vt:lpstr>Switch to RPV-TDF-FTC from Ritonavir-boosted PI Regimen  SPIRIT STUDY </vt:lpstr>
      <vt:lpstr>Switch to RPV-TDF-FTC from Ritonavir-boosted PI Regimen  SPIRIT: Study Design</vt:lpstr>
      <vt:lpstr>Switch to RPV-TDF-FTC from Ritonavir-boosted PI Regimen  SPIRIT: Study Design</vt:lpstr>
      <vt:lpstr>Switch to RPV-TDF-FTC from Ritonavir-boosted PI Regimen  SPIRIT: Results</vt:lpstr>
      <vt:lpstr>Switch to RPV-TDF-FTC from Ritonavir-boosted PI Regimen  SPIRIT: Results</vt:lpstr>
      <vt:lpstr>Switch to RPV-TDF-FTC from Ritonavir-boosted PI Regimen  SPIRIT: Results</vt:lpstr>
      <vt:lpstr>Switch to RPV-TDF-FTC from Ritonavir-boosted PI Regimen  SPIRIT: Result</vt:lpstr>
      <vt:lpstr>Switch to RPV-TDF-FTC from Ritonavir-boosted PI Regimen  SPIRIT: Result</vt:lpstr>
      <vt:lpstr>Switch to RPV-TDF-FTC from Ritonavir-boosted PI Regimen  Spirit: 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F. Annese</dc:creator>
  <cp:lastModifiedBy>David H. Spach</cp:lastModifiedBy>
  <cp:revision>82</cp:revision>
  <cp:lastPrinted>2008-02-05T14:34:24Z</cp:lastPrinted>
  <dcterms:created xsi:type="dcterms:W3CDTF">2022-12-01T18:46:14Z</dcterms:created>
  <dcterms:modified xsi:type="dcterms:W3CDTF">2022-12-18T14:14:27Z</dcterms:modified>
</cp:coreProperties>
</file>