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8"/>
  </p:notesMasterIdLst>
  <p:handoutMasterIdLst>
    <p:handoutMasterId r:id="rId9"/>
  </p:handoutMasterIdLst>
  <p:sldIdLst>
    <p:sldId id="347" r:id="rId2"/>
    <p:sldId id="461" r:id="rId3"/>
    <p:sldId id="462" r:id="rId4"/>
    <p:sldId id="463" r:id="rId5"/>
    <p:sldId id="460" r:id="rId6"/>
    <p:sldId id="584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03C"/>
    <a:srgbClr val="6B5D57"/>
    <a:srgbClr val="86746D"/>
    <a:srgbClr val="B89F94"/>
    <a:srgbClr val="845F33"/>
    <a:srgbClr val="BDAAA1"/>
    <a:srgbClr val="677D8F"/>
    <a:srgbClr val="D1E0EF"/>
    <a:srgbClr val="E3D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5" autoAdjust="0"/>
    <p:restoredTop sz="94647" autoAdjust="0"/>
  </p:normalViewPr>
  <p:slideViewPr>
    <p:cSldViewPr showGuides="1">
      <p:cViewPr varScale="1">
        <p:scale>
          <a:sx n="155" d="100"/>
          <a:sy n="155" d="100"/>
        </p:scale>
        <p:origin x="1704" y="138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656542932101"/>
          <c:y val="3.6344116669916798E-2"/>
          <c:w val="0.85468828896387905"/>
          <c:h val="0.75236398958511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RPV-FTC-TDF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12 Weeks</c:v>
                </c:pt>
                <c:pt idx="1">
                  <c:v>24 Weeks </c:v>
                </c:pt>
                <c:pt idx="2">
                  <c:v>48 Weeks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C-EC47-842F-5F44763494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89254296"/>
        <c:axId val="-2087120728"/>
      </c:barChart>
      <c:catAx>
        <c:axId val="-1989254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 Following Switch to RPV-TDF-FTC </a:t>
                </a:r>
              </a:p>
            </c:rich>
          </c:tx>
          <c:layout>
            <c:manualLayout>
              <c:xMode val="edge"/>
              <c:yMode val="edge"/>
              <c:x val="0.27239170103736998"/>
              <c:y val="0.912773843710881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87120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12072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</a:t>
                </a:r>
                <a:r>
                  <a:rPr lang="en-US" sz="1600" baseline="0" dirty="0">
                    <a:latin typeface="Arial"/>
                    <a:cs typeface="Arial"/>
                  </a:rPr>
                  <a:t> </a:t>
                </a:r>
                <a:r>
                  <a:rPr lang="en-US" sz="16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"/>
              <c:y val="9.964362012331809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892542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4554550114"/>
          <c:y val="5.1408573928259003E-2"/>
          <c:w val="0.839337457168572"/>
          <c:h val="0.71965579960399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RPV-FTC-TDF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967C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E3C-B945-ABB1-285C49E4A7A1}"/>
              </c:ext>
            </c:extLst>
          </c:dPt>
          <c:dPt>
            <c:idx val="2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E3C-B945-ABB1-285C49E4A7A1}"/>
              </c:ext>
            </c:extLst>
          </c:dPt>
          <c:dPt>
            <c:idx val="3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BE3C-B945-ABB1-285C49E4A7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-17</c:v>
                </c:pt>
                <c:pt idx="1">
                  <c:v>-8</c:v>
                </c:pt>
                <c:pt idx="2">
                  <c:v>-2</c:v>
                </c:pt>
                <c:pt idx="3">
                  <c:v>-26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3C-B945-ABB1-285C49E4A7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80572056"/>
        <c:axId val="-2043210840"/>
      </c:barChart>
      <c:catAx>
        <c:axId val="-2080572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Lipid Changes in Patients Switched</a:t>
                </a:r>
                <a:r>
                  <a:rPr lang="en-US" baseline="0" dirty="0"/>
                  <a:t> to RPV-TDF-FTC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1367784983954699"/>
              <c:y val="0.89513008242390701"/>
            </c:manualLayout>
          </c:layout>
          <c:overlay val="0"/>
        </c:title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432108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3210840"/>
        <c:scaling>
          <c:orientation val="minMax"/>
          <c:max val="0"/>
          <c:min val="-4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/>
                  <a:t>Change</a:t>
                </a:r>
                <a:r>
                  <a:rPr lang="en-US" sz="1500" baseline="0" dirty="0"/>
                  <a:t> from baseline median (mg/dl)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1.1173252222035E-2"/>
              <c:y val="1.811622231431600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080572056"/>
        <c:crosses val="autoZero"/>
        <c:crossBetween val="between"/>
        <c:majorUnit val="10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0953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97509348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716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986752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27415849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26976891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41" r:id="rId11"/>
    <p:sldLayoutId id="2147483742" r:id="rId12"/>
    <p:sldLayoutId id="2147483735" r:id="rId13"/>
    <p:sldLayoutId id="214748373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>Switch from EFV-TDF-FTC to RPV-TDF-FTC </a:t>
            </a:r>
            <a:b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solidFill>
                  <a:srgbClr val="003A78"/>
                </a:solidFill>
              </a:rPr>
              <a:t>GS-264-0111</a:t>
            </a:r>
          </a:p>
        </p:txBody>
      </p:sp>
    </p:spTree>
    <p:extLst>
      <p:ext uri="{BB962C8B-B14F-4D97-AF65-F5344CB8AC3E}">
        <p14:creationId xmlns:p14="http://schemas.microsoft.com/office/powerpoint/2010/main" val="326689343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 to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GS-264-0111: Study Design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Mills AM, et al. </a:t>
            </a:r>
            <a:r>
              <a:rPr lang="sk-SK" dirty="0"/>
              <a:t>HIV Clin Trials. 2013;14:216-23.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306579"/>
              </p:ext>
            </p:extLst>
          </p:nvPr>
        </p:nvGraphicFramePr>
        <p:xfrm>
          <a:off x="228600" y="1600200"/>
          <a:ext cx="4572000" cy="4495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GS-264-0111 Study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6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2b study evaluating the efficacy and safety of switching from EFV-TDF-FTC to RPV-TDF-FTC in virologically suppressed patients with HIV-1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49)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≥18 years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EFV-TDF-FTC for ≥3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Experiencing efavirenz intolerance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&lt;50 copies/mL for ≥8 weeks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study drugs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proton pump inhibitor use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CrCl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≥50 mL/min                                              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Switch Arm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Rilpivirine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emtricitabine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6701871" y="3200400"/>
            <a:ext cx="1676400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RPV-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TDF-FTC</a:t>
            </a:r>
            <a:b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49)</a:t>
            </a:r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 rot="1169337">
            <a:off x="6617399" y="2412624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Aspect="1" noChangeShapeType="1"/>
          </p:cNvSpPr>
          <p:nvPr/>
        </p:nvSpPr>
        <p:spPr bwMode="auto">
          <a:xfrm rot="1169337">
            <a:off x="8248081" y="2412624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87233" y="1926337"/>
            <a:ext cx="1092643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48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1939204"/>
            <a:ext cx="995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Week 0 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5020319" y="3200400"/>
            <a:ext cx="1676400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EFV-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TDF-FTC</a:t>
            </a:r>
            <a:b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49)</a:t>
            </a:r>
          </a:p>
        </p:txBody>
      </p:sp>
    </p:spTree>
    <p:extLst>
      <p:ext uri="{BB962C8B-B14F-4D97-AF65-F5344CB8AC3E}">
        <p14:creationId xmlns:p14="http://schemas.microsoft.com/office/powerpoint/2010/main" val="33459853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 to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GS-264-0111: 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Outcomes at Weeks 12, 24, and 48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Mills AM, et al. </a:t>
            </a:r>
            <a:r>
              <a:rPr lang="sk-SK" dirty="0"/>
              <a:t>HIV Clin Trials. 2013;14:216-23.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833657"/>
              </p:ext>
            </p:extLst>
          </p:nvPr>
        </p:nvGraphicFramePr>
        <p:xfrm>
          <a:off x="468203" y="1828800"/>
          <a:ext cx="8204419" cy="432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41595" y="490344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49/49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0839" y="490344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49/49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5319" y="490344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46/49</a:t>
            </a:r>
          </a:p>
        </p:txBody>
      </p:sp>
    </p:spTree>
    <p:extLst>
      <p:ext uri="{BB962C8B-B14F-4D97-AF65-F5344CB8AC3E}">
        <p14:creationId xmlns:p14="http://schemas.microsoft.com/office/powerpoint/2010/main" val="371472936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 to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GS-264-0111: Result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Mills AM, et al. </a:t>
            </a:r>
            <a:r>
              <a:rPr lang="sk-SK" dirty="0"/>
              <a:t>HIV Clin Trials. 2013;14:216-23.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465462"/>
              </p:ext>
            </p:extLst>
          </p:nvPr>
        </p:nvGraphicFramePr>
        <p:xfrm>
          <a:off x="454819" y="1905000"/>
          <a:ext cx="8231981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63323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 to 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GS-264-0111: Conclusions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Mills AM, et al. </a:t>
            </a:r>
            <a:r>
              <a:rPr lang="sk-SK" dirty="0"/>
              <a:t>HIV Clin Trials. 2013;14:216-23.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5046"/>
              </p:ext>
            </p:extLst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Switching from EFV/FTC/TDF to RPV/FTC/ TDF was a safe, efficacious option for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virologically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suppressed HIV-infected patients with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efavirenz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intolerance wishing to remain on an single</a:t>
                      </a:r>
                      <a:r>
                        <a:rPr lang="en-US" sz="20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tablet regimen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384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6470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51320</TotalTime>
  <Words>293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EFV-TDF-FTC to RPV-TDF-FTC  GS-264-0111</vt:lpstr>
      <vt:lpstr>Switch from EFV-TDF-FTC to RPV-TDF-FTC  GS-264-0111: Study Design </vt:lpstr>
      <vt:lpstr>Switch from EFV-TDF-FTC to RPV-TDF-FTC GS-264-0111: Result</vt:lpstr>
      <vt:lpstr>Switch from EFV-TDF-FTC to RPV-TDF-FTC  GS-264-0111: Result</vt:lpstr>
      <vt:lpstr>Switch from EFV-TDF-FTC to RPV-TDF-FTC GS-264-0111: Conclusions 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1812</cp:revision>
  <cp:lastPrinted>2008-02-05T14:34:24Z</cp:lastPrinted>
  <dcterms:created xsi:type="dcterms:W3CDTF">2010-11-28T05:36:22Z</dcterms:created>
  <dcterms:modified xsi:type="dcterms:W3CDTF">2020-01-21T17:43:11Z</dcterms:modified>
</cp:coreProperties>
</file>