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994" r:id="rId2"/>
    <p:sldId id="995" r:id="rId3"/>
    <p:sldId id="1035" r:id="rId4"/>
    <p:sldId id="1033" r:id="rId5"/>
    <p:sldId id="1034" r:id="rId6"/>
    <p:sldId id="1031" r:id="rId7"/>
    <p:sldId id="1173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618180539932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B5945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0000">
                  <a:lumMod val="65000"/>
                  <a:lumOff val="3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FD4-FA44-BE8B-E23EA7FFA992}"/>
              </c:ext>
            </c:extLst>
          </c:dPt>
          <c:dPt>
            <c:idx val="1"/>
            <c:invertIfNegative val="0"/>
            <c:bubble3D val="0"/>
            <c:spPr>
              <a:solidFill>
                <a:srgbClr val="91774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7FD4-FA44-BE8B-E23EA7FFA992}"/>
              </c:ext>
            </c:extLst>
          </c:dPt>
          <c:dPt>
            <c:idx val="2"/>
            <c:invertIfNegative val="0"/>
            <c:bubble3D val="0"/>
            <c:spPr>
              <a:solidFill>
                <a:srgbClr val="695633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7FD4-FA44-BE8B-E23EA7FFA992}"/>
              </c:ext>
            </c:extLst>
          </c:dPt>
          <c:dPt>
            <c:idx val="3"/>
            <c:invertIfNegative val="0"/>
            <c:bubble3D val="0"/>
            <c:spPr>
              <a:solidFill>
                <a:srgbClr val="382E1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7FD4-FA44-BE8B-E23EA7FFA99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FD4-FA44-BE8B-E23EA7FFA9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≤10,000</c:v>
                </c:pt>
                <c:pt idx="2">
                  <c:v>&gt;10,000 to ≤100,000</c:v>
                </c:pt>
                <c:pt idx="3">
                  <c:v>&gt;100,000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69</c:v>
                </c:pt>
                <c:pt idx="1">
                  <c:v>86</c:v>
                </c:pt>
                <c:pt idx="2">
                  <c:v>72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D4-FA44-BE8B-E23EA7FFA9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883994600"/>
        <c:axId val="1884036968"/>
      </c:barChart>
      <c:catAx>
        <c:axId val="1883994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effectLst/>
                  </a:rPr>
                  <a:t>Baseline HIV RNA Level (copies/mL)</a:t>
                </a:r>
              </a:p>
            </c:rich>
          </c:tx>
          <c:layout>
            <c:manualLayout>
              <c:xMode val="edge"/>
              <c:yMode val="edge"/>
              <c:x val="0.44672665916760401"/>
              <c:y val="0.924074074074074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8840369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8403696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4.6193053993250797E-3"/>
              <c:y val="8.459001652571200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839946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85608457821301"/>
          <c:y val="2.77778663809897E-2"/>
          <c:w val="0.85655238162494296"/>
          <c:h val="0.78891994750656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376EA7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0000">
                  <a:lumMod val="65000"/>
                  <a:lumOff val="3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62E-C54F-A77F-B009C085FF98}"/>
              </c:ext>
            </c:extLst>
          </c:dPt>
          <c:dPt>
            <c:idx val="1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62E-C54F-A77F-B009C085FF98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962E-C54F-A77F-B009C085FF98}"/>
              </c:ext>
            </c:extLst>
          </c:dPt>
          <c:dPt>
            <c:idx val="3"/>
            <c:invertIfNegative val="0"/>
            <c:bubble3D val="0"/>
            <c:spPr>
              <a:solidFill>
                <a:srgbClr val="80383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962E-C54F-A77F-B009C085FF98}"/>
              </c:ext>
            </c:extLst>
          </c:dPt>
          <c:dPt>
            <c:idx val="4"/>
            <c:invertIfNegative val="0"/>
            <c:bubble3D val="0"/>
            <c:spPr>
              <a:solidFill>
                <a:srgbClr val="A65E5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962E-C54F-A77F-B009C085FF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No Q148 Mutation*</c:v>
                </c:pt>
                <c:pt idx="2">
                  <c:v>Q148 + 1 Mutation^</c:v>
                </c:pt>
                <c:pt idx="3">
                  <c:v>Q148 + ≥2 Mutations^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69</c:v>
                </c:pt>
                <c:pt idx="1">
                  <c:v>79</c:v>
                </c:pt>
                <c:pt idx="2">
                  <c:v>58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62E-C54F-A77F-B009C085FF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2060976136"/>
        <c:axId val="1828921288"/>
      </c:barChart>
      <c:catAx>
        <c:axId val="-2060976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Genotype</a:t>
                </a:r>
              </a:p>
            </c:rich>
          </c:tx>
          <c:layout>
            <c:manualLayout>
              <c:xMode val="edge"/>
              <c:yMode val="edge"/>
              <c:x val="0.536738906468467"/>
              <c:y val="0.918000000000000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18289212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289212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7.6800489624895499E-3"/>
              <c:y val="6.755748031496060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09761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618180539932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000000">
                <a:lumMod val="75000"/>
                <a:lumOff val="25000"/>
              </a:srgbClr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C0C-BB4F-A12A-B6982AD9D1E4}"/>
              </c:ext>
            </c:extLst>
          </c:dPt>
          <c:dPt>
            <c:idx val="1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2C0C-BB4F-A12A-B6982AD9D1E4}"/>
              </c:ext>
            </c:extLst>
          </c:dPt>
          <c:dPt>
            <c:idx val="2"/>
            <c:invertIfNegative val="0"/>
            <c:bubble3D val="0"/>
            <c:spPr>
              <a:solidFill>
                <a:srgbClr val="56396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2C0C-BB4F-A12A-B6982AD9D1E4}"/>
              </c:ext>
            </c:extLst>
          </c:dPt>
          <c:dPt>
            <c:idx val="3"/>
            <c:invertIfNegative val="0"/>
            <c:bubble3D val="0"/>
            <c:spPr>
              <a:solidFill>
                <a:srgbClr val="322138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2C0C-BB4F-A12A-B6982AD9D1E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C0C-BB4F-A12A-B6982AD9D1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0 to ≤4</c:v>
                </c:pt>
                <c:pt idx="2">
                  <c:v>&gt;4 to ≤10</c:v>
                </c:pt>
                <c:pt idx="3">
                  <c:v>&gt;10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69</c:v>
                </c:pt>
                <c:pt idx="1">
                  <c:v>76</c:v>
                </c:pt>
                <c:pt idx="2">
                  <c:v>54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0C-BB4F-A12A-B6982AD9D1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2105415832"/>
        <c:axId val="-2105434712"/>
      </c:barChart>
      <c:catAx>
        <c:axId val="-2105415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effectLst/>
                  </a:rPr>
                  <a:t>Baseline Dolutegravir Fold Change (Phenotype)</a:t>
                </a:r>
              </a:p>
            </c:rich>
          </c:tx>
          <c:layout>
            <c:manualLayout>
              <c:xMode val="edge"/>
              <c:yMode val="edge"/>
              <c:x val="0.37077088955429899"/>
              <c:y val="0.913177259092613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05434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54347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6.1073527780858396E-3"/>
              <c:y val="8.767646231721029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541583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8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85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Dolutegravir in Patients with Integrase-Resistant HIV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>VIKING-3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BDB4B-7D47-2042-A89C-1297A5CD04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9713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 Patients with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Integrase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Inhibitor Resistance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VIKING-3: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Castagna</a:t>
            </a:r>
            <a:r>
              <a:rPr lang="en-US" dirty="0">
                <a:latin typeface="Arial" pitchFamily="22" charset="0"/>
              </a:rPr>
              <a:t> A, et al.  J Infect Dis. 2014;210:354-62.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ltGray">
          <a:xfrm>
            <a:off x="-1" y="1227360"/>
            <a:ext cx="9162288" cy="365757"/>
          </a:xfrm>
          <a:prstGeom prst="rect">
            <a:avLst/>
          </a:prstGeom>
          <a:solidFill>
            <a:srgbClr val="3A434B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1600" dirty="0">
              <a:solidFill>
                <a:srgbClr val="FFFFFF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601989" y="1240059"/>
            <a:ext cx="78767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Day 7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679714" y="1240060"/>
            <a:ext cx="138808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Week 24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258311" y="1704334"/>
            <a:ext cx="135224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Randomize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04800" y="1240060"/>
            <a:ext cx="78767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Day 1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76337" y="1776180"/>
            <a:ext cx="3419856" cy="775716"/>
          </a:xfrm>
          <a:prstGeom prst="rect">
            <a:avLst/>
          </a:prstGeom>
          <a:solidFill>
            <a:schemeClr val="accent5">
              <a:lumMod val="20000"/>
              <a:lumOff val="80000"/>
              <a:alpha val="72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ts val="22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Functional Monotherapy Phase</a:t>
            </a:r>
            <a:b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8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BID</a:t>
            </a:r>
            <a:endParaRPr lang="en-US" sz="18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49790" y="1776180"/>
            <a:ext cx="4526789" cy="775716"/>
          </a:xfrm>
          <a:prstGeom prst="rect">
            <a:avLst/>
          </a:prstGeom>
          <a:solidFill>
            <a:schemeClr val="accent5">
              <a:lumMod val="40000"/>
              <a:lumOff val="60000"/>
              <a:alpha val="58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ts val="22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Continuation Phase</a:t>
            </a:r>
            <a:b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8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BID + OBR</a:t>
            </a:r>
            <a:endParaRPr lang="en-US" sz="18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graphicFrame>
        <p:nvGraphicFramePr>
          <p:cNvPr id="1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92357"/>
              </p:ext>
            </p:extLst>
          </p:nvPr>
        </p:nvGraphicFramePr>
        <p:xfrm>
          <a:off x="576336" y="2649300"/>
          <a:ext cx="8000244" cy="355814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00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VIKING-3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9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Background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Single arm, open-label,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hase 3 trial to determine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the efficacy of twice daily dolutegravir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 patients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with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integrase resistance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Inclusion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Criteria (n=183)</a:t>
                      </a:r>
                      <a:b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 experienced,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resistance to raltegravir and/or elvitegravir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Resistance to 2 classes of ARVs (in addition to integrase resistance)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≥500 copies/mL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 least one fully active drug for optimized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background regimen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Dolutegravir naïve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Dolutegravir 50 mg twice daily, with OBR added on day 7 </a:t>
                      </a:r>
                    </a:p>
                  </a:txBody>
                  <a:tcPr marL="1828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4642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 Patients with </a:t>
            </a:r>
            <a:r>
              <a:rPr lang="en-US" sz="27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Integrase</a:t>
            </a:r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Inhibitor Resistance</a:t>
            </a:r>
            <a:b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VIKING-3: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Week Virologic Response, by Baseline HIV RNA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Castagna</a:t>
            </a:r>
            <a:r>
              <a:rPr lang="en-US" dirty="0">
                <a:latin typeface="Arial" pitchFamily="22" charset="0"/>
              </a:rPr>
              <a:t> A, et al.  J Infect Dis. 2014;210:354-62.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0" y="1905000"/>
            <a:ext cx="8534400" cy="4114800"/>
            <a:chOff x="304800" y="1905000"/>
            <a:chExt cx="8534400" cy="4114800"/>
          </a:xfrm>
        </p:grpSpPr>
        <p:graphicFrame>
          <p:nvGraphicFramePr>
            <p:cNvPr id="30" name="Chart 29"/>
            <p:cNvGraphicFramePr>
              <a:graphicFrameLocks/>
            </p:cNvGraphicFramePr>
            <p:nvPr>
              <p:extLst/>
            </p:nvPr>
          </p:nvGraphicFramePr>
          <p:xfrm>
            <a:off x="304800" y="1905000"/>
            <a:ext cx="85344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763940" y="4896503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126/183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12240" y="4896503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60/70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86400" y="4896503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52/72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91400" y="4896503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16/41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3352800" y="5638800"/>
            <a:ext cx="5245606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20917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</a:t>
            </a:r>
            <a:r>
              <a:rPr lang="en-US" sz="27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VIKING-3: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Week Virologic Response, by Baseline Genotype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Castagna</a:t>
            </a:r>
            <a:r>
              <a:rPr lang="en-US" dirty="0">
                <a:latin typeface="Arial" pitchFamily="22" charset="0"/>
              </a:rPr>
              <a:t> A, et al.  J Infect Dis. 2014;210:354-62.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5854672"/>
            <a:ext cx="9144000" cy="5059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91440" bIns="45431">
            <a:prstTxWarp prst="textNoShape">
              <a:avLst/>
            </a:prstTxWarp>
          </a:bodyPr>
          <a:lstStyle/>
          <a:p>
            <a:r>
              <a:rPr lang="en-US" sz="1300" dirty="0">
                <a:latin typeface="Arial"/>
                <a:cs typeface="Arial"/>
              </a:rPr>
              <a:t>*Included primary INI-resistance mutations N155H, Y143C/H/R, T66A or E92Q or only historical evidence of resistance</a:t>
            </a:r>
            <a:br>
              <a:rPr lang="en-US" sz="1300" dirty="0">
                <a:latin typeface="Arial"/>
                <a:cs typeface="Arial"/>
              </a:rPr>
            </a:br>
            <a:r>
              <a:rPr lang="en-US" sz="1300" dirty="0">
                <a:latin typeface="Arial"/>
                <a:cs typeface="Arial"/>
              </a:rPr>
              <a:t>^Secondary mutations from G140A/C/S, E138A/K/T or L74I.</a:t>
            </a:r>
            <a:br>
              <a:rPr lang="en-US" sz="1300" dirty="0">
                <a:latin typeface="Arial"/>
                <a:cs typeface="Arial"/>
              </a:rPr>
            </a:br>
            <a:endParaRPr lang="en-US" sz="13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800" y="1828800"/>
            <a:ext cx="8496300" cy="3810000"/>
            <a:chOff x="304800" y="1828800"/>
            <a:chExt cx="8496300" cy="3810000"/>
          </a:xfrm>
        </p:grpSpPr>
        <p:graphicFrame>
          <p:nvGraphicFramePr>
            <p:cNvPr id="30" name="Chart 29"/>
            <p:cNvGraphicFramePr>
              <a:graphicFrameLocks/>
            </p:cNvGraphicFramePr>
            <p:nvPr>
              <p:extLst/>
            </p:nvPr>
          </p:nvGraphicFramePr>
          <p:xfrm>
            <a:off x="304800" y="1828800"/>
            <a:ext cx="8496300" cy="381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668419" y="462659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100/126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96840" y="462659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21/36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40160" y="462659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5/21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36060" y="462659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126/183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298384" y="5299980"/>
              <a:ext cx="5401047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67838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 </a:t>
            </a:r>
            <a:r>
              <a:rPr lang="en-US" sz="27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7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VIKING-3: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 Week Virologic Response, by Baseline Phenotype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Castagna</a:t>
            </a:r>
            <a:r>
              <a:rPr lang="en-US" dirty="0">
                <a:latin typeface="Arial" pitchFamily="22" charset="0"/>
              </a:rPr>
              <a:t> A, et al.  J Infect Dis. 2014;210:354-62.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5300" y="1905000"/>
            <a:ext cx="8115300" cy="4267200"/>
            <a:chOff x="495300" y="1905000"/>
            <a:chExt cx="8115300" cy="4267200"/>
          </a:xfrm>
        </p:grpSpPr>
        <p:graphicFrame>
          <p:nvGraphicFramePr>
            <p:cNvPr id="30" name="Chart 29"/>
            <p:cNvGraphicFramePr>
              <a:graphicFrameLocks/>
            </p:cNvGraphicFramePr>
            <p:nvPr>
              <p:extLst/>
            </p:nvPr>
          </p:nvGraphicFramePr>
          <p:xfrm>
            <a:off x="495300" y="1905000"/>
            <a:ext cx="8115300" cy="426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870080" y="496541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126/183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28507" y="496541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102/135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10200" y="496541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14/26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93640" y="4965412"/>
              <a:ext cx="914400" cy="2923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rgbClr val="FFFFFF"/>
                  </a:solidFill>
                  <a:latin typeface="Arial"/>
                </a:rPr>
                <a:t>3/11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3366433" y="5745840"/>
            <a:ext cx="506270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7570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 Patients with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Integrase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Inhibitor Resistance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VIKING-3: 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Castagna</a:t>
            </a:r>
            <a:r>
              <a:rPr lang="en-US" dirty="0">
                <a:latin typeface="Arial" pitchFamily="22" charset="0"/>
              </a:rPr>
              <a:t> A, et al.  J Infect Dis. 2014;210:354-62.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65632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50 mg BID-based therapy was effective in this highly treatment-experienced population with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integrase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inhibitor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-resistant virus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18203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6972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46635</TotalTime>
  <Words>386</Words>
  <Application>Microsoft Office PowerPoint</Application>
  <PresentationFormat>On-screen Show (4:3)</PresentationFormat>
  <Paragraphs>47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in Patients with Integrase-Resistant HIV VIKING-3</vt:lpstr>
      <vt:lpstr>Dolutegravir in Patients with Integrase Inhibitor Resistance VIKING-3: Study Design</vt:lpstr>
      <vt:lpstr>Dolutegravir in Patients with Integrase Inhibitor Resistance VIKING-3: Results</vt:lpstr>
      <vt:lpstr>Dolutegravir in Patients with Integrase Inhibitor Resistance  VIKING-3: Results</vt:lpstr>
      <vt:lpstr>Dolutegravir in Patients with Integrase Inhibitor Resistance  VIKING-3: Results</vt:lpstr>
      <vt:lpstr>Dolutegravir in Patients with Integrase Inhibitor Resistance VIKING-3: 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2120</cp:revision>
  <cp:lastPrinted>2020-02-14T23:34:52Z</cp:lastPrinted>
  <dcterms:created xsi:type="dcterms:W3CDTF">2010-11-28T05:36:22Z</dcterms:created>
  <dcterms:modified xsi:type="dcterms:W3CDTF">2020-02-20T23:14:22Z</dcterms:modified>
</cp:coreProperties>
</file>