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957" r:id="rId2"/>
    <p:sldId id="964" r:id="rId3"/>
    <p:sldId id="1099" r:id="rId4"/>
    <p:sldId id="968" r:id="rId5"/>
    <p:sldId id="1175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0.104816102084364"/>
          <c:w val="0.85225223583163201"/>
          <c:h val="0.68364189430002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Cohort I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 </c:v>
                </c:pt>
                <c:pt idx="1">
                  <c:v>HIV RNA 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52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8-8846-9E4F-4BBF6E0B12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Cohort II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7D8-8846-9E4F-4BBF6E0B121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7D8-8846-9E4F-4BBF6E0B12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RNA &lt;400 copies/mL </c:v>
                </c:pt>
                <c:pt idx="1">
                  <c:v>HIV RNA &lt;50 copies/mL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83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D8-8846-9E4F-4BBF6E0B12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3913896"/>
        <c:axId val="1884267096"/>
      </c:barChart>
      <c:catAx>
        <c:axId val="1883913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Viral Suppression</a:t>
                </a:r>
                <a:r>
                  <a:rPr lang="en-US" baseline="0" dirty="0"/>
                  <a:t> </a:t>
                </a:r>
                <a:r>
                  <a:rPr lang="en-US" dirty="0"/>
                  <a:t>Threshold </a:t>
                </a:r>
              </a:p>
            </c:rich>
          </c:tx>
          <c:layout>
            <c:manualLayout>
              <c:xMode val="edge"/>
              <c:yMode val="edge"/>
              <c:x val="0.369542262078351"/>
              <c:y val="0.9087867709005370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842670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8426709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6.0170603674540701E-3"/>
              <c:y val="0.316896634068390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18839138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7314814814814796"/>
          <c:y val="1.48809558682405E-2"/>
          <c:w val="0.405974652473996"/>
          <c:h val="8.4542372832825799E-2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2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>
                <a:ea typeface="ＭＳ Ｐゴシック" pitchFamily="22" charset="-128"/>
                <a:cs typeface="ＭＳ Ｐゴシック" pitchFamily="22" charset="-128"/>
              </a:rPr>
              <a:t>Dolutegravir in Patients with Raltegravir-Resistant HIV </a:t>
            </a:r>
            <a:br>
              <a:rPr lang="en-US" sz="2700" b="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600" dirty="0"/>
              <a:t>VIKING (Cohorts I &amp; II)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97AA28-15CB-8F48-8671-AEC8F55468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012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Raltegravir Resistance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 Study (Cohorts I &amp; II):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Eron</a:t>
            </a:r>
            <a:r>
              <a:rPr lang="en-US" dirty="0">
                <a:latin typeface="Arial" pitchFamily="22" charset="0"/>
              </a:rPr>
              <a:t> JJ, et al. J Infect Dis. 2013;207:740-8.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ltGray">
          <a:xfrm>
            <a:off x="0" y="1224180"/>
            <a:ext cx="9162289" cy="365757"/>
          </a:xfrm>
          <a:prstGeom prst="rect">
            <a:avLst/>
          </a:prstGeom>
          <a:solidFill>
            <a:srgbClr val="3A434B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1600" dirty="0">
              <a:solidFill>
                <a:srgbClr val="FFFFFF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706405" y="1236879"/>
            <a:ext cx="89891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Day 11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251700" y="1236880"/>
            <a:ext cx="161668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Week 24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390900" y="1601830"/>
            <a:ext cx="135224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Randomize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819900" y="1601830"/>
            <a:ext cx="19812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Planned Analysis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46151" y="1236880"/>
            <a:ext cx="78767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rgbClr val="FFFFFF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Day 1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42946" y="2482515"/>
            <a:ext cx="3419856" cy="4510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Cohort II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BID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254500" y="2482515"/>
            <a:ext cx="4102100" cy="4510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Cohort II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BID + OBR</a:t>
            </a:r>
          </a:p>
        </p:txBody>
      </p:sp>
      <p:graphicFrame>
        <p:nvGraphicFramePr>
          <p:cNvPr id="1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889724"/>
              </p:ext>
            </p:extLst>
          </p:nvPr>
        </p:nvGraphicFramePr>
        <p:xfrm>
          <a:off x="742946" y="3022601"/>
          <a:ext cx="7626354" cy="323087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7626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074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VIKING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3479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Single-arm,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phase 2b trial evaluating efficacy of once daily or twice daily dolutegravir in patients with integrase resistance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(n=51)</a:t>
                      </a:r>
                      <a:br>
                        <a:rPr lang="en-US" sz="1600" b="1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≥18 years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HIV RNA &gt;1,000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Documented resistance ≥3 ARV classes, including integrase inhibitors 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Cohort I*: dolutegravir 50 mg once daily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Cohort II*: dolutegravir 50 mg twice daily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182880" marR="812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7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*Failing regimen continued during day 1-10, then replaced with OBR through week 24</a:t>
                      </a:r>
                      <a:endParaRPr lang="en-US" sz="14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182880" marR="812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CD">
                        <a:alpha val="3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41346" y="1602658"/>
            <a:ext cx="3419856" cy="4114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Functional Monotherapy Phase</a:t>
            </a:r>
            <a:endParaRPr lang="en-US" sz="16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178300" y="1602658"/>
            <a:ext cx="4102100" cy="4114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Continuation Phase</a:t>
            </a:r>
            <a:endParaRPr lang="en-US" sz="16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742946" y="2023972"/>
            <a:ext cx="3419856" cy="457174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Cohort I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QD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254500" y="2023972"/>
            <a:ext cx="4102100" cy="457174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Cohort I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</a:t>
            </a:r>
            <a:r>
              <a:rPr lang="en-US" sz="1600" dirty="0" err="1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Dolutegravir</a:t>
            </a:r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: 50 mg QD + OBR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203700" y="1582312"/>
            <a:ext cx="0" cy="1356355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53068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Raltegravir Resistance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 Study (Cohorts I &amp; II):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 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Response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Eron</a:t>
            </a:r>
            <a:r>
              <a:rPr lang="en-US" dirty="0">
                <a:latin typeface="Arial" pitchFamily="22" charset="0"/>
              </a:rPr>
              <a:t> JJ, et al. J Infect Dis. 2013;207:740-8.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90080" y="4851143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11/27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99855" y="4851143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18/24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5205" y="4851141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14/27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95305" y="4851141"/>
            <a:ext cx="914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20/24</a:t>
            </a:r>
          </a:p>
        </p:txBody>
      </p:sp>
    </p:spTree>
    <p:extLst>
      <p:ext uri="{BB962C8B-B14F-4D97-AF65-F5344CB8AC3E}">
        <p14:creationId xmlns:p14="http://schemas.microsoft.com/office/powerpoint/2010/main" val="394293369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in Patients with Raltegravir Resistance</a:t>
            </a:r>
            <a: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AFD00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VIKING Study (Cohorts I &amp; II):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Eron</a:t>
            </a:r>
            <a:r>
              <a:rPr lang="en-US" dirty="0">
                <a:latin typeface="Arial" pitchFamily="22" charset="0"/>
              </a:rPr>
              <a:t> JJ, et al. J Infect Dis. 2013;207:740-8.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Dolutegravir 50 mg twice daily with an optimized background provided greater and more durable benefit than the once-daily regimen. These data are the first clinical demonstration of the activity of any integrase inhibitor in subjects with HIV-1 resistant to raltegravir.”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365760" marR="36576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37639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636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46633</TotalTime>
  <Words>306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in Patients with Raltegravir-Resistant HIV  VIKING (Cohorts I &amp; II)</vt:lpstr>
      <vt:lpstr>Dolutegravir in Patients with Raltegravir Resistance VIKING Study (Cohorts I &amp; II): Study Design</vt:lpstr>
      <vt:lpstr>Dolutegravir in Patients with Raltegravir Resistance VIKING Study (Cohorts I &amp; II): Results</vt:lpstr>
      <vt:lpstr>Dolutegravir in Patients with Raltegravir Resistance VIKING Study (Cohorts I &amp; II):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2118</cp:revision>
  <cp:lastPrinted>2020-02-14T23:34:52Z</cp:lastPrinted>
  <dcterms:created xsi:type="dcterms:W3CDTF">2010-11-28T05:36:22Z</dcterms:created>
  <dcterms:modified xsi:type="dcterms:W3CDTF">2020-02-20T23:12:04Z</dcterms:modified>
</cp:coreProperties>
</file>