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69" r:id="rId2"/>
    <p:sldId id="1170" r:id="rId3"/>
    <p:sldId id="1171" r:id="rId4"/>
    <p:sldId id="1172" r:id="rId5"/>
    <p:sldId id="1173" r:id="rId6"/>
    <p:sldId id="1189"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5D0"/>
    <a:srgbClr val="7A3E80"/>
    <a:srgbClr val="CD9DD6"/>
    <a:srgbClr val="D0A0DA"/>
    <a:srgbClr val="004D84"/>
    <a:srgbClr val="CD9ED7"/>
    <a:srgbClr val="5C6F7F"/>
    <a:srgbClr val="805980"/>
    <a:srgbClr val="638C36"/>
    <a:srgbClr val="006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348" autoAdjust="0"/>
    <p:restoredTop sz="94807" autoAdjust="0"/>
  </p:normalViewPr>
  <p:slideViewPr>
    <p:cSldViewPr snapToGrid="0" showGuides="1">
      <p:cViewPr varScale="1">
        <p:scale>
          <a:sx n="146" d="100"/>
          <a:sy n="146" d="100"/>
        </p:scale>
        <p:origin x="176" y="48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71586865484054096"/>
        </c:manualLayout>
      </c:layout>
      <c:barChart>
        <c:barDir val="col"/>
        <c:grouping val="clustered"/>
        <c:varyColors val="0"/>
        <c:ser>
          <c:idx val="0"/>
          <c:order val="0"/>
          <c:tx>
            <c:strRef>
              <c:f>Sheet1!$B$1</c:f>
              <c:strCache>
                <c:ptCount val="1"/>
                <c:pt idx="0">
                  <c:v>Elvitegravir-Cobicistat-TDF-FTC</c:v>
                </c:pt>
              </c:strCache>
            </c:strRef>
          </c:tx>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c:v>
                </c:pt>
                <c:pt idx="1">
                  <c:v>≤100,000 copies/mL</c:v>
                </c:pt>
                <c:pt idx="2">
                  <c:v>&gt;100,000 copies/mL</c:v>
                </c:pt>
              </c:strCache>
            </c:strRef>
          </c:cat>
          <c:val>
            <c:numRef>
              <c:f>Sheet1!$B$2:$B$4</c:f>
              <c:numCache>
                <c:formatCode>0</c:formatCode>
                <c:ptCount val="3"/>
                <c:pt idx="0">
                  <c:v>88</c:v>
                </c:pt>
                <c:pt idx="1">
                  <c:v>90</c:v>
                </c:pt>
                <c:pt idx="2">
                  <c:v>84</c:v>
                </c:pt>
              </c:numCache>
            </c:numRef>
          </c:val>
          <c:extLst>
            <c:ext xmlns:c16="http://schemas.microsoft.com/office/drawing/2014/chart" uri="{C3380CC4-5D6E-409C-BE32-E72D297353CC}">
              <c16:uniqueId val="{00000000-93F3-E24C-9B25-B3FA851D24B8}"/>
            </c:ext>
          </c:extLst>
        </c:ser>
        <c:ser>
          <c:idx val="1"/>
          <c:order val="1"/>
          <c:tx>
            <c:strRef>
              <c:f>Sheet1!$C$1</c:f>
              <c:strCache>
                <c:ptCount val="1"/>
                <c:pt idx="0">
                  <c:v>Efavirenz-TDF-FTC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93F3-E24C-9B25-B3FA851D24B8}"/>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c:v>
                </c:pt>
                <c:pt idx="1">
                  <c:v>≤100,000 copies/mL</c:v>
                </c:pt>
                <c:pt idx="2">
                  <c:v>&gt;100,000 copies/mL</c:v>
                </c:pt>
              </c:strCache>
            </c:strRef>
          </c:cat>
          <c:val>
            <c:numRef>
              <c:f>Sheet1!$C$2:$C$4</c:f>
              <c:numCache>
                <c:formatCode>0</c:formatCode>
                <c:ptCount val="3"/>
                <c:pt idx="0">
                  <c:v>84</c:v>
                </c:pt>
                <c:pt idx="1">
                  <c:v>85</c:v>
                </c:pt>
                <c:pt idx="2">
                  <c:v>82</c:v>
                </c:pt>
              </c:numCache>
            </c:numRef>
          </c:val>
          <c:extLst>
            <c:ext xmlns:c16="http://schemas.microsoft.com/office/drawing/2014/chart" uri="{C3380CC4-5D6E-409C-BE32-E72D297353CC}">
              <c16:uniqueId val="{00000002-93F3-E24C-9B25-B3FA851D24B8}"/>
            </c:ext>
          </c:extLst>
        </c:ser>
        <c:dLbls>
          <c:showLegendKey val="0"/>
          <c:showVal val="1"/>
          <c:showCatName val="0"/>
          <c:showSerName val="0"/>
          <c:showPercent val="0"/>
          <c:showBubbleSize val="0"/>
        </c:dLbls>
        <c:gapWidth val="110"/>
        <c:axId val="-2041962840"/>
        <c:axId val="-2041646744"/>
      </c:barChart>
      <c:catAx>
        <c:axId val="-2041962840"/>
        <c:scaling>
          <c:orientation val="minMax"/>
        </c:scaling>
        <c:delete val="0"/>
        <c:axPos val="b"/>
        <c:title>
          <c:tx>
            <c:rich>
              <a:bodyPr/>
              <a:lstStyle/>
              <a:p>
                <a:pPr>
                  <a:defRPr sz="1400" b="1"/>
                </a:pPr>
                <a:r>
                  <a:rPr lang="en-US" sz="1400" b="1" dirty="0"/>
                  <a:t>Baseline HIV RNA </a:t>
                </a:r>
              </a:p>
            </c:rich>
          </c:tx>
          <c:layout>
            <c:manualLayout>
              <c:xMode val="edge"/>
              <c:yMode val="edge"/>
              <c:x val="0.59850782541071257"/>
              <c:y val="0.92461278612988052"/>
            </c:manualLayout>
          </c:layout>
          <c:overlay val="0"/>
        </c:title>
        <c:numFmt formatCode="General" sourceLinked="0"/>
        <c:majorTickMark val="out"/>
        <c:minorTickMark val="none"/>
        <c:tickLblPos val="nextTo"/>
        <c:spPr>
          <a:ln w="6350">
            <a:solidFill>
              <a:srgbClr val="000000"/>
            </a:solidFill>
          </a:ln>
        </c:spPr>
        <c:txPr>
          <a:bodyPr/>
          <a:lstStyle/>
          <a:p>
            <a:pPr>
              <a:defRPr sz="1200"/>
            </a:pPr>
            <a:endParaRPr lang="en-US"/>
          </a:p>
        </c:txPr>
        <c:crossAx val="-2041646744"/>
        <c:crosses val="autoZero"/>
        <c:auto val="1"/>
        <c:lblAlgn val="ctr"/>
        <c:lblOffset val="1"/>
        <c:tickLblSkip val="1"/>
        <c:tickMarkSkip val="1"/>
        <c:noMultiLvlLbl val="0"/>
      </c:catAx>
      <c:valAx>
        <c:axId val="-2041646744"/>
        <c:scaling>
          <c:orientation val="minMax"/>
          <c:max val="100"/>
          <c:min val="0"/>
        </c:scaling>
        <c:delete val="0"/>
        <c:axPos val="l"/>
        <c:title>
          <c:tx>
            <c:rich>
              <a:bodyPr/>
              <a:lstStyle/>
              <a:p>
                <a:pPr>
                  <a:defRPr sz="1400" b="1"/>
                </a:pPr>
                <a:r>
                  <a:rPr lang="en-US" sz="1400" b="1"/>
                  <a:t>HIV RNA &lt;50 copies/mL (%)</a:t>
                </a:r>
              </a:p>
            </c:rich>
          </c:tx>
          <c:layout>
            <c:manualLayout>
              <c:xMode val="edge"/>
              <c:yMode val="edge"/>
              <c:x val="2.1604938271604937E-2"/>
              <c:y val="0.11368035918336659"/>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4196284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1721699718090801"/>
          <c:y val="1.49179233951688E-2"/>
          <c:w val="0.75365072421502899"/>
          <c:h val="7.1941601049868797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0" dirty="0">
                <a:solidFill>
                  <a:srgbClr val="001D48"/>
                </a:solidFill>
                <a:ea typeface="ＭＳ Ｐゴシック" pitchFamily="22" charset="-128"/>
                <a:cs typeface="ＭＳ Ｐゴシック" pitchFamily="22" charset="-128"/>
              </a:rPr>
              <a:t>Elvitegravir-Cobicistat-TDF-FTC versus Efavirenz-TDF-FTC</a:t>
            </a:r>
            <a:br>
              <a:rPr lang="en-US" sz="1650" b="0" dirty="0">
                <a:solidFill>
                  <a:srgbClr val="001D48"/>
                </a:solidFill>
                <a:ea typeface="ＭＳ Ｐゴシック" pitchFamily="22" charset="-128"/>
                <a:cs typeface="ＭＳ Ｐゴシック" pitchFamily="22" charset="-128"/>
              </a:rPr>
            </a:br>
            <a:r>
              <a:rPr lang="en-US" sz="2700" dirty="0"/>
              <a:t>Study 102</a:t>
            </a:r>
          </a:p>
        </p:txBody>
      </p:sp>
    </p:spTree>
    <p:extLst>
      <p:ext uri="{BB962C8B-B14F-4D97-AF65-F5344CB8AC3E}">
        <p14:creationId xmlns:p14="http://schemas.microsoft.com/office/powerpoint/2010/main" val="133639045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076521" y="2058146"/>
            <a:ext cx="863553" cy="930309"/>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087417" y="2643184"/>
            <a:ext cx="841757" cy="99190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Efavirenz-TDF-FTC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102: Design</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Sax PE, et al.  Lancet. 2012;379:2439-48.</a:t>
            </a:r>
          </a:p>
        </p:txBody>
      </p:sp>
      <p:sp>
        <p:nvSpPr>
          <p:cNvPr id="3" name="Content Placeholder 2"/>
          <p:cNvSpPr>
            <a:spLocks noGrp="1"/>
          </p:cNvSpPr>
          <p:nvPr>
            <p:ph sz="half" idx="2"/>
          </p:nvPr>
        </p:nvSpPr>
        <p:spPr>
          <a:xfrm>
            <a:off x="323850" y="1103610"/>
            <a:ext cx="4622222" cy="3648004"/>
          </a:xfrm>
        </p:spPr>
        <p:txBody>
          <a:bodyPr>
            <a:normAutofit/>
          </a:bodyPr>
          <a:lstStyle/>
          <a:p>
            <a:pPr>
              <a:lnSpc>
                <a:spcPts val="2000"/>
              </a:lnSpc>
            </a:pPr>
            <a:r>
              <a:rPr lang="en-US" b="1" dirty="0"/>
              <a:t>Background</a:t>
            </a:r>
            <a:r>
              <a:rPr lang="en-US" dirty="0"/>
              <a:t>: Randomized, double-blind, phase 3 trial comparing elvitegravir-cobicistat-tenofovir DF-emtricitabine with efavirenz-tenofovir DF-emtricitabine</a:t>
            </a:r>
          </a:p>
          <a:p>
            <a:r>
              <a:rPr lang="en-US" b="1" dirty="0"/>
              <a:t>Inclusion Criteria (n = 700)</a:t>
            </a:r>
          </a:p>
          <a:p>
            <a:pPr lvl="1">
              <a:lnSpc>
                <a:spcPts val="2000"/>
              </a:lnSpc>
            </a:pPr>
            <a:r>
              <a:rPr lang="en-US" dirty="0"/>
              <a:t>Antiretroviral-naïve adults</a:t>
            </a:r>
          </a:p>
          <a:p>
            <a:pPr lvl="1">
              <a:lnSpc>
                <a:spcPts val="2000"/>
              </a:lnSpc>
            </a:pPr>
            <a:r>
              <a:rPr lang="en-US" dirty="0"/>
              <a:t>Age ≥18 years</a:t>
            </a:r>
          </a:p>
          <a:p>
            <a:pPr lvl="1">
              <a:lnSpc>
                <a:spcPts val="2000"/>
              </a:lnSpc>
            </a:pPr>
            <a:r>
              <a:rPr lang="en-US" dirty="0"/>
              <a:t>HIV RNA ≥5,000 copies/mL</a:t>
            </a:r>
          </a:p>
          <a:p>
            <a:pPr lvl="1">
              <a:lnSpc>
                <a:spcPts val="2000"/>
              </a:lnSpc>
            </a:pPr>
            <a:r>
              <a:rPr lang="en-US" dirty="0"/>
              <a:t>No AIDS conditions in previous 30 days</a:t>
            </a:r>
          </a:p>
          <a:p>
            <a:r>
              <a:rPr lang="en-US" b="1" dirty="0"/>
              <a:t>Treatment Arms</a:t>
            </a:r>
          </a:p>
          <a:p>
            <a:pPr lvl="1">
              <a:lnSpc>
                <a:spcPts val="2000"/>
              </a:lnSpc>
            </a:pPr>
            <a:r>
              <a:rPr lang="en-US" dirty="0"/>
              <a:t>Elvitegravir-Cobicistat-TDF-FTC</a:t>
            </a:r>
          </a:p>
          <a:p>
            <a:pPr lvl="1">
              <a:lnSpc>
                <a:spcPts val="2000"/>
              </a:lnSpc>
            </a:pPr>
            <a:r>
              <a:rPr lang="en-US" dirty="0"/>
              <a:t>Efavirenz-TDF-FTC</a:t>
            </a:r>
          </a:p>
          <a:p>
            <a:endParaRPr lang="en-US" dirty="0"/>
          </a:p>
        </p:txBody>
      </p:sp>
      <p:sp>
        <p:nvSpPr>
          <p:cNvPr id="24" name="Rectangle 7"/>
          <p:cNvSpPr>
            <a:spLocks noChangeArrowheads="1"/>
          </p:cNvSpPr>
          <p:nvPr/>
        </p:nvSpPr>
        <p:spPr bwMode="ltGray">
          <a:xfrm>
            <a:off x="6137429" y="1794414"/>
            <a:ext cx="2467864" cy="818384"/>
          </a:xfrm>
          <a:prstGeom prst="rect">
            <a:avLst/>
          </a:prstGeom>
          <a:solidFill>
            <a:schemeClr val="accent2">
              <a:lumMod val="20000"/>
              <a:lumOff val="80000"/>
            </a:scheme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EVG-COBI-TDF-FTC </a:t>
            </a:r>
            <a:br>
              <a:rPr lang="en-US" sz="1400" b="1" dirty="0">
                <a:solidFill>
                  <a:srgbClr val="000000"/>
                </a:solidFill>
                <a:latin typeface="Arial"/>
                <a:cs typeface="Arial"/>
              </a:rPr>
            </a:br>
            <a:r>
              <a:rPr lang="en-US" sz="1050" dirty="0">
                <a:solidFill>
                  <a:srgbClr val="000000"/>
                </a:solidFill>
                <a:latin typeface="Arial"/>
                <a:cs typeface="Arial"/>
              </a:rPr>
              <a:t>(n = 348)</a:t>
            </a:r>
          </a:p>
        </p:txBody>
      </p:sp>
      <p:sp>
        <p:nvSpPr>
          <p:cNvPr id="33" name="Rectangle 7"/>
          <p:cNvSpPr>
            <a:spLocks noChangeArrowheads="1"/>
          </p:cNvSpPr>
          <p:nvPr/>
        </p:nvSpPr>
        <p:spPr bwMode="ltGray">
          <a:xfrm>
            <a:off x="6137429" y="2976279"/>
            <a:ext cx="2467864" cy="81838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Efavirenz-TDF-FTC </a:t>
            </a:r>
            <a:br>
              <a:rPr lang="en-US" sz="1400" b="1" dirty="0">
                <a:solidFill>
                  <a:srgbClr val="000000"/>
                </a:solidFill>
                <a:latin typeface="Arial"/>
                <a:cs typeface="Arial"/>
              </a:rPr>
            </a:br>
            <a:r>
              <a:rPr lang="en-US" sz="1050" dirty="0">
                <a:solidFill>
                  <a:srgbClr val="000000"/>
                </a:solidFill>
                <a:latin typeface="Arial"/>
                <a:cs typeface="Arial"/>
              </a:rPr>
              <a:t>(n = 352)</a:t>
            </a:r>
          </a:p>
        </p:txBody>
      </p:sp>
    </p:spTree>
    <p:extLst>
      <p:ext uri="{BB962C8B-B14F-4D97-AF65-F5344CB8AC3E}">
        <p14:creationId xmlns:p14="http://schemas.microsoft.com/office/powerpoint/2010/main" val="8849051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Efavirenz-TDF-FTC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102: Results</a:t>
            </a:r>
            <a:endParaRPr lang="en-US" sz="2000" dirty="0"/>
          </a:p>
        </p:txBody>
      </p:sp>
      <p:sp>
        <p:nvSpPr>
          <p:cNvPr id="4" name="Text Placeholder 3"/>
          <p:cNvSpPr>
            <a:spLocks noGrp="1"/>
          </p:cNvSpPr>
          <p:nvPr>
            <p:ph type="body" sz="quarter" idx="15"/>
          </p:nvPr>
        </p:nvSpPr>
        <p:spPr/>
        <p:txBody>
          <a:bodyPr/>
          <a:lstStyle/>
          <a:p>
            <a:r>
              <a:rPr lang="en-US" dirty="0"/>
              <a:t>Week 48 Virologic Response</a:t>
            </a:r>
          </a:p>
        </p:txBody>
      </p:sp>
      <p:sp>
        <p:nvSpPr>
          <p:cNvPr id="7" name="Content Placeholder 6"/>
          <p:cNvSpPr>
            <a:spLocks noGrp="1"/>
          </p:cNvSpPr>
          <p:nvPr>
            <p:ph type="body" sz="quarter" idx="16"/>
          </p:nvPr>
        </p:nvSpPr>
        <p:spPr/>
        <p:txBody>
          <a:bodyPr/>
          <a:lstStyle/>
          <a:p>
            <a:pPr marL="548640" indent="-617220"/>
            <a:endParaRPr lang="en-US" dirty="0"/>
          </a:p>
          <a:p>
            <a:pPr marL="548640" indent="-617220"/>
            <a:r>
              <a:rPr lang="en-US" dirty="0"/>
              <a:t>Source: </a:t>
            </a:r>
            <a:r>
              <a:rPr lang="en-US" dirty="0">
                <a:latin typeface="Arial" pitchFamily="22" charset="0"/>
              </a:rPr>
              <a:t>Sax PE, et al. Lancet. 2012;379:2439-48.</a:t>
            </a:r>
          </a:p>
          <a:p>
            <a:pPr marL="548640" indent="-617220"/>
            <a:r>
              <a:rPr lang="en-US" dirty="0">
                <a:latin typeface="Arial" pitchFamily="22" charset="0"/>
              </a:rPr>
              <a:t>.</a:t>
            </a:r>
          </a:p>
        </p:txBody>
      </p:sp>
      <p:graphicFrame>
        <p:nvGraphicFramePr>
          <p:cNvPr id="6" name="Chart 5"/>
          <p:cNvGraphicFramePr>
            <a:graphicFrameLocks/>
          </p:cNvGraphicFramePr>
          <p:nvPr>
            <p:extLst>
              <p:ext uri="{D42A27DB-BD31-4B8C-83A1-F6EECF244321}">
                <p14:modId xmlns:p14="http://schemas.microsoft.com/office/powerpoint/2010/main" val="1872766471"/>
              </p:ext>
            </p:extLst>
          </p:nvPr>
        </p:nvGraphicFramePr>
        <p:xfrm>
          <a:off x="493776" y="1371599"/>
          <a:ext cx="8229600" cy="3298371"/>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136431" y="3789334"/>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305/348</a:t>
            </a:r>
          </a:p>
        </p:txBody>
      </p:sp>
      <p:sp>
        <p:nvSpPr>
          <p:cNvPr id="9" name="Rectangle 8"/>
          <p:cNvSpPr/>
          <p:nvPr/>
        </p:nvSpPr>
        <p:spPr>
          <a:xfrm>
            <a:off x="2802636" y="3789335"/>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296/352</a:t>
            </a:r>
          </a:p>
        </p:txBody>
      </p:sp>
      <p:sp>
        <p:nvSpPr>
          <p:cNvPr id="10" name="Rectangle 9"/>
          <p:cNvSpPr/>
          <p:nvPr/>
        </p:nvSpPr>
        <p:spPr>
          <a:xfrm>
            <a:off x="4324025" y="3789335"/>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207/230</a:t>
            </a:r>
          </a:p>
        </p:txBody>
      </p:sp>
      <p:sp>
        <p:nvSpPr>
          <p:cNvPr id="11" name="Rectangle 10"/>
          <p:cNvSpPr/>
          <p:nvPr/>
        </p:nvSpPr>
        <p:spPr>
          <a:xfrm>
            <a:off x="5065705" y="3789335"/>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201/236</a:t>
            </a:r>
          </a:p>
        </p:txBody>
      </p:sp>
      <p:sp>
        <p:nvSpPr>
          <p:cNvPr id="12" name="Rectangle 11"/>
          <p:cNvSpPr/>
          <p:nvPr/>
        </p:nvSpPr>
        <p:spPr>
          <a:xfrm>
            <a:off x="6607556" y="3789335"/>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99/118</a:t>
            </a:r>
          </a:p>
        </p:txBody>
      </p:sp>
      <p:sp>
        <p:nvSpPr>
          <p:cNvPr id="13" name="Rectangle 12"/>
          <p:cNvSpPr/>
          <p:nvPr/>
        </p:nvSpPr>
        <p:spPr>
          <a:xfrm>
            <a:off x="7336536" y="3789335"/>
            <a:ext cx="795091" cy="27896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95/116</a:t>
            </a:r>
          </a:p>
        </p:txBody>
      </p:sp>
      <p:cxnSp>
        <p:nvCxnSpPr>
          <p:cNvPr id="16" name="Straight Connector 15"/>
          <p:cNvCxnSpPr/>
          <p:nvPr/>
        </p:nvCxnSpPr>
        <p:spPr>
          <a:xfrm flipV="1">
            <a:off x="4425043" y="4376058"/>
            <a:ext cx="3633107" cy="8163"/>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84622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Efavirenz-TDF-FTC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102: Common Adverse Events</a:t>
            </a:r>
            <a:endParaRPr lang="en-US" sz="2000" dirty="0"/>
          </a:p>
        </p:txBody>
      </p:sp>
      <p:sp>
        <p:nvSpPr>
          <p:cNvPr id="4" name="Content Placeholder 3"/>
          <p:cNvSpPr>
            <a:spLocks noGrp="1"/>
          </p:cNvSpPr>
          <p:nvPr>
            <p:ph type="body" sz="quarter" idx="14"/>
          </p:nvPr>
        </p:nvSpPr>
        <p:spPr/>
        <p:txBody>
          <a:bodyPr/>
          <a:lstStyle/>
          <a:p>
            <a:r>
              <a:rPr lang="en-US" dirty="0"/>
              <a:t>Source: </a:t>
            </a:r>
            <a:r>
              <a:rPr lang="en-US" dirty="0">
                <a:latin typeface="Arial" pitchFamily="22" charset="0"/>
              </a:rPr>
              <a:t>Sax PE, et al.  Lancet. 2012;379:2439-48.</a:t>
            </a:r>
          </a:p>
        </p:txBody>
      </p:sp>
      <p:graphicFrame>
        <p:nvGraphicFramePr>
          <p:cNvPr id="6" name="Group 65"/>
          <p:cNvGraphicFramePr>
            <a:graphicFrameLocks noGrp="1"/>
          </p:cNvGraphicFramePr>
          <p:nvPr>
            <p:extLst>
              <p:ext uri="{D42A27DB-BD31-4B8C-83A1-F6EECF244321}">
                <p14:modId xmlns:p14="http://schemas.microsoft.com/office/powerpoint/2010/main" val="401706618"/>
              </p:ext>
            </p:extLst>
          </p:nvPr>
        </p:nvGraphicFramePr>
        <p:xfrm>
          <a:off x="457581" y="1001477"/>
          <a:ext cx="8229600" cy="3749040"/>
        </p:xfrm>
        <a:graphic>
          <a:graphicData uri="http://schemas.openxmlformats.org/drawingml/2006/table">
            <a:tbl>
              <a:tblPr>
                <a:effectLst/>
              </a:tblPr>
              <a:tblGrid>
                <a:gridCol w="3276600">
                  <a:extLst>
                    <a:ext uri="{9D8B030D-6E8A-4147-A177-3AD203B41FA5}">
                      <a16:colId xmlns:a16="http://schemas.microsoft.com/office/drawing/2014/main" val="20000"/>
                    </a:ext>
                  </a:extLst>
                </a:gridCol>
                <a:gridCol w="2476500">
                  <a:extLst>
                    <a:ext uri="{9D8B030D-6E8A-4147-A177-3AD203B41FA5}">
                      <a16:colId xmlns:a16="http://schemas.microsoft.com/office/drawing/2014/main" val="20001"/>
                    </a:ext>
                  </a:extLst>
                </a:gridCol>
                <a:gridCol w="2476500">
                  <a:extLst>
                    <a:ext uri="{9D8B030D-6E8A-4147-A177-3AD203B41FA5}">
                      <a16:colId xmlns:a16="http://schemas.microsoft.com/office/drawing/2014/main" val="20002"/>
                    </a:ext>
                  </a:extLst>
                </a:gridCol>
              </a:tblGrid>
              <a:tr h="2979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Treatment-Emergent Adverse </a:t>
                      </a:r>
                      <a:r>
                        <a:rPr lang="en-US" sz="1400" b="1" dirty="0">
                          <a:solidFill>
                            <a:srgbClr val="FFFFFF"/>
                          </a:solidFill>
                          <a:latin typeface="Arial" panose="020B0604020202020204" pitchFamily="34" charset="0"/>
                          <a:cs typeface="Arial" panose="020B0604020202020204" pitchFamily="34" charset="0"/>
                        </a:rPr>
                        <a:t>Events</a:t>
                      </a:r>
                      <a:r>
                        <a:rPr lang="en-US" sz="1400" b="1" baseline="0" dirty="0">
                          <a:solidFill>
                            <a:srgbClr val="FFFFFF"/>
                          </a:solidFill>
                          <a:latin typeface="Arial" panose="020B0604020202020204" pitchFamily="34" charset="0"/>
                          <a:cs typeface="Arial" panose="020B0604020202020204" pitchFamily="34" charset="0"/>
                        </a:rPr>
                        <a:t> in ≥ 10% of Subjects in Either Group</a:t>
                      </a:r>
                      <a:endParaRPr lang="en-US" sz="1400" b="1" dirty="0">
                        <a:solidFill>
                          <a:srgbClr val="FFFFFF"/>
                        </a:solidFill>
                        <a:latin typeface="Arial" panose="020B0604020202020204" pitchFamily="34" charset="0"/>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444986">
                <a:tc>
                  <a:txBody>
                    <a:bodyPr/>
                    <a:lstStyle/>
                    <a:p>
                      <a:pPr marL="0" indent="0" algn="l"/>
                      <a:endParaRPr kumimoji="0" lang="en-US" sz="1200" b="1" i="0" u="none" strike="noStrike" cap="none" normalizeH="0" baseline="0" dirty="0">
                        <a:ln>
                          <a:noFill/>
                        </a:ln>
                        <a:solidFill>
                          <a:srgbClr val="000000"/>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EVG-COBI-TDF-FTC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05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348)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08835"/>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EFV-TDF-FTC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352)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5EA2"/>
                    </a:solidFill>
                  </a:tcPr>
                </a:tc>
                <a:extLst>
                  <a:ext uri="{0D108BD9-81ED-4DB2-BD59-A6C34878D82A}">
                    <a16:rowId xmlns:a16="http://schemas.microsoft.com/office/drawing/2014/main" val="10001"/>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Diarrhea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2"/>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3"/>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Fatigue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4"/>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Upper Respiratory Tract Infection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5"/>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Dizziness^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6"/>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Headache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7"/>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Abnormal Dreams^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8"/>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Insomnia</a:t>
                      </a:r>
                      <a:r>
                        <a:rPr lang="en-US" sz="1200" baseline="30000" dirty="0">
                          <a:solidFill>
                            <a:schemeClr val="tx1"/>
                          </a:solidFill>
                          <a:latin typeface="Arial" panose="020B0604020202020204" pitchFamily="34" charset="0"/>
                          <a:ea typeface="NSimSun" panose="02010609030101010101" pitchFamily="49" charset="-122"/>
                          <a:cs typeface="Arial" panose="020B0604020202020204" pitchFamily="34" charset="0"/>
                        </a:rPr>
                        <a:t>†</a:t>
                      </a:r>
                      <a:endParaRPr lang="en-US" sz="1200" kern="1200" spc="-30" baseline="30000" dirty="0">
                        <a:solidFill>
                          <a:schemeClr val="tx1"/>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9"/>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Depression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10"/>
                  </a:ext>
                </a:extLst>
              </a:tr>
              <a:tr h="2738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Rash</a:t>
                      </a:r>
                      <a:r>
                        <a:rPr lang="en-US" sz="1200" baseline="30000" dirty="0">
                          <a:solidFill>
                            <a:schemeClr val="tx1"/>
                          </a:solidFill>
                          <a:latin typeface="Arial" panose="020B0604020202020204" pitchFamily="34" charset="0"/>
                          <a:ea typeface="NSimSun" panose="02010609030101010101" pitchFamily="49" charset="-122"/>
                          <a:cs typeface="Arial" panose="020B0604020202020204" pitchFamily="34" charset="0"/>
                        </a:rPr>
                        <a:t>§</a:t>
                      </a:r>
                      <a:endParaRPr lang="en-US" sz="1200" kern="1200" spc="-30" baseline="30000" dirty="0">
                        <a:solidFill>
                          <a:schemeClr val="tx1"/>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11"/>
                  </a:ext>
                </a:extLst>
              </a:tr>
              <a:tr h="267714">
                <a:tc gridSpan="3">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050" dirty="0">
                          <a:solidFill>
                            <a:schemeClr val="tx1"/>
                          </a:solidFill>
                          <a:latin typeface="Arial" panose="020B0604020202020204" pitchFamily="34" charset="0"/>
                          <a:ea typeface="Arial" pitchFamily="-107" charset="0"/>
                          <a:cs typeface="Arial" panose="020B0604020202020204" pitchFamily="34" charset="0"/>
                        </a:rPr>
                        <a:t>*</a:t>
                      </a:r>
                      <a:r>
                        <a:rPr lang="en-US" sz="1050" dirty="0">
                          <a:solidFill>
                            <a:schemeClr val="tx1"/>
                          </a:solidFill>
                          <a:latin typeface="Arial" panose="020B0604020202020204" pitchFamily="34" charset="0"/>
                          <a:cs typeface="Arial" panose="020B0604020202020204" pitchFamily="34" charset="0"/>
                        </a:rPr>
                        <a:t>p &lt; 0.016;  ^p &lt; 0.001; </a:t>
                      </a:r>
                      <a:r>
                        <a:rPr lang="en-US" sz="1050" dirty="0">
                          <a:solidFill>
                            <a:schemeClr val="tx1"/>
                          </a:solidFill>
                          <a:latin typeface="Arial" panose="020B0604020202020204" pitchFamily="34" charset="0"/>
                          <a:ea typeface="NSimSun" panose="02010609030101010101" pitchFamily="49" charset="-122"/>
                          <a:cs typeface="Arial" panose="020B0604020202020204" pitchFamily="34" charset="0"/>
                        </a:rPr>
                        <a:t>†</a:t>
                      </a:r>
                      <a:r>
                        <a:rPr lang="en-US" sz="1050" dirty="0">
                          <a:solidFill>
                            <a:schemeClr val="tx1"/>
                          </a:solidFill>
                          <a:latin typeface="Arial" panose="020B0604020202020204" pitchFamily="34" charset="0"/>
                          <a:cs typeface="Arial" panose="020B0604020202020204" pitchFamily="34" charset="0"/>
                        </a:rPr>
                        <a:t>p &lt; 0.031; </a:t>
                      </a:r>
                      <a:r>
                        <a:rPr lang="en-US" sz="1050" baseline="30000" dirty="0">
                          <a:solidFill>
                            <a:schemeClr val="tx1"/>
                          </a:solidFill>
                          <a:latin typeface="Arial" panose="020B0604020202020204" pitchFamily="34" charset="0"/>
                          <a:ea typeface="NSimSun" panose="02010609030101010101" pitchFamily="49" charset="-122"/>
                          <a:cs typeface="Arial" panose="020B0604020202020204" pitchFamily="34" charset="0"/>
                        </a:rPr>
                        <a:t>§</a:t>
                      </a:r>
                      <a:r>
                        <a:rPr lang="en-US" sz="1050" dirty="0">
                          <a:solidFill>
                            <a:schemeClr val="tx1"/>
                          </a:solidFill>
                          <a:latin typeface="Arial" panose="020B0604020202020204" pitchFamily="34" charset="0"/>
                          <a:cs typeface="Arial" panose="020B0604020202020204" pitchFamily="34" charset="0"/>
                        </a:rPr>
                        <a:t>p = 0.009</a:t>
                      </a:r>
                      <a:endParaRPr lang="en-US" sz="1050" dirty="0">
                        <a:solidFill>
                          <a:schemeClr val="tx1"/>
                        </a:solidFill>
                        <a:latin typeface="Arial" panose="020B0604020202020204" pitchFamily="34" charset="0"/>
                        <a:ea typeface="Arial" pitchFamily="-107"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6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6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742139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Efavirenz-TDF-FTC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102: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Sax PE, et al.  Lancet. 2012;379:2439-48.</a:t>
            </a:r>
          </a:p>
        </p:txBody>
      </p:sp>
      <p:sp>
        <p:nvSpPr>
          <p:cNvPr id="3" name="Content Placeholder 2"/>
          <p:cNvSpPr>
            <a:spLocks noGrp="1"/>
          </p:cNvSpPr>
          <p:nvPr>
            <p:ph sz="half" idx="2"/>
          </p:nvPr>
        </p:nvSpPr>
        <p:spPr>
          <a:xfrm>
            <a:off x="-18168" y="1786409"/>
            <a:ext cx="9180576" cy="2128886"/>
          </a:xfrm>
        </p:spPr>
        <p:txBody>
          <a:bodyPr>
            <a:noAutofit/>
          </a:bodyPr>
          <a:lstStyle/>
          <a:p>
            <a:pPr>
              <a:lnSpc>
                <a:spcPts val="2800"/>
              </a:lnSpc>
            </a:pPr>
            <a:r>
              <a:rPr lang="en-US" sz="1800" b="1" dirty="0">
                <a:solidFill>
                  <a:srgbClr val="C00000"/>
                </a:solidFill>
                <a:latin typeface="Arial"/>
                <a:cs typeface="Arial"/>
              </a:rPr>
              <a:t>Interpretation</a:t>
            </a:r>
            <a:r>
              <a:rPr lang="en-US" sz="1800" dirty="0">
                <a:solidFill>
                  <a:schemeClr val="tx1"/>
                </a:solidFill>
                <a:latin typeface="Arial"/>
                <a:cs typeface="Arial"/>
              </a:rPr>
              <a:t>: “This study met the primary endpoint of non-inferiority of elvitegravir/cobicistat/emtricitabine/tenofovir (EVG/COBI/</a:t>
            </a:r>
            <a:r>
              <a:rPr lang="en-US" sz="1800" dirty="0">
                <a:solidFill>
                  <a:schemeClr val="tx1"/>
                </a:solidFill>
                <a:cs typeface="Arial"/>
              </a:rPr>
              <a:t>TDF/FTC) </a:t>
            </a:r>
            <a:r>
              <a:rPr lang="en-US" sz="1800" dirty="0">
                <a:solidFill>
                  <a:schemeClr val="tx1"/>
                </a:solidFill>
                <a:latin typeface="Arial"/>
                <a:cs typeface="Arial"/>
              </a:rPr>
              <a:t>to efavirenz/emtricitabine/tenofovir (EFV/</a:t>
            </a:r>
            <a:r>
              <a:rPr lang="en-US" sz="1800" dirty="0">
                <a:solidFill>
                  <a:schemeClr val="tx1"/>
                </a:solidFill>
                <a:cs typeface="Arial"/>
              </a:rPr>
              <a:t>TDF/FTC</a:t>
            </a:r>
            <a:r>
              <a:rPr lang="en-US" sz="1800" dirty="0">
                <a:solidFill>
                  <a:schemeClr val="tx1"/>
                </a:solidFill>
                <a:latin typeface="Arial"/>
                <a:cs typeface="Arial"/>
              </a:rPr>
              <a:t>) and demonstrates the robust antiviral efficacy of the only integrase inhibitor-based single tablet regimen for initial HIV treatment, irrespective of viral load.”</a:t>
            </a:r>
            <a:endParaRPr lang="en-US" sz="1800" dirty="0">
              <a:solidFill>
                <a:schemeClr val="tx1"/>
              </a:solidFill>
            </a:endParaRPr>
          </a:p>
        </p:txBody>
      </p:sp>
    </p:spTree>
    <p:extLst>
      <p:ext uri="{BB962C8B-B14F-4D97-AF65-F5344CB8AC3E}">
        <p14:creationId xmlns:p14="http://schemas.microsoft.com/office/powerpoint/2010/main" val="16434983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773318"/>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55655</TotalTime>
  <Words>339</Words>
  <Application>Microsoft Macintosh PowerPoint</Application>
  <PresentationFormat>On-screen Show (16:9)</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Elvitegravir-Cobicistat-TDF-FTC versus Efavirenz-TDF-FTC Study 102</vt:lpstr>
      <vt:lpstr>Elvitegravir-Cobicistat-TDF-FTC versus Efavirenz-TDF-FTC Study 102: Design</vt:lpstr>
      <vt:lpstr>Elvitegravir-Cobicistat-TDF-FTC versus Efavirenz-TDF-FTC Study 102: Results</vt:lpstr>
      <vt:lpstr>Elvitegravir-Cobicistat-TDF-FTC versus Efavirenz-TDF-FTC Study 102: Common Adverse Events</vt:lpstr>
      <vt:lpstr>Elvitegravir-Cobicistat-TDF-FTC versus Efavirenz-TDF-FTC  Study 102: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2344</cp:revision>
  <cp:lastPrinted>2008-02-05T14:34:24Z</cp:lastPrinted>
  <dcterms:created xsi:type="dcterms:W3CDTF">2010-11-28T05:36:22Z</dcterms:created>
  <dcterms:modified xsi:type="dcterms:W3CDTF">2022-12-29T02:00:08Z</dcterms:modified>
</cp:coreProperties>
</file>