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124" r:id="rId2"/>
    <p:sldId id="1125" r:id="rId3"/>
    <p:sldId id="1126" r:id="rId4"/>
    <p:sldId id="1127" r:id="rId5"/>
    <p:sldId id="1128" r:id="rId6"/>
    <p:sldId id="1165"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517F"/>
    <a:srgbClr val="543D5F"/>
    <a:srgbClr val="005EA2"/>
    <a:srgbClr val="608835"/>
    <a:srgbClr val="7F6000"/>
    <a:srgbClr val="9A76AD"/>
    <a:srgbClr val="D09FEA"/>
    <a:srgbClr val="8E68A2"/>
    <a:srgbClr val="B78CCC"/>
    <a:srgbClr val="7153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9" autoAdjust="0"/>
    <p:restoredTop sz="94807" autoAdjust="0"/>
  </p:normalViewPr>
  <p:slideViewPr>
    <p:cSldViewPr snapToGrid="0" showGuides="1">
      <p:cViewPr varScale="1">
        <p:scale>
          <a:sx n="160" d="100"/>
          <a:sy n="160" d="100"/>
        </p:scale>
        <p:origin x="584"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71586865484054096"/>
        </c:manualLayout>
      </c:layout>
      <c:barChart>
        <c:barDir val="col"/>
        <c:grouping val="clustered"/>
        <c:varyColors val="0"/>
        <c:ser>
          <c:idx val="0"/>
          <c:order val="0"/>
          <c:tx>
            <c:strRef>
              <c:f>Sheet1!$B$1</c:f>
              <c:strCache>
                <c:ptCount val="1"/>
                <c:pt idx="0">
                  <c:v>Elvitegravir-Cobicistat-TDF-FTC</c:v>
                </c:pt>
              </c:strCache>
            </c:strRef>
          </c:tx>
          <c:spPr>
            <a:gradFill flip="none" rotWithShape="1">
              <a:gsLst>
                <a:gs pos="0">
                  <a:srgbClr val="5A8031"/>
                </a:gs>
                <a:gs pos="98000">
                  <a:srgbClr val="8DC84E"/>
                </a:gs>
              </a:gsLst>
              <a:lin ang="0" scaled="1"/>
              <a:tileRect/>
            </a:gradFill>
            <a:ln w="12700">
              <a:noFill/>
            </a:ln>
            <a:effectLst/>
            <a:scene3d>
              <a:camera prst="orthographicFront"/>
              <a:lightRig rig="threePt" dir="t"/>
            </a:scene3d>
            <a:sp3d>
              <a:bevelT w="38100" h="38100"/>
            </a:sp3d>
          </c:spPr>
          <c:invertIfNegative val="0"/>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&gt;100,000 copies/mL</c:v>
                </c:pt>
              </c:strCache>
            </c:strRef>
          </c:cat>
          <c:val>
            <c:numRef>
              <c:f>Sheet1!$B$2:$B$4</c:f>
              <c:numCache>
                <c:formatCode>0</c:formatCode>
                <c:ptCount val="3"/>
                <c:pt idx="0">
                  <c:v>90</c:v>
                </c:pt>
                <c:pt idx="1">
                  <c:v>93</c:v>
                </c:pt>
                <c:pt idx="2">
                  <c:v>85</c:v>
                </c:pt>
              </c:numCache>
            </c:numRef>
          </c:val>
          <c:extLst>
            <c:ext xmlns:c16="http://schemas.microsoft.com/office/drawing/2014/chart" uri="{C3380CC4-5D6E-409C-BE32-E72D297353CC}">
              <c16:uniqueId val="{00000000-CCDB-1347-AEF2-DB43F30B9B26}"/>
            </c:ext>
          </c:extLst>
        </c:ser>
        <c:ser>
          <c:idx val="1"/>
          <c:order val="1"/>
          <c:tx>
            <c:strRef>
              <c:f>Sheet1!$C$1</c:f>
              <c:strCache>
                <c:ptCount val="1"/>
                <c:pt idx="0">
                  <c:v>Atazanavir + Ritonavir + TDF-FTC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CCDB-1347-AEF2-DB43F30B9B26}"/>
              </c:ext>
            </c:extLst>
          </c:dPt>
          <c:dLbls>
            <c:spPr>
              <a:solidFill>
                <a:sysClr val="window" lastClr="FFFFFF">
                  <a:alpha val="50000"/>
                </a:sys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c:v>
                </c:pt>
                <c:pt idx="1">
                  <c:v>≤100,000 copies/mL</c:v>
                </c:pt>
                <c:pt idx="2">
                  <c:v>&gt;100,000 copies/mL</c:v>
                </c:pt>
              </c:strCache>
            </c:strRef>
          </c:cat>
          <c:val>
            <c:numRef>
              <c:f>Sheet1!$C$2:$C$4</c:f>
              <c:numCache>
                <c:formatCode>0</c:formatCode>
                <c:ptCount val="3"/>
                <c:pt idx="0">
                  <c:v>87</c:v>
                </c:pt>
                <c:pt idx="1">
                  <c:v>90</c:v>
                </c:pt>
                <c:pt idx="2">
                  <c:v>82</c:v>
                </c:pt>
              </c:numCache>
            </c:numRef>
          </c:val>
          <c:extLst>
            <c:ext xmlns:c16="http://schemas.microsoft.com/office/drawing/2014/chart" uri="{C3380CC4-5D6E-409C-BE32-E72D297353CC}">
              <c16:uniqueId val="{00000002-CCDB-1347-AEF2-DB43F30B9B26}"/>
            </c:ext>
          </c:extLst>
        </c:ser>
        <c:dLbls>
          <c:showLegendKey val="0"/>
          <c:showVal val="1"/>
          <c:showCatName val="0"/>
          <c:showSerName val="0"/>
          <c:showPercent val="0"/>
          <c:showBubbleSize val="0"/>
        </c:dLbls>
        <c:gapWidth val="110"/>
        <c:axId val="-2042380424"/>
        <c:axId val="-2042416984"/>
      </c:barChart>
      <c:catAx>
        <c:axId val="-2042380424"/>
        <c:scaling>
          <c:orientation val="minMax"/>
        </c:scaling>
        <c:delete val="0"/>
        <c:axPos val="b"/>
        <c:title>
          <c:tx>
            <c:rich>
              <a:bodyPr/>
              <a:lstStyle/>
              <a:p>
                <a:pPr>
                  <a:defRPr b="0"/>
                </a:pPr>
                <a:r>
                  <a:rPr lang="en-US" b="0" dirty="0"/>
                  <a:t>Baseline HIV RNA </a:t>
                </a:r>
              </a:p>
            </c:rich>
          </c:tx>
          <c:layout>
            <c:manualLayout>
              <c:xMode val="edge"/>
              <c:yMode val="edge"/>
              <c:x val="0.59233498590454003"/>
              <c:y val="0.911262289247742"/>
            </c:manualLayout>
          </c:layout>
          <c:overlay val="0"/>
        </c:title>
        <c:numFmt formatCode="General" sourceLinked="0"/>
        <c:majorTickMark val="out"/>
        <c:minorTickMark val="none"/>
        <c:tickLblPos val="nextTo"/>
        <c:spPr>
          <a:ln w="6350">
            <a:solidFill>
              <a:srgbClr val="000000"/>
            </a:solidFill>
          </a:ln>
        </c:spPr>
        <c:txPr>
          <a:bodyPr/>
          <a:lstStyle/>
          <a:p>
            <a:pPr>
              <a:defRPr sz="1200"/>
            </a:pPr>
            <a:endParaRPr lang="en-US"/>
          </a:p>
        </c:txPr>
        <c:crossAx val="-2042416984"/>
        <c:crosses val="autoZero"/>
        <c:auto val="1"/>
        <c:lblAlgn val="ctr"/>
        <c:lblOffset val="1"/>
        <c:tickLblSkip val="1"/>
        <c:tickMarkSkip val="1"/>
        <c:noMultiLvlLbl val="0"/>
      </c:catAx>
      <c:valAx>
        <c:axId val="-2042416984"/>
        <c:scaling>
          <c:orientation val="minMax"/>
          <c:max val="100"/>
          <c:min val="0"/>
        </c:scaling>
        <c:delete val="0"/>
        <c:axPos val="l"/>
        <c:title>
          <c:tx>
            <c:rich>
              <a:bodyPr/>
              <a:lstStyle/>
              <a:p>
                <a:pPr>
                  <a:defRPr sz="1400" b="1"/>
                </a:pPr>
                <a:r>
                  <a:rPr lang="en-US" sz="1400" b="1"/>
                  <a:t> HIV RNA &lt;50 copies/mL (%)</a:t>
                </a:r>
              </a:p>
            </c:rich>
          </c:tx>
          <c:layout>
            <c:manualLayout>
              <c:xMode val="edge"/>
              <c:yMode val="edge"/>
              <c:x val="2.0061728395061727E-2"/>
              <c:y val="0.12233006464469719"/>
            </c:manualLayout>
          </c:layout>
          <c:overlay val="0"/>
        </c:title>
        <c:numFmt formatCode="0" sourceLinked="0"/>
        <c:majorTickMark val="out"/>
        <c:minorTickMark val="none"/>
        <c:tickLblPos val="nextTo"/>
        <c:spPr>
          <a:ln w="6350">
            <a:solidFill>
              <a:srgbClr val="000000"/>
            </a:solidFill>
          </a:ln>
        </c:spPr>
        <c:txPr>
          <a:bodyPr/>
          <a:lstStyle/>
          <a:p>
            <a:pPr>
              <a:defRPr sz="1200"/>
            </a:pPr>
            <a:endParaRPr lang="en-US"/>
          </a:p>
        </c:txPr>
        <c:crossAx val="-204238042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1721699718090795"/>
          <c:y val="1.49179233951688E-2"/>
          <c:w val="0.75365072421502866"/>
          <c:h val="8.3515602216389623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000" b="0" dirty="0">
                <a:solidFill>
                  <a:srgbClr val="001D48"/>
                </a:solidFill>
                <a:ea typeface="ＭＳ Ｐゴシック" pitchFamily="22" charset="-128"/>
                <a:cs typeface="ＭＳ Ｐゴシック" pitchFamily="22" charset="-128"/>
              </a:rPr>
              <a:t>EVG-COBI-TDF-FTC versus ATV + RTV + TDF-FTC </a:t>
            </a:r>
            <a:br>
              <a:rPr lang="en-US" sz="2000" b="0" dirty="0">
                <a:solidFill>
                  <a:srgbClr val="001D48"/>
                </a:solidFill>
              </a:rPr>
            </a:br>
            <a:r>
              <a:rPr lang="en-US" sz="2700" dirty="0">
                <a:solidFill>
                  <a:srgbClr val="001D48"/>
                </a:solidFill>
              </a:rPr>
              <a:t>Study 103</a:t>
            </a:r>
            <a:endParaRPr lang="en-US" sz="2700" dirty="0"/>
          </a:p>
        </p:txBody>
      </p:sp>
    </p:spTree>
    <p:extLst>
      <p:ext uri="{BB962C8B-B14F-4D97-AF65-F5344CB8AC3E}">
        <p14:creationId xmlns:p14="http://schemas.microsoft.com/office/powerpoint/2010/main" val="40945813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071621" y="2138143"/>
            <a:ext cx="727347" cy="892281"/>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056975" y="2758776"/>
            <a:ext cx="731702" cy="805224"/>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a:xfrm>
            <a:off x="323849" y="89379"/>
            <a:ext cx="8746671" cy="818388"/>
          </a:xfrm>
        </p:spPr>
        <p:txBody>
          <a:bodyPr>
            <a:noAutofit/>
          </a:bodyPr>
          <a:lstStyle/>
          <a:p>
            <a:r>
              <a:rPr lang="en-US" sz="2000" dirty="0">
                <a:ea typeface="ＭＳ Ｐゴシック" pitchFamily="22" charset="-128"/>
                <a:cs typeface="ＭＳ Ｐゴシック" pitchFamily="22" charset="-128"/>
              </a:rPr>
              <a:t>Elvitegravir-Cobicistat-TDF-FTC versus Atazanavir + Ritonavir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103: Design</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err="1">
                <a:latin typeface="Arial" pitchFamily="22" charset="0"/>
              </a:rPr>
              <a:t>DeJesus</a:t>
            </a:r>
            <a:r>
              <a:rPr lang="en-US" dirty="0">
                <a:latin typeface="Arial" pitchFamily="22" charset="0"/>
              </a:rPr>
              <a:t> E, et al. Lancet. 2012;379:2429-38.</a:t>
            </a:r>
          </a:p>
        </p:txBody>
      </p:sp>
      <p:sp>
        <p:nvSpPr>
          <p:cNvPr id="3" name="Content Placeholder 2"/>
          <p:cNvSpPr>
            <a:spLocks noGrp="1"/>
          </p:cNvSpPr>
          <p:nvPr>
            <p:ph sz="half" idx="2"/>
          </p:nvPr>
        </p:nvSpPr>
        <p:spPr>
          <a:xfrm>
            <a:off x="323851" y="1135836"/>
            <a:ext cx="4622222" cy="3504315"/>
          </a:xfrm>
        </p:spPr>
        <p:txBody>
          <a:bodyPr>
            <a:normAutofit/>
          </a:bodyPr>
          <a:lstStyle/>
          <a:p>
            <a:r>
              <a:rPr lang="en-US" b="1" dirty="0"/>
              <a:t>Background</a:t>
            </a:r>
            <a:r>
              <a:rPr lang="en-US" dirty="0"/>
              <a:t>: Randomized, double-blind, phase 3 trial comparing elvitegravir-cobicistat-tenofovir-emtricitabine with atazanavir + ritonavir + tenofovir DF-emtricitabine</a:t>
            </a:r>
          </a:p>
          <a:p>
            <a:r>
              <a:rPr lang="en-US" b="1" dirty="0"/>
              <a:t>Inclusion Criteria </a:t>
            </a:r>
            <a:r>
              <a:rPr lang="en-US" dirty="0"/>
              <a:t>(n = 708)</a:t>
            </a:r>
          </a:p>
          <a:p>
            <a:pPr lvl="1"/>
            <a:r>
              <a:rPr lang="en-US" dirty="0"/>
              <a:t>Antiretroviral-naïve adults</a:t>
            </a:r>
          </a:p>
          <a:p>
            <a:pPr lvl="1"/>
            <a:r>
              <a:rPr lang="en-US" dirty="0"/>
              <a:t>Age ≥18 years</a:t>
            </a:r>
          </a:p>
          <a:p>
            <a:pPr lvl="1"/>
            <a:r>
              <a:rPr lang="en-US" dirty="0"/>
              <a:t>HIV RNA ≥5,000 </a:t>
            </a:r>
            <a:r>
              <a:rPr lang="en-US" dirty="0">
                <a:solidFill>
                  <a:schemeClr val="tx1"/>
                </a:solidFill>
              </a:rPr>
              <a:t>copies/mL</a:t>
            </a:r>
          </a:p>
          <a:p>
            <a:pPr lvl="1"/>
            <a:r>
              <a:rPr lang="en-US" dirty="0"/>
              <a:t>Any CD4 count </a:t>
            </a:r>
          </a:p>
          <a:p>
            <a:r>
              <a:rPr lang="en-US" b="1" dirty="0"/>
              <a:t>Treatment Arms</a:t>
            </a:r>
          </a:p>
          <a:p>
            <a:pPr lvl="1"/>
            <a:r>
              <a:rPr lang="en-US" dirty="0"/>
              <a:t>Elvitegravir-Cobicistat-TDF-FTC</a:t>
            </a:r>
          </a:p>
          <a:p>
            <a:pPr lvl="1"/>
            <a:r>
              <a:rPr lang="en-US" dirty="0"/>
              <a:t>Atazanavir + RTV + TDF-FTC</a:t>
            </a:r>
          </a:p>
          <a:p>
            <a:endParaRPr lang="en-US" dirty="0"/>
          </a:p>
        </p:txBody>
      </p:sp>
      <p:sp>
        <p:nvSpPr>
          <p:cNvPr id="24" name="Rectangle 7"/>
          <p:cNvSpPr>
            <a:spLocks noChangeArrowheads="1"/>
          </p:cNvSpPr>
          <p:nvPr/>
        </p:nvSpPr>
        <p:spPr bwMode="ltGray">
          <a:xfrm>
            <a:off x="6023538" y="1777576"/>
            <a:ext cx="2399284" cy="818384"/>
          </a:xfrm>
          <a:prstGeom prst="rect">
            <a:avLst/>
          </a:prstGeom>
          <a:solidFill>
            <a:srgbClr val="92D050">
              <a:alpha val="25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Elvitegravir-Cobicistat-</a:t>
            </a:r>
            <a:br>
              <a:rPr lang="en-US" sz="1400" b="1" dirty="0">
                <a:solidFill>
                  <a:srgbClr val="000000"/>
                </a:solidFill>
                <a:latin typeface="Arial"/>
                <a:cs typeface="Arial"/>
              </a:rPr>
            </a:br>
            <a:r>
              <a:rPr lang="en-US" sz="1400" b="1" dirty="0">
                <a:solidFill>
                  <a:srgbClr val="000000"/>
                </a:solidFill>
                <a:latin typeface="Arial"/>
                <a:cs typeface="Arial"/>
              </a:rPr>
              <a:t>TDF-FTC </a:t>
            </a:r>
            <a:br>
              <a:rPr lang="en-US" sz="1400" b="1" dirty="0">
                <a:solidFill>
                  <a:srgbClr val="000000"/>
                </a:solidFill>
                <a:latin typeface="Arial"/>
                <a:cs typeface="Arial"/>
              </a:rPr>
            </a:br>
            <a:r>
              <a:rPr lang="en-US" sz="1000" dirty="0">
                <a:solidFill>
                  <a:srgbClr val="000000"/>
                </a:solidFill>
                <a:latin typeface="Arial"/>
                <a:cs typeface="Arial"/>
              </a:rPr>
              <a:t>(n = 353)</a:t>
            </a:r>
          </a:p>
        </p:txBody>
      </p:sp>
      <p:sp>
        <p:nvSpPr>
          <p:cNvPr id="33" name="Rectangle 7"/>
          <p:cNvSpPr>
            <a:spLocks noChangeArrowheads="1"/>
          </p:cNvSpPr>
          <p:nvPr/>
        </p:nvSpPr>
        <p:spPr bwMode="ltGray">
          <a:xfrm>
            <a:off x="6023538" y="3117382"/>
            <a:ext cx="2399284" cy="818384"/>
          </a:xfrm>
          <a:prstGeom prst="rect">
            <a:avLst/>
          </a:prstGeom>
          <a:solidFill>
            <a:srgbClr val="0070C0">
              <a:alpha val="21000"/>
            </a:srgb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spcBef>
                <a:spcPts val="300"/>
              </a:spcBef>
            </a:pPr>
            <a:r>
              <a:rPr lang="en-US" sz="1400" b="1" dirty="0">
                <a:solidFill>
                  <a:srgbClr val="000000"/>
                </a:solidFill>
                <a:latin typeface="Arial"/>
                <a:cs typeface="Arial"/>
              </a:rPr>
              <a:t>Atazanavir + Ritonavir +</a:t>
            </a:r>
            <a:br>
              <a:rPr lang="en-US" sz="1400" b="1" dirty="0">
                <a:solidFill>
                  <a:srgbClr val="000000"/>
                </a:solidFill>
                <a:latin typeface="Arial"/>
                <a:cs typeface="Arial"/>
              </a:rPr>
            </a:br>
            <a:r>
              <a:rPr lang="en-US" sz="1400" b="1" dirty="0">
                <a:solidFill>
                  <a:srgbClr val="000000"/>
                </a:solidFill>
                <a:latin typeface="Arial"/>
                <a:cs typeface="Arial"/>
              </a:rPr>
              <a:t>TDF-FTC </a:t>
            </a:r>
            <a:br>
              <a:rPr lang="en-US" sz="1400" b="1" dirty="0">
                <a:solidFill>
                  <a:srgbClr val="000000"/>
                </a:solidFill>
                <a:latin typeface="Arial"/>
                <a:cs typeface="Arial"/>
              </a:rPr>
            </a:br>
            <a:r>
              <a:rPr lang="en-US" sz="1000" dirty="0">
                <a:solidFill>
                  <a:srgbClr val="000000"/>
                </a:solidFill>
                <a:latin typeface="Arial"/>
                <a:cs typeface="Arial"/>
              </a:rPr>
              <a:t>(n = 355)</a:t>
            </a:r>
          </a:p>
        </p:txBody>
      </p:sp>
    </p:spTree>
    <p:extLst>
      <p:ext uri="{BB962C8B-B14F-4D97-AF65-F5344CB8AC3E}">
        <p14:creationId xmlns:p14="http://schemas.microsoft.com/office/powerpoint/2010/main" val="186652285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Atazanavir + RTV + 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103: Results</a:t>
            </a:r>
            <a:endParaRPr lang="en-US" sz="2000" dirty="0"/>
          </a:p>
        </p:txBody>
      </p:sp>
      <p:sp>
        <p:nvSpPr>
          <p:cNvPr id="4" name="Text Placeholder 3"/>
          <p:cNvSpPr>
            <a:spLocks noGrp="1"/>
          </p:cNvSpPr>
          <p:nvPr>
            <p:ph type="body" sz="quarter" idx="15"/>
          </p:nvPr>
        </p:nvSpPr>
        <p:spPr/>
        <p:txBody>
          <a:bodyPr/>
          <a:lstStyle/>
          <a:p>
            <a:r>
              <a:rPr lang="en-US" dirty="0"/>
              <a:t>Week 48 Virologic Response</a:t>
            </a:r>
          </a:p>
        </p:txBody>
      </p:sp>
      <p:sp>
        <p:nvSpPr>
          <p:cNvPr id="7" name="Content Placeholder 6"/>
          <p:cNvSpPr>
            <a:spLocks noGrp="1"/>
          </p:cNvSpPr>
          <p:nvPr>
            <p:ph type="body" sz="quarter" idx="16"/>
          </p:nvPr>
        </p:nvSpPr>
        <p:spPr>
          <a:xfrm>
            <a:off x="323892" y="4715700"/>
            <a:ext cx="7360835" cy="337996"/>
          </a:xfrm>
        </p:spPr>
        <p:txBody>
          <a:bodyPr/>
          <a:lstStyle/>
          <a:p>
            <a:pPr marL="548640" indent="-617220"/>
            <a:r>
              <a:rPr lang="en-US" dirty="0"/>
              <a:t>Source:  </a:t>
            </a:r>
            <a:r>
              <a:rPr lang="en-US" dirty="0">
                <a:latin typeface="Arial" pitchFamily="22" charset="0"/>
              </a:rPr>
              <a:t>DeJesus E, et al. Lancet. 2012;379:2429-38.</a:t>
            </a:r>
            <a:br>
              <a:rPr lang="en-US" dirty="0">
                <a:latin typeface="Arial" pitchFamily="22" charset="0"/>
              </a:rPr>
            </a:br>
            <a:r>
              <a:rPr lang="en-US" dirty="0">
                <a:latin typeface="Arial" pitchFamily="22" charset="0"/>
              </a:rPr>
              <a:t>DeJesus E, et al. 19</a:t>
            </a:r>
            <a:r>
              <a:rPr lang="en-US" baseline="30000" dirty="0">
                <a:latin typeface="Arial" pitchFamily="22" charset="0"/>
              </a:rPr>
              <a:t>th</a:t>
            </a:r>
            <a:r>
              <a:rPr lang="en-US" dirty="0">
                <a:latin typeface="Arial" pitchFamily="22" charset="0"/>
              </a:rPr>
              <a:t> IAC. 2012; Abstract TUPE43.</a:t>
            </a:r>
          </a:p>
        </p:txBody>
      </p:sp>
      <p:graphicFrame>
        <p:nvGraphicFramePr>
          <p:cNvPr id="6" name="Chart 5"/>
          <p:cNvGraphicFramePr>
            <a:graphicFrameLocks/>
          </p:cNvGraphicFramePr>
          <p:nvPr>
            <p:extLst>
              <p:ext uri="{D42A27DB-BD31-4B8C-83A1-F6EECF244321}">
                <p14:modId xmlns:p14="http://schemas.microsoft.com/office/powerpoint/2010/main" val="2183869401"/>
              </p:ext>
            </p:extLst>
          </p:nvPr>
        </p:nvGraphicFramePr>
        <p:xfrm>
          <a:off x="493776" y="1371600"/>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130879" y="3782788"/>
            <a:ext cx="718620"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000" dirty="0">
                <a:solidFill>
                  <a:srgbClr val="FFFFFF"/>
                </a:solidFill>
                <a:latin typeface="Arial" panose="020B0604020202020204" pitchFamily="34" charset="0"/>
                <a:cs typeface="Arial" panose="020B0604020202020204" pitchFamily="34" charset="0"/>
              </a:rPr>
              <a:t>316/353</a:t>
            </a:r>
          </a:p>
        </p:txBody>
      </p:sp>
      <p:sp>
        <p:nvSpPr>
          <p:cNvPr id="9" name="Rectangle 8"/>
          <p:cNvSpPr/>
          <p:nvPr/>
        </p:nvSpPr>
        <p:spPr>
          <a:xfrm>
            <a:off x="2849499" y="3782788"/>
            <a:ext cx="718294"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308/355</a:t>
            </a:r>
          </a:p>
        </p:txBody>
      </p:sp>
      <p:sp>
        <p:nvSpPr>
          <p:cNvPr id="10" name="Rectangle 9"/>
          <p:cNvSpPr/>
          <p:nvPr/>
        </p:nvSpPr>
        <p:spPr>
          <a:xfrm>
            <a:off x="4366206" y="3782788"/>
            <a:ext cx="727435"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188/203</a:t>
            </a:r>
          </a:p>
        </p:txBody>
      </p:sp>
      <p:sp>
        <p:nvSpPr>
          <p:cNvPr id="11" name="Rectangle 10"/>
          <p:cNvSpPr/>
          <p:nvPr/>
        </p:nvSpPr>
        <p:spPr>
          <a:xfrm>
            <a:off x="5093641" y="3782788"/>
            <a:ext cx="708037"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192/214</a:t>
            </a:r>
          </a:p>
        </p:txBody>
      </p:sp>
      <p:sp>
        <p:nvSpPr>
          <p:cNvPr id="12" name="Rectangle 11"/>
          <p:cNvSpPr/>
          <p:nvPr/>
        </p:nvSpPr>
        <p:spPr>
          <a:xfrm>
            <a:off x="6678531" y="3782788"/>
            <a:ext cx="659252"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128/150</a:t>
            </a:r>
          </a:p>
        </p:txBody>
      </p:sp>
      <p:sp>
        <p:nvSpPr>
          <p:cNvPr id="13" name="Rectangle 12"/>
          <p:cNvSpPr/>
          <p:nvPr/>
        </p:nvSpPr>
        <p:spPr>
          <a:xfrm>
            <a:off x="7386568" y="3782788"/>
            <a:ext cx="659252" cy="2857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dirty="0">
                <a:solidFill>
                  <a:schemeClr val="bg1"/>
                </a:solidFill>
                <a:latin typeface="Arial" panose="020B0604020202020204" pitchFamily="34" charset="0"/>
                <a:cs typeface="Arial" panose="020B0604020202020204" pitchFamily="34" charset="0"/>
              </a:rPr>
              <a:t>116/141</a:t>
            </a:r>
          </a:p>
        </p:txBody>
      </p:sp>
      <p:cxnSp>
        <p:nvCxnSpPr>
          <p:cNvPr id="15" name="Straight Connector 14"/>
          <p:cNvCxnSpPr/>
          <p:nvPr/>
        </p:nvCxnSpPr>
        <p:spPr>
          <a:xfrm flipV="1">
            <a:off x="4425043" y="4350583"/>
            <a:ext cx="3620777" cy="16819"/>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782233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Atazanavir + RTV + 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103: Common Adverse Events</a:t>
            </a:r>
            <a:endParaRPr lang="en-US" sz="2000" dirty="0"/>
          </a:p>
        </p:txBody>
      </p:sp>
      <p:sp>
        <p:nvSpPr>
          <p:cNvPr id="4" name="Content Placeholder 3"/>
          <p:cNvSpPr>
            <a:spLocks noGrp="1"/>
          </p:cNvSpPr>
          <p:nvPr>
            <p:ph type="body" sz="quarter" idx="14"/>
          </p:nvPr>
        </p:nvSpPr>
        <p:spPr/>
        <p:txBody>
          <a:bodyPr/>
          <a:lstStyle/>
          <a:p>
            <a:r>
              <a:rPr lang="en-US" dirty="0"/>
              <a:t>Source: </a:t>
            </a:r>
            <a:r>
              <a:rPr lang="en-US" dirty="0" err="1">
                <a:latin typeface="Arial" pitchFamily="22" charset="0"/>
              </a:rPr>
              <a:t>DeJesus</a:t>
            </a:r>
            <a:r>
              <a:rPr lang="en-US" dirty="0">
                <a:latin typeface="Arial" pitchFamily="22" charset="0"/>
              </a:rPr>
              <a:t> E, et al. Lancet. 2012;379:2429-38.</a:t>
            </a:r>
          </a:p>
        </p:txBody>
      </p:sp>
      <p:graphicFrame>
        <p:nvGraphicFramePr>
          <p:cNvPr id="6" name="Group 65"/>
          <p:cNvGraphicFramePr>
            <a:graphicFrameLocks noGrp="1"/>
          </p:cNvGraphicFramePr>
          <p:nvPr>
            <p:extLst>
              <p:ext uri="{D42A27DB-BD31-4B8C-83A1-F6EECF244321}">
                <p14:modId xmlns:p14="http://schemas.microsoft.com/office/powerpoint/2010/main" val="2335162731"/>
              </p:ext>
            </p:extLst>
          </p:nvPr>
        </p:nvGraphicFramePr>
        <p:xfrm>
          <a:off x="457581" y="987963"/>
          <a:ext cx="8229600" cy="3800168"/>
        </p:xfrm>
        <a:graphic>
          <a:graphicData uri="http://schemas.openxmlformats.org/drawingml/2006/table">
            <a:tbl>
              <a:tblPr>
                <a:effectLst/>
              </a:tblPr>
              <a:tblGrid>
                <a:gridCol w="3352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tblGrid>
              <a:tr h="486265">
                <a:tc gridSpan="3">
                  <a:txBody>
                    <a:bodyPr/>
                    <a:lstStyle/>
                    <a:p>
                      <a:pPr marL="9144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a:cs typeface="Arial"/>
                        </a:rPr>
                        <a:t>Treatment Emergent Adverse Events</a:t>
                      </a:r>
                      <a:r>
                        <a:rPr lang="en-US" sz="1400" b="1" baseline="0" dirty="0">
                          <a:solidFill>
                            <a:srgbClr val="FFFFFF"/>
                          </a:solidFill>
                          <a:latin typeface="Arial"/>
                          <a:cs typeface="Arial"/>
                        </a:rPr>
                        <a:t> in ≥ 10% of Subjects in Either Group</a:t>
                      </a:r>
                      <a:endParaRPr lang="en-US" sz="1400" b="1" dirty="0">
                        <a:solidFill>
                          <a:srgbClr val="FFFFFF"/>
                        </a:solidFill>
                        <a:latin typeface="Arial"/>
                        <a:cs typeface="Arial"/>
                      </a:endParaRP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rgbClr val="404040"/>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512728">
                <a:tc>
                  <a:txBody>
                    <a:bodyPr/>
                    <a:lstStyle/>
                    <a:p>
                      <a:pPr marL="0" indent="0" algn="l"/>
                      <a:endParaRPr kumimoji="0" lang="en-US" sz="1200" b="1" i="0" u="none" strike="noStrike" cap="none" normalizeH="0" baseline="0" dirty="0">
                        <a:ln>
                          <a:noFill/>
                        </a:ln>
                        <a:solidFill>
                          <a:srgbClr val="000000"/>
                        </a:solidFill>
                        <a:effectLst/>
                        <a:latin typeface="Arial"/>
                        <a:ea typeface="ＭＳ Ｐゴシック" pitchFamily="-108" charset="-128"/>
                        <a:cs typeface="Arial"/>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a:ea typeface="ＭＳ Ｐゴシック" pitchFamily="-108" charset="-128"/>
                          <a:cs typeface="Arial"/>
                        </a:rPr>
                        <a:t>EVG-COBI-TDF-FTC</a:t>
                      </a:r>
                      <a:br>
                        <a:rPr kumimoji="0" lang="en-US" sz="1400" b="1" i="0" u="none" strike="noStrike" cap="none" normalizeH="0" baseline="0" dirty="0">
                          <a:ln>
                            <a:noFill/>
                          </a:ln>
                          <a:solidFill>
                            <a:srgbClr val="FFFFFF"/>
                          </a:solidFill>
                          <a:effectLst/>
                          <a:latin typeface="Arial"/>
                          <a:ea typeface="ＭＳ Ｐゴシック" pitchFamily="-108" charset="-128"/>
                          <a:cs typeface="Arial"/>
                        </a:rPr>
                      </a:br>
                      <a:r>
                        <a:rPr kumimoji="0" lang="en-US" sz="1000" b="0" i="0" u="none" strike="noStrike" cap="none" normalizeH="0" baseline="0" dirty="0">
                          <a:ln>
                            <a:noFill/>
                          </a:ln>
                          <a:solidFill>
                            <a:srgbClr val="FFFFFF"/>
                          </a:solidFill>
                          <a:effectLst/>
                          <a:latin typeface="Arial"/>
                          <a:ea typeface="ＭＳ Ｐゴシック" pitchFamily="-108" charset="-128"/>
                          <a:cs typeface="Arial"/>
                        </a:rPr>
                        <a:t>(n = 353)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08835"/>
                    </a:solidFill>
                  </a:tcPr>
                </a:tc>
                <a:tc>
                  <a:txBody>
                    <a:bodyPr/>
                    <a:lstStyle/>
                    <a:p>
                      <a:pPr marL="0" indent="0" algn="ctr">
                        <a:spcBef>
                          <a:spcPts val="300"/>
                        </a:spcBef>
                      </a:pPr>
                      <a:r>
                        <a:rPr kumimoji="0" lang="en-US" sz="1400" b="1" i="0" u="none" strike="noStrike" cap="none" normalizeH="0" baseline="0" dirty="0">
                          <a:ln>
                            <a:noFill/>
                          </a:ln>
                          <a:solidFill>
                            <a:srgbClr val="FFFFFF"/>
                          </a:solidFill>
                          <a:effectLst/>
                          <a:latin typeface="Arial"/>
                          <a:ea typeface="ＭＳ Ｐゴシック" pitchFamily="-108" charset="-128"/>
                          <a:cs typeface="Arial"/>
                        </a:rPr>
                        <a:t>ATV + RTV + TDF-FTC</a:t>
                      </a:r>
                      <a:br>
                        <a:rPr kumimoji="0" lang="en-US" sz="1200" b="1" i="0" u="none" strike="noStrike" cap="none" normalizeH="0" baseline="0" dirty="0">
                          <a:ln>
                            <a:noFill/>
                          </a:ln>
                          <a:solidFill>
                            <a:srgbClr val="FFFFFF"/>
                          </a:solidFill>
                          <a:effectLst/>
                          <a:latin typeface="Arial"/>
                          <a:ea typeface="ＭＳ Ｐゴシック" pitchFamily="-108" charset="-128"/>
                          <a:cs typeface="Arial"/>
                        </a:rPr>
                      </a:br>
                      <a:r>
                        <a:rPr kumimoji="0" lang="en-US" sz="1000" b="0" i="0" u="none" strike="noStrike" cap="none" normalizeH="0" baseline="0" dirty="0">
                          <a:ln>
                            <a:noFill/>
                          </a:ln>
                          <a:solidFill>
                            <a:srgbClr val="FFFFFF"/>
                          </a:solidFill>
                          <a:effectLst/>
                          <a:latin typeface="Arial"/>
                          <a:ea typeface="ＭＳ Ｐゴシック" pitchFamily="-108" charset="-128"/>
                          <a:cs typeface="Arial"/>
                        </a:rPr>
                        <a:t>(n= 355)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5EA2"/>
                    </a:solidFill>
                  </a:tcPr>
                </a:tc>
                <a:extLst>
                  <a:ext uri="{0D108BD9-81ED-4DB2-BD59-A6C34878D82A}">
                    <a16:rowId xmlns:a16="http://schemas.microsoft.com/office/drawing/2014/main" val="10001"/>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Diarrhea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22%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27%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2"/>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20%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19%</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3"/>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Upper Respiratory Tract Infection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4"/>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Headache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5"/>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Fatigue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15000"/>
                      </a:srgbClr>
                    </a:solidFill>
                  </a:tcPr>
                </a:tc>
                <a:extLst>
                  <a:ext uri="{0D108BD9-81ED-4DB2-BD59-A6C34878D82A}">
                    <a16:rowId xmlns:a16="http://schemas.microsoft.com/office/drawing/2014/main" val="10006"/>
                  </a:ext>
                </a:extLst>
              </a:tr>
              <a:tr h="419193">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a:ea typeface="+mn-ea"/>
                          <a:cs typeface="Arial"/>
                        </a:rPr>
                        <a:t>Ocular Icterus*</a:t>
                      </a:r>
                      <a:endParaRPr lang="en-US" sz="1400" kern="1200" spc="-30" baseline="30000" dirty="0">
                        <a:solidFill>
                          <a:srgbClr val="000000"/>
                        </a:solidFill>
                        <a:latin typeface="Arial"/>
                        <a:ea typeface="+mn-ea"/>
                        <a:cs typeface="Arial"/>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08835">
                        <a:alpha val="3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a:ea typeface="+mn-ea"/>
                          <a:cs typeface="Arial"/>
                        </a:rPr>
                        <a:t>14%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5EA2">
                        <a:alpha val="30000"/>
                      </a:srgbClr>
                    </a:solidFill>
                  </a:tcPr>
                </a:tc>
                <a:extLst>
                  <a:ext uri="{0D108BD9-81ED-4DB2-BD59-A6C34878D82A}">
                    <a16:rowId xmlns:a16="http://schemas.microsoft.com/office/drawing/2014/main" val="10007"/>
                  </a:ext>
                </a:extLst>
              </a:tr>
              <a:tr h="286017">
                <a:tc gridSpan="3">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050" dirty="0">
                          <a:latin typeface="Arial"/>
                          <a:ea typeface="Arial" pitchFamily="-107" charset="0"/>
                          <a:cs typeface="Arial"/>
                        </a:rPr>
                        <a:t>*</a:t>
                      </a:r>
                      <a:r>
                        <a:rPr lang="en-US" sz="1050" dirty="0">
                          <a:latin typeface="Arial"/>
                          <a:cs typeface="Arial"/>
                        </a:rPr>
                        <a:t>p &lt; 0.001</a:t>
                      </a:r>
                      <a:endParaRPr lang="en-US" sz="1050" dirty="0">
                        <a:latin typeface="Arial"/>
                        <a:ea typeface="Arial" pitchFamily="-107" charset="0"/>
                        <a:cs typeface="Arial"/>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7F6000">
                        <a:alpha val="10000"/>
                      </a:srgbClr>
                    </a:solid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400" b="0" i="0" u="none" strike="noStrike" kern="1200" cap="none" spc="-30" normalizeH="0" baseline="0" noProof="0" dirty="0">
                        <a:ln>
                          <a:noFill/>
                        </a:ln>
                        <a:solidFill>
                          <a:srgbClr val="000000"/>
                        </a:solidFill>
                        <a:effectLst/>
                        <a:uLnTx/>
                        <a:uFillTx/>
                        <a:latin typeface="Arial"/>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endParaRPr kumimoji="0" lang="en-US" sz="1400" b="0" i="0" u="none" strike="noStrike" kern="1200" cap="none" spc="-30" normalizeH="0" baseline="0" noProof="0" dirty="0">
                        <a:ln>
                          <a:noFill/>
                        </a:ln>
                        <a:solidFill>
                          <a:srgbClr val="000000"/>
                        </a:solidFill>
                        <a:effectLst/>
                        <a:uLnTx/>
                        <a:uFillTx/>
                        <a:latin typeface="Arial"/>
                        <a:ea typeface="+mn-ea"/>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86714891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22" charset="-128"/>
                <a:cs typeface="ＭＳ Ｐゴシック" pitchFamily="22" charset="-128"/>
              </a:rPr>
              <a:t>Elvitegravir-Cobicistat-TDF-FTC versus Atazanavir + RTV + TDF-FTC </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Study 103: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err="1">
                <a:latin typeface="Arial" pitchFamily="22" charset="0"/>
              </a:rPr>
              <a:t>DeJesus</a:t>
            </a:r>
            <a:r>
              <a:rPr lang="en-US" dirty="0">
                <a:latin typeface="Arial" pitchFamily="22" charset="0"/>
              </a:rPr>
              <a:t> E, et al. Lancet. 2012;379:2429-38.</a:t>
            </a:r>
          </a:p>
        </p:txBody>
      </p:sp>
      <p:sp>
        <p:nvSpPr>
          <p:cNvPr id="3" name="Content Placeholder 2"/>
          <p:cNvSpPr>
            <a:spLocks noGrp="1"/>
          </p:cNvSpPr>
          <p:nvPr>
            <p:ph sz="half" idx="2"/>
          </p:nvPr>
        </p:nvSpPr>
        <p:spPr>
          <a:xfrm>
            <a:off x="-18168" y="1837113"/>
            <a:ext cx="9180576" cy="1945178"/>
          </a:xfrm>
        </p:spPr>
        <p:txBody>
          <a:bodyPr>
            <a:noAutofit/>
          </a:bodyPr>
          <a:lstStyle/>
          <a:p>
            <a:pPr>
              <a:lnSpc>
                <a:spcPts val="3000"/>
              </a:lnSpc>
            </a:pPr>
            <a:r>
              <a:rPr lang="en-US" sz="1700" b="1" dirty="0">
                <a:solidFill>
                  <a:srgbClr val="C00000"/>
                </a:solidFill>
                <a:latin typeface="Arial"/>
                <a:cs typeface="Arial"/>
              </a:rPr>
              <a:t>Interpretation</a:t>
            </a:r>
            <a:r>
              <a:rPr lang="en-US" sz="1700" dirty="0">
                <a:solidFill>
                  <a:schemeClr val="tx1"/>
                </a:solidFill>
                <a:latin typeface="Arial"/>
                <a:cs typeface="Arial"/>
              </a:rPr>
              <a:t>: “This study met the primary endpoint of non-inferiority of elvitegravir/cobicistat/emtricitabine/tenofovir (EVG/COBI/FTC/TDF) to atazanavir plus ritonavir plus emtricitabine/tenofovir (ATV + RTV + FTC/TDF) and demonstrates the robust antiviral efficacy of the only integrase inhibitor-based single tablet regimen for initial HIV treatment.”</a:t>
            </a:r>
          </a:p>
        </p:txBody>
      </p:sp>
    </p:spTree>
    <p:extLst>
      <p:ext uri="{BB962C8B-B14F-4D97-AF65-F5344CB8AC3E}">
        <p14:creationId xmlns:p14="http://schemas.microsoft.com/office/powerpoint/2010/main" val="71415095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238965"/>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53289</TotalTime>
  <Words>350</Words>
  <Application>Microsoft Macintosh PowerPoint</Application>
  <PresentationFormat>On-screen Show (16:9)</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EVG-COBI-TDF-FTC versus ATV + RTV + TDF-FTC  Study 103</vt:lpstr>
      <vt:lpstr>Elvitegravir-Cobicistat-TDF-FTC versus Atazanavir + Ritonavir + TDF-FTC Study 103: Design</vt:lpstr>
      <vt:lpstr>Elvitegravir-Cobicistat-TDF-FTC versus Atazanavir + RTV + TDF-FTC  Study 103: Results</vt:lpstr>
      <vt:lpstr>Elvitegravir-Cobicistat-TDF-FTC versus Atazanavir + RTV + TDF-FTC  Study 103: Common Adverse Events</vt:lpstr>
      <vt:lpstr>Elvitegravir-Cobicistat-TDF-FTC versus Atazanavir + RTV + TDF-FTC  Study 103: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2341</cp:revision>
  <cp:lastPrinted>2008-02-05T14:34:24Z</cp:lastPrinted>
  <dcterms:created xsi:type="dcterms:W3CDTF">2010-11-28T05:36:22Z</dcterms:created>
  <dcterms:modified xsi:type="dcterms:W3CDTF">2022-12-29T02:50:23Z</dcterms:modified>
</cp:coreProperties>
</file>