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7"/>
  </p:notesMasterIdLst>
  <p:handoutMasterIdLst>
    <p:handoutMasterId r:id="rId8"/>
  </p:handoutMasterIdLst>
  <p:sldIdLst>
    <p:sldId id="1143" r:id="rId2"/>
    <p:sldId id="1144" r:id="rId3"/>
    <p:sldId id="1145" r:id="rId4"/>
    <p:sldId id="1146" r:id="rId5"/>
    <p:sldId id="1165" r:id="rId6"/>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517F"/>
    <a:srgbClr val="543D5F"/>
    <a:srgbClr val="005EA2"/>
    <a:srgbClr val="608835"/>
    <a:srgbClr val="7F6000"/>
    <a:srgbClr val="9A76AD"/>
    <a:srgbClr val="D09FEA"/>
    <a:srgbClr val="8E68A2"/>
    <a:srgbClr val="B78CCC"/>
    <a:srgbClr val="7153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79" autoAdjust="0"/>
    <p:restoredTop sz="94807" autoAdjust="0"/>
  </p:normalViewPr>
  <p:slideViewPr>
    <p:cSldViewPr snapToGrid="0" showGuides="1">
      <p:cViewPr varScale="1">
        <p:scale>
          <a:sx n="160" d="100"/>
          <a:sy n="160" d="100"/>
        </p:scale>
        <p:origin x="584" y="168"/>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192804024496937"/>
          <c:y val="0.11299911295810247"/>
          <c:w val="0.83341500763116005"/>
          <c:h val="0.78886099143267496"/>
        </c:manualLayout>
      </c:layout>
      <c:barChart>
        <c:barDir val="col"/>
        <c:grouping val="clustered"/>
        <c:varyColors val="0"/>
        <c:ser>
          <c:idx val="0"/>
          <c:order val="0"/>
          <c:tx>
            <c:strRef>
              <c:f>Sheet1!$B$1</c:f>
              <c:strCache>
                <c:ptCount val="1"/>
                <c:pt idx="0">
                  <c:v>EVG-COBI-TDF-FTC (Switch)</c:v>
                </c:pt>
              </c:strCache>
            </c:strRef>
          </c:tx>
          <c:spPr>
            <a:gradFill>
              <a:gsLst>
                <a:gs pos="0">
                  <a:srgbClr val="715380"/>
                </a:gs>
                <a:gs pos="97000">
                  <a:srgbClr val="B78CCC"/>
                </a:gs>
              </a:gsLst>
              <a:lin ang="0" scaled="1"/>
            </a:gradFill>
            <a:ln w="12700">
              <a:noFill/>
            </a:ln>
            <a:effectLst/>
            <a:scene3d>
              <a:camera prst="orthographicFront"/>
              <a:lightRig rig="threePt" dir="t"/>
            </a:scene3d>
            <a:sp3d>
              <a:bevelT w="38100" h="38100"/>
            </a:sp3d>
          </c:spPr>
          <c:invertIfNegative val="0"/>
          <c:dLbls>
            <c:dLbl>
              <c:idx val="0"/>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9EA-A04D-80B6-8FD91D67D580}"/>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HIV RNA &lt; 50 copies/mL</c:v>
                </c:pt>
                <c:pt idx="1">
                  <c:v>No Virologic Data</c:v>
                </c:pt>
              </c:strCache>
            </c:strRef>
          </c:cat>
          <c:val>
            <c:numRef>
              <c:f>Sheet1!$B$2:$B$3</c:f>
              <c:numCache>
                <c:formatCode>0</c:formatCode>
                <c:ptCount val="2"/>
                <c:pt idx="0">
                  <c:v>94</c:v>
                </c:pt>
                <c:pt idx="1">
                  <c:v>6</c:v>
                </c:pt>
              </c:numCache>
            </c:numRef>
          </c:val>
          <c:extLst>
            <c:ext xmlns:c16="http://schemas.microsoft.com/office/drawing/2014/chart" uri="{C3380CC4-5D6E-409C-BE32-E72D297353CC}">
              <c16:uniqueId val="{00000001-69EA-A04D-80B6-8FD91D67D580}"/>
            </c:ext>
          </c:extLst>
        </c:ser>
        <c:ser>
          <c:idx val="1"/>
          <c:order val="1"/>
          <c:tx>
            <c:strRef>
              <c:f>Sheet1!$C$1</c:f>
              <c:strCache>
                <c:ptCount val="1"/>
                <c:pt idx="0">
                  <c:v>RTV + PI + TDF-FTC (No switch)</c:v>
                </c:pt>
              </c:strCache>
            </c:strRef>
          </c:tx>
          <c:spPr>
            <a:gradFill>
              <a:gsLst>
                <a:gs pos="0">
                  <a:srgbClr val="5B6F7F"/>
                </a:gs>
                <a:gs pos="100000">
                  <a:srgbClr val="8AA8C2"/>
                </a:gs>
              </a:gsLst>
              <a:lin ang="0" scaled="1"/>
            </a:gradFill>
            <a:ln w="12700">
              <a:noFill/>
            </a:ln>
            <a:effectLst/>
            <a:scene3d>
              <a:camera prst="orthographicFront"/>
              <a:lightRig rig="threePt" dir="t"/>
            </a:scene3d>
            <a:sp3d>
              <a:bevelT w="38100" h="38100"/>
            </a:sp3d>
          </c:spPr>
          <c:invertIfNegative val="0"/>
          <c:dLbls>
            <c:dLbl>
              <c:idx val="0"/>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9EA-A04D-80B6-8FD91D67D580}"/>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HIV RNA &lt; 50 copies/mL</c:v>
                </c:pt>
                <c:pt idx="1">
                  <c:v>No Virologic Data</c:v>
                </c:pt>
              </c:strCache>
            </c:strRef>
          </c:cat>
          <c:val>
            <c:numRef>
              <c:f>Sheet1!$C$2:$C$3</c:f>
              <c:numCache>
                <c:formatCode>0</c:formatCode>
                <c:ptCount val="2"/>
                <c:pt idx="0">
                  <c:v>87</c:v>
                </c:pt>
                <c:pt idx="1">
                  <c:v>12</c:v>
                </c:pt>
              </c:numCache>
            </c:numRef>
          </c:val>
          <c:extLst>
            <c:ext xmlns:c16="http://schemas.microsoft.com/office/drawing/2014/chart" uri="{C3380CC4-5D6E-409C-BE32-E72D297353CC}">
              <c16:uniqueId val="{00000003-69EA-A04D-80B6-8FD91D67D580}"/>
            </c:ext>
          </c:extLst>
        </c:ser>
        <c:dLbls>
          <c:showLegendKey val="0"/>
          <c:showVal val="1"/>
          <c:showCatName val="0"/>
          <c:showSerName val="0"/>
          <c:showPercent val="0"/>
          <c:showBubbleSize val="0"/>
        </c:dLbls>
        <c:gapWidth val="110"/>
        <c:axId val="-2039689368"/>
        <c:axId val="-2039708840"/>
      </c:barChart>
      <c:catAx>
        <c:axId val="-2039689368"/>
        <c:scaling>
          <c:orientation val="minMax"/>
        </c:scaling>
        <c:delete val="0"/>
        <c:axPos val="b"/>
        <c:numFmt formatCode="General" sourceLinked="0"/>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200"/>
            </a:pPr>
            <a:endParaRPr lang="en-US"/>
          </a:p>
        </c:txPr>
        <c:crossAx val="-2039708840"/>
        <c:crosses val="autoZero"/>
        <c:auto val="1"/>
        <c:lblAlgn val="ctr"/>
        <c:lblOffset val="1"/>
        <c:tickLblSkip val="1"/>
        <c:tickMarkSkip val="1"/>
        <c:noMultiLvlLbl val="0"/>
      </c:catAx>
      <c:valAx>
        <c:axId val="-2039708840"/>
        <c:scaling>
          <c:orientation val="minMax"/>
          <c:max val="100"/>
          <c:min val="0"/>
        </c:scaling>
        <c:delete val="0"/>
        <c:axPos val="l"/>
        <c:title>
          <c:tx>
            <c:rich>
              <a:bodyPr/>
              <a:lstStyle/>
              <a:p>
                <a:pPr>
                  <a:defRPr sz="1400" b="1">
                    <a:solidFill>
                      <a:schemeClr val="tx1"/>
                    </a:solidFill>
                  </a:defRPr>
                </a:pPr>
                <a:r>
                  <a:rPr lang="en-US" sz="1400" b="1" dirty="0">
                    <a:solidFill>
                      <a:schemeClr val="tx1"/>
                    </a:solidFill>
                  </a:rPr>
                  <a:t>Virologic Response (%)</a:t>
                </a:r>
              </a:p>
            </c:rich>
          </c:tx>
          <c:layout>
            <c:manualLayout>
              <c:xMode val="edge"/>
              <c:yMode val="edge"/>
              <c:x val="2.06557060779076E-2"/>
              <c:y val="0.15145258494445701"/>
            </c:manualLayout>
          </c:layout>
          <c:overlay val="0"/>
        </c:title>
        <c:numFmt formatCode="0" sourceLinked="0"/>
        <c:majorTickMark val="out"/>
        <c:minorTickMark val="none"/>
        <c:tickLblPos val="nextTo"/>
        <c:spPr>
          <a:ln w="6350">
            <a:solidFill>
              <a:srgbClr val="000000"/>
            </a:solidFill>
          </a:ln>
        </c:spPr>
        <c:txPr>
          <a:bodyPr/>
          <a:lstStyle/>
          <a:p>
            <a:pPr>
              <a:defRPr sz="1200"/>
            </a:pPr>
            <a:endParaRPr lang="en-US"/>
          </a:p>
        </c:txPr>
        <c:crossAx val="-2039689368"/>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28678003791192769"/>
          <c:y val="1.7725604739756201E-3"/>
          <c:w val="0.674908379508117"/>
          <c:h val="9.9768939882385693E-2"/>
        </c:manualLayout>
      </c:layout>
      <c:overlay val="0"/>
      <c:txPr>
        <a:bodyPr/>
        <a:lstStyle/>
        <a:p>
          <a:pPr>
            <a:defRPr sz="1400"/>
          </a:pPr>
          <a:endParaRPr lang="en-US"/>
        </a:p>
      </c:txPr>
    </c:legend>
    <c:plotVisOnly val="1"/>
    <c:dispBlanksAs val="gap"/>
    <c:showDLblsOverMax val="0"/>
  </c:chart>
  <c:spPr>
    <a:solidFill>
      <a:srgbClr val="FFFFFF"/>
    </a:solidFill>
    <a:ln w="25400" cap="flat" cmpd="sng" algn="ctr">
      <a:noFill/>
      <a:prstDash val="solid"/>
      <a:round/>
      <a:headEnd type="none" w="med" len="med"/>
      <a:tailEnd type="none" w="med" len="med"/>
    </a:ln>
    <a:effectLst/>
  </c:spPr>
  <c:txPr>
    <a:bodyPr/>
    <a:lstStyle/>
    <a:p>
      <a:pPr>
        <a:defRPr sz="1600">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noFill/>
        </p:spPr>
        <p:txBody>
          <a:bodyPr anchor="ctr">
            <a:normAutofit/>
          </a:bodyPr>
          <a:lstStyle/>
          <a:p>
            <a:pPr>
              <a:lnSpc>
                <a:spcPts val="3000"/>
              </a:lnSpc>
            </a:pPr>
            <a:r>
              <a:rPr lang="en-US" sz="1800" b="0" dirty="0">
                <a:solidFill>
                  <a:srgbClr val="001D48"/>
                </a:solidFill>
                <a:ea typeface="ＭＳ Ｐゴシック" pitchFamily="22" charset="-128"/>
                <a:cs typeface="ＭＳ Ｐゴシック" pitchFamily="22" charset="-128"/>
              </a:rPr>
              <a:t>Switch from PI-Based Regimen to EVG-COBI-TDF-FTC</a:t>
            </a:r>
            <a:br>
              <a:rPr lang="en-US" sz="1800" b="0" dirty="0">
                <a:solidFill>
                  <a:srgbClr val="001D48"/>
                </a:solidFill>
                <a:ea typeface="ＭＳ Ｐゴシック" pitchFamily="22" charset="-128"/>
                <a:cs typeface="ＭＳ Ｐゴシック" pitchFamily="22" charset="-128"/>
              </a:rPr>
            </a:br>
            <a:r>
              <a:rPr lang="en-US" dirty="0">
                <a:solidFill>
                  <a:schemeClr val="tx2"/>
                </a:solidFill>
              </a:rPr>
              <a:t>Study 115 (STRATEGY-PI)</a:t>
            </a:r>
          </a:p>
        </p:txBody>
      </p:sp>
    </p:spTree>
    <p:extLst>
      <p:ext uri="{BB962C8B-B14F-4D97-AF65-F5344CB8AC3E}">
        <p14:creationId xmlns:p14="http://schemas.microsoft.com/office/powerpoint/2010/main" val="311272018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Line 11"/>
          <p:cNvSpPr>
            <a:spLocks noChangeShapeType="1"/>
          </p:cNvSpPr>
          <p:nvPr/>
        </p:nvSpPr>
        <p:spPr bwMode="auto">
          <a:xfrm rot="1169337" flipV="1">
            <a:off x="5675654" y="2154467"/>
            <a:ext cx="684817" cy="785326"/>
          </a:xfrm>
          <a:prstGeom prst="line">
            <a:avLst/>
          </a:prstGeom>
          <a:noFill/>
          <a:ln w="19050">
            <a:solidFill>
              <a:srgbClr val="000000"/>
            </a:solidFill>
            <a:round/>
            <a:headEnd/>
            <a:tailEnd type="triangle" w="med" len="med"/>
          </a:ln>
          <a:effectLst/>
        </p:spPr>
        <p:txBody>
          <a:bodyPr wrap="none" anchor="ctr">
            <a:prstTxWarp prst="textNoShape">
              <a:avLst/>
            </a:prstTxWarp>
          </a:bodyPr>
          <a:lstStyle/>
          <a:p>
            <a:pPr>
              <a:lnSpc>
                <a:spcPts val="1800"/>
              </a:lnSpc>
            </a:pPr>
            <a:endParaRPr lang="en-US" sz="1800">
              <a:latin typeface="Arial"/>
              <a:cs typeface="Arial"/>
            </a:endParaRPr>
          </a:p>
        </p:txBody>
      </p:sp>
      <p:sp>
        <p:nvSpPr>
          <p:cNvPr id="6" name="Line 11">
            <a:extLst>
              <a:ext uri="{FF2B5EF4-FFF2-40B4-BE49-F238E27FC236}">
                <a16:creationId xmlns:a16="http://schemas.microsoft.com/office/drawing/2014/main" id="{B7B1ABF0-8B0F-5124-8456-362BE519813E}"/>
              </a:ext>
            </a:extLst>
          </p:cNvPr>
          <p:cNvSpPr>
            <a:spLocks noChangeShapeType="1"/>
          </p:cNvSpPr>
          <p:nvPr/>
        </p:nvSpPr>
        <p:spPr bwMode="auto">
          <a:xfrm rot="20430663">
            <a:off x="5675654" y="2653231"/>
            <a:ext cx="684817" cy="785326"/>
          </a:xfrm>
          <a:prstGeom prst="line">
            <a:avLst/>
          </a:prstGeom>
          <a:noFill/>
          <a:ln w="19050">
            <a:solidFill>
              <a:srgbClr val="000000"/>
            </a:solidFill>
            <a:round/>
            <a:headEnd/>
            <a:tailEnd type="triangle" w="med" len="med"/>
          </a:ln>
          <a:effectLst/>
        </p:spPr>
        <p:txBody>
          <a:bodyPr wrap="none" anchor="ctr">
            <a:prstTxWarp prst="textNoShape">
              <a:avLst/>
            </a:prstTxWarp>
          </a:bodyPr>
          <a:lstStyle/>
          <a:p>
            <a:pPr>
              <a:lnSpc>
                <a:spcPts val="1800"/>
              </a:lnSpc>
            </a:pPr>
            <a:endParaRPr lang="en-US" sz="1800">
              <a:latin typeface="Arial"/>
              <a:cs typeface="Arial"/>
            </a:endParaRPr>
          </a:p>
        </p:txBody>
      </p:sp>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Switch from PI-Based Regimen to EVG-COBI-TDF-FTC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STRATEGY-PI: Design</a:t>
            </a:r>
            <a:endParaRPr lang="en-US" sz="2000" dirty="0"/>
          </a:p>
        </p:txBody>
      </p:sp>
      <p:sp>
        <p:nvSpPr>
          <p:cNvPr id="5" name="Text Placeholder 4"/>
          <p:cNvSpPr>
            <a:spLocks noGrp="1"/>
          </p:cNvSpPr>
          <p:nvPr>
            <p:ph type="body" sz="quarter" idx="16"/>
          </p:nvPr>
        </p:nvSpPr>
        <p:spPr/>
        <p:txBody>
          <a:bodyPr/>
          <a:lstStyle/>
          <a:p>
            <a:r>
              <a:rPr lang="en-US" dirty="0"/>
              <a:t>Source: </a:t>
            </a:r>
            <a:r>
              <a:rPr lang="en-US" dirty="0" err="1"/>
              <a:t>Arribas</a:t>
            </a:r>
            <a:r>
              <a:rPr lang="en-US" dirty="0"/>
              <a:t> JR, et al. </a:t>
            </a:r>
            <a:r>
              <a:rPr lang="pt-BR" dirty="0"/>
              <a:t>Lancet Infect Dis. 2014;14:581-9.</a:t>
            </a:r>
            <a:endParaRPr lang="en-US" dirty="0">
              <a:latin typeface="Arial" pitchFamily="22" charset="0"/>
            </a:endParaRPr>
          </a:p>
        </p:txBody>
      </p:sp>
      <p:sp>
        <p:nvSpPr>
          <p:cNvPr id="3" name="Content Placeholder 2"/>
          <p:cNvSpPr>
            <a:spLocks noGrp="1"/>
          </p:cNvSpPr>
          <p:nvPr>
            <p:ph sz="half" idx="2"/>
          </p:nvPr>
        </p:nvSpPr>
        <p:spPr>
          <a:xfrm>
            <a:off x="323849" y="1067645"/>
            <a:ext cx="5245677" cy="3462854"/>
          </a:xfrm>
        </p:spPr>
        <p:txBody>
          <a:bodyPr>
            <a:normAutofit/>
          </a:bodyPr>
          <a:lstStyle/>
          <a:p>
            <a:pPr>
              <a:lnSpc>
                <a:spcPts val="1800"/>
              </a:lnSpc>
            </a:pPr>
            <a:r>
              <a:rPr lang="en-US" sz="1500" b="1" dirty="0"/>
              <a:t>Background</a:t>
            </a:r>
            <a:r>
              <a:rPr lang="en-US" sz="1500" dirty="0"/>
              <a:t>: Open-label, </a:t>
            </a:r>
            <a:r>
              <a:rPr lang="en-US" sz="1500" dirty="0">
                <a:solidFill>
                  <a:schemeClr val="tx1"/>
                </a:solidFill>
              </a:rPr>
              <a:t>randomized, phase </a:t>
            </a:r>
            <a:r>
              <a:rPr lang="en-US" sz="1500" dirty="0"/>
              <a:t>3b trial comparing switch to elvitegravir-cobicistat-tenofovir DF-emtricitabine versus continuation of baseline regimen of ritonavir + PI + tenofovir DF-emtricitabine </a:t>
            </a:r>
          </a:p>
          <a:p>
            <a:pPr>
              <a:lnSpc>
                <a:spcPts val="1800"/>
              </a:lnSpc>
            </a:pPr>
            <a:r>
              <a:rPr lang="en-US" sz="1500" b="1" dirty="0"/>
              <a:t>Inclusion Criteria </a:t>
            </a:r>
            <a:r>
              <a:rPr lang="en-US" sz="1500" dirty="0"/>
              <a:t>(n = 433)</a:t>
            </a:r>
          </a:p>
          <a:p>
            <a:pPr lvl="1">
              <a:lnSpc>
                <a:spcPts val="1800"/>
              </a:lnSpc>
            </a:pPr>
            <a:r>
              <a:rPr lang="en-US" sz="1500" dirty="0"/>
              <a:t>HIV RNA &lt;50 copies/mL on ART for ≥6 months</a:t>
            </a:r>
          </a:p>
          <a:p>
            <a:pPr lvl="1">
              <a:lnSpc>
                <a:spcPts val="1800"/>
              </a:lnSpc>
            </a:pPr>
            <a:r>
              <a:rPr lang="en-US" sz="1500" dirty="0"/>
              <a:t>Baseline regimen of RTV + PI + TDF-FTC</a:t>
            </a:r>
          </a:p>
          <a:p>
            <a:pPr lvl="1">
              <a:lnSpc>
                <a:spcPts val="1800"/>
              </a:lnSpc>
            </a:pPr>
            <a:r>
              <a:rPr lang="en-US" sz="1500" dirty="0"/>
              <a:t>No prior virologic failure</a:t>
            </a:r>
          </a:p>
          <a:p>
            <a:pPr lvl="1">
              <a:lnSpc>
                <a:spcPts val="1800"/>
              </a:lnSpc>
            </a:pPr>
            <a:r>
              <a:rPr lang="en-US" sz="1500" dirty="0"/>
              <a:t>No resistance to TDF or FTC</a:t>
            </a:r>
          </a:p>
          <a:p>
            <a:pPr lvl="1">
              <a:lnSpc>
                <a:spcPts val="1800"/>
              </a:lnSpc>
            </a:pPr>
            <a:r>
              <a:rPr lang="en-US" sz="1500" dirty="0"/>
              <a:t>CrCl ≥70 mL/min  </a:t>
            </a:r>
          </a:p>
          <a:p>
            <a:pPr>
              <a:lnSpc>
                <a:spcPts val="1800"/>
              </a:lnSpc>
            </a:pPr>
            <a:r>
              <a:rPr lang="en-US" sz="1500" b="1" dirty="0"/>
              <a:t>Treatment Arms</a:t>
            </a:r>
            <a:endParaRPr lang="en-US" sz="1500" dirty="0"/>
          </a:p>
          <a:p>
            <a:pPr lvl="1">
              <a:lnSpc>
                <a:spcPts val="1800"/>
              </a:lnSpc>
            </a:pPr>
            <a:r>
              <a:rPr lang="en-US" sz="1500" dirty="0"/>
              <a:t>EVG-COBI-TDF-FTC (Switch group)</a:t>
            </a:r>
          </a:p>
          <a:p>
            <a:pPr lvl="1">
              <a:lnSpc>
                <a:spcPts val="1800"/>
              </a:lnSpc>
            </a:pPr>
            <a:r>
              <a:rPr lang="en-US" sz="1500" dirty="0"/>
              <a:t>Remain on RTV + PI + TDF-FTC (No switch group)</a:t>
            </a:r>
          </a:p>
        </p:txBody>
      </p:sp>
      <p:sp>
        <p:nvSpPr>
          <p:cNvPr id="11" name="Rectangle 25"/>
          <p:cNvSpPr>
            <a:spLocks noChangeArrowheads="1"/>
          </p:cNvSpPr>
          <p:nvPr/>
        </p:nvSpPr>
        <p:spPr bwMode="auto">
          <a:xfrm>
            <a:off x="323849" y="4580867"/>
            <a:ext cx="8271511" cy="302249"/>
          </a:xfrm>
          <a:prstGeom prst="rect">
            <a:avLst/>
          </a:prstGeom>
          <a:solidFill>
            <a:schemeClr val="bg1">
              <a:lumMod val="95000"/>
            </a:schemeClr>
          </a:solidFill>
          <a:ln w="12700">
            <a:noFill/>
            <a:miter lim="800000"/>
            <a:headEnd/>
            <a:tailEnd/>
          </a:ln>
        </p:spPr>
        <p:txBody>
          <a:bodyPr lIns="91440" tIns="91440" rIns="91440" bIns="91440" anchor="ctr">
            <a:prstTxWarp prst="textNoShape">
              <a:avLst/>
            </a:prstTxWarp>
          </a:bodyPr>
          <a:lstStyle/>
          <a:p>
            <a:pPr defTabSz="701279">
              <a:spcBef>
                <a:spcPts val="0"/>
              </a:spcBef>
            </a:pPr>
            <a:r>
              <a:rPr lang="en-US" sz="1050" dirty="0">
                <a:solidFill>
                  <a:srgbClr val="000000"/>
                </a:solidFill>
                <a:latin typeface="Arial" pitchFamily="22" charset="0"/>
              </a:rPr>
              <a:t>*</a:t>
            </a:r>
            <a:r>
              <a:rPr lang="en-US" sz="1050" b="1" dirty="0">
                <a:solidFill>
                  <a:srgbClr val="000000"/>
                </a:solidFill>
                <a:latin typeface="Arial" pitchFamily="22" charset="0"/>
              </a:rPr>
              <a:t>NOTE:</a:t>
            </a:r>
            <a:r>
              <a:rPr lang="en-US" sz="1050" dirty="0">
                <a:solidFill>
                  <a:srgbClr val="000000"/>
                </a:solidFill>
                <a:latin typeface="Arial" pitchFamily="22" charset="0"/>
              </a:rPr>
              <a:t> 3 participants from switch group and 1 </a:t>
            </a:r>
            <a:r>
              <a:rPr lang="en-US" sz="1050" dirty="0">
                <a:latin typeface="Arial" pitchFamily="22" charset="0"/>
              </a:rPr>
              <a:t>from no switch group were excluded from study after screening for protocol violations. </a:t>
            </a:r>
          </a:p>
        </p:txBody>
      </p:sp>
      <p:sp>
        <p:nvSpPr>
          <p:cNvPr id="13" name="Rectangle 7"/>
          <p:cNvSpPr>
            <a:spLocks noChangeArrowheads="1"/>
          </p:cNvSpPr>
          <p:nvPr/>
        </p:nvSpPr>
        <p:spPr bwMode="ltGray">
          <a:xfrm>
            <a:off x="6546810" y="3060625"/>
            <a:ext cx="2286000" cy="731520"/>
          </a:xfrm>
          <a:prstGeom prst="rect">
            <a:avLst/>
          </a:prstGeom>
          <a:solidFill>
            <a:srgbClr val="D4E5E5">
              <a:alpha val="58039"/>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spcBef>
                <a:spcPts val="300"/>
              </a:spcBef>
            </a:pPr>
            <a:r>
              <a:rPr lang="en-US" sz="1200" i="1" dirty="0">
                <a:solidFill>
                  <a:srgbClr val="000000"/>
                </a:solidFill>
                <a:latin typeface="Arial"/>
                <a:cs typeface="Arial"/>
              </a:rPr>
              <a:t>No Switch Group </a:t>
            </a:r>
            <a:br>
              <a:rPr lang="en-US" sz="1200" i="1" dirty="0">
                <a:solidFill>
                  <a:srgbClr val="000000"/>
                </a:solidFill>
                <a:latin typeface="Arial"/>
                <a:cs typeface="Arial"/>
              </a:rPr>
            </a:br>
            <a:r>
              <a:rPr lang="en-US" sz="1400" b="1" dirty="0">
                <a:solidFill>
                  <a:srgbClr val="000000"/>
                </a:solidFill>
                <a:latin typeface="Arial"/>
                <a:cs typeface="Arial"/>
              </a:rPr>
              <a:t>Boosted PI + TDF-FTC </a:t>
            </a:r>
            <a:br>
              <a:rPr lang="en-US" sz="1350" b="1" dirty="0">
                <a:solidFill>
                  <a:srgbClr val="000000"/>
                </a:solidFill>
                <a:latin typeface="Arial"/>
                <a:cs typeface="Arial"/>
              </a:rPr>
            </a:br>
            <a:r>
              <a:rPr lang="en-US" sz="1000" dirty="0">
                <a:solidFill>
                  <a:srgbClr val="000000"/>
                </a:solidFill>
                <a:latin typeface="Arial"/>
                <a:cs typeface="Arial"/>
              </a:rPr>
              <a:t>(n = 139)</a:t>
            </a:r>
          </a:p>
        </p:txBody>
      </p:sp>
      <p:sp>
        <p:nvSpPr>
          <p:cNvPr id="4" name="TextBox 3"/>
          <p:cNvSpPr txBox="1">
            <a:spLocks/>
          </p:cNvSpPr>
          <p:nvPr/>
        </p:nvSpPr>
        <p:spPr>
          <a:xfrm>
            <a:off x="6546810" y="1856191"/>
            <a:ext cx="2286000" cy="646331"/>
          </a:xfrm>
          <a:prstGeom prst="rect">
            <a:avLst/>
          </a:prstGeom>
          <a:solidFill>
            <a:schemeClr val="accent4">
              <a:lumMod val="20000"/>
              <a:lumOff val="80000"/>
            </a:schemeClr>
          </a:solidFill>
          <a:ln w="9525">
            <a:solidFill>
              <a:schemeClr val="tx1"/>
            </a:solidFill>
          </a:ln>
        </p:spPr>
        <p:txBody>
          <a:bodyPr wrap="square" rtlCol="0" anchor="ctr" anchorCtr="1">
            <a:spAutoFit/>
          </a:bodyPr>
          <a:lstStyle/>
          <a:p>
            <a:pPr algn="ctr">
              <a:spcBef>
                <a:spcPts val="300"/>
              </a:spcBef>
            </a:pPr>
            <a:r>
              <a:rPr lang="en-US" sz="1200" i="1" dirty="0">
                <a:latin typeface="Arial"/>
              </a:rPr>
              <a:t>Switch Group</a:t>
            </a:r>
            <a:br>
              <a:rPr lang="en-US" sz="1200" dirty="0">
                <a:latin typeface="Arial"/>
              </a:rPr>
            </a:br>
            <a:r>
              <a:rPr lang="en-US" sz="1400" b="1" dirty="0">
                <a:latin typeface="Arial"/>
              </a:rPr>
              <a:t>EVG-COBI-TDF-FTC</a:t>
            </a:r>
            <a:br>
              <a:rPr lang="en-US" sz="1400" b="1" dirty="0">
                <a:latin typeface="Arial"/>
              </a:rPr>
            </a:br>
            <a:r>
              <a:rPr lang="en-US" sz="1000" dirty="0">
                <a:latin typeface="Arial"/>
              </a:rPr>
              <a:t>(n = 290)</a:t>
            </a:r>
          </a:p>
        </p:txBody>
      </p:sp>
      <p:sp>
        <p:nvSpPr>
          <p:cNvPr id="14" name="Oval 13"/>
          <p:cNvSpPr>
            <a:spLocks noChangeAspect="1"/>
          </p:cNvSpPr>
          <p:nvPr/>
        </p:nvSpPr>
        <p:spPr>
          <a:xfrm>
            <a:off x="5885666" y="2897612"/>
            <a:ext cx="274320" cy="27432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lnSpc>
                <a:spcPts val="1200"/>
              </a:lnSpc>
            </a:pPr>
            <a:r>
              <a:rPr lang="en-US" sz="1000" b="1" dirty="0">
                <a:latin typeface="Arial"/>
                <a:cs typeface="Arial"/>
              </a:rPr>
              <a:t>1x</a:t>
            </a:r>
          </a:p>
        </p:txBody>
      </p:sp>
      <p:sp>
        <p:nvSpPr>
          <p:cNvPr id="15" name="Oval 14"/>
          <p:cNvSpPr>
            <a:spLocks noChangeAspect="1"/>
          </p:cNvSpPr>
          <p:nvPr/>
        </p:nvSpPr>
        <p:spPr>
          <a:xfrm>
            <a:off x="5885666" y="2415345"/>
            <a:ext cx="274320" cy="27432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lnSpc>
                <a:spcPts val="1200"/>
              </a:lnSpc>
            </a:pPr>
            <a:r>
              <a:rPr lang="en-US" sz="1000" b="1" dirty="0">
                <a:latin typeface="Arial"/>
                <a:cs typeface="Arial"/>
              </a:rPr>
              <a:t>2x</a:t>
            </a:r>
          </a:p>
        </p:txBody>
      </p:sp>
    </p:spTree>
    <p:extLst>
      <p:ext uri="{BB962C8B-B14F-4D97-AF65-F5344CB8AC3E}">
        <p14:creationId xmlns:p14="http://schemas.microsoft.com/office/powerpoint/2010/main" val="406859489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Switch from PI-Based Regimen to EVG-COBI-TDF-FTC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STRATEGY-PI: Result </a:t>
            </a:r>
            <a:endParaRPr lang="en-US" sz="2000" dirty="0"/>
          </a:p>
        </p:txBody>
      </p:sp>
      <p:sp>
        <p:nvSpPr>
          <p:cNvPr id="5" name="Text Placeholder 4"/>
          <p:cNvSpPr>
            <a:spLocks noGrp="1"/>
          </p:cNvSpPr>
          <p:nvPr>
            <p:ph type="body" sz="quarter" idx="15"/>
          </p:nvPr>
        </p:nvSpPr>
        <p:spPr/>
        <p:txBody>
          <a:bodyPr/>
          <a:lstStyle/>
          <a:p>
            <a:pPr defTabSz="342900">
              <a:lnSpc>
                <a:spcPct val="85000"/>
              </a:lnSpc>
            </a:pPr>
            <a:r>
              <a:rPr lang="en-US" dirty="0">
                <a:solidFill>
                  <a:schemeClr val="bg1"/>
                </a:solidFill>
                <a:latin typeface="Arial" pitchFamily="-110" charset="0"/>
                <a:ea typeface="ＭＳ Ｐゴシック" pitchFamily="-110" charset="-128"/>
                <a:cs typeface="ＭＳ Ｐゴシック" pitchFamily="-110" charset="-128"/>
              </a:rPr>
              <a:t>Week 48 Virologic Response</a:t>
            </a:r>
          </a:p>
        </p:txBody>
      </p:sp>
      <p:sp>
        <p:nvSpPr>
          <p:cNvPr id="7" name="Content Placeholder 6"/>
          <p:cNvSpPr>
            <a:spLocks noGrp="1"/>
          </p:cNvSpPr>
          <p:nvPr>
            <p:ph type="body" sz="quarter" idx="16"/>
          </p:nvPr>
        </p:nvSpPr>
        <p:spPr/>
        <p:txBody>
          <a:bodyPr/>
          <a:lstStyle/>
          <a:p>
            <a:r>
              <a:rPr lang="en-US" dirty="0"/>
              <a:t>Source: </a:t>
            </a:r>
            <a:r>
              <a:rPr lang="en-US" dirty="0" err="1"/>
              <a:t>Arribas</a:t>
            </a:r>
            <a:r>
              <a:rPr lang="en-US" dirty="0"/>
              <a:t> JR, et al. </a:t>
            </a:r>
            <a:r>
              <a:rPr lang="pt-BR" dirty="0"/>
              <a:t>Lancet </a:t>
            </a:r>
            <a:r>
              <a:rPr lang="pt-BR" dirty="0" err="1"/>
              <a:t>Infect</a:t>
            </a:r>
            <a:r>
              <a:rPr lang="pt-BR" dirty="0"/>
              <a:t> </a:t>
            </a:r>
            <a:r>
              <a:rPr lang="pt-BR" dirty="0" err="1"/>
              <a:t>Dis</a:t>
            </a:r>
            <a:r>
              <a:rPr lang="pt-BR" dirty="0"/>
              <a:t>. 2014;14:581-9.</a:t>
            </a:r>
            <a:endParaRPr lang="en-US" dirty="0">
              <a:latin typeface="Arial" pitchFamily="22" charset="0"/>
            </a:endParaRPr>
          </a:p>
        </p:txBody>
      </p:sp>
      <p:graphicFrame>
        <p:nvGraphicFramePr>
          <p:cNvPr id="8" name="Chart 7"/>
          <p:cNvGraphicFramePr>
            <a:graphicFrameLocks/>
          </p:cNvGraphicFramePr>
          <p:nvPr>
            <p:extLst>
              <p:ext uri="{D42A27DB-BD31-4B8C-83A1-F6EECF244321}">
                <p14:modId xmlns:p14="http://schemas.microsoft.com/office/powerpoint/2010/main" val="3460687651"/>
              </p:ext>
            </p:extLst>
          </p:nvPr>
        </p:nvGraphicFramePr>
        <p:xfrm>
          <a:off x="456072" y="1419224"/>
          <a:ext cx="8229600" cy="329184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2268253" y="4145940"/>
            <a:ext cx="731520" cy="274320"/>
          </a:xfrm>
          <a:prstGeom prst="rect">
            <a:avLst/>
          </a:prstGeom>
          <a:noFill/>
        </p:spPr>
        <p:txBody>
          <a:bodyPr wrap="square" rtlCol="0" anchor="ctr" anchorCtr="1">
            <a:spAutoFit/>
          </a:bodyPr>
          <a:lstStyle/>
          <a:p>
            <a:r>
              <a:rPr lang="en-US" sz="1000" dirty="0">
                <a:solidFill>
                  <a:srgbClr val="FFFFFF"/>
                </a:solidFill>
                <a:latin typeface="Arial"/>
              </a:rPr>
              <a:t>272/290</a:t>
            </a:r>
          </a:p>
        </p:txBody>
      </p:sp>
      <p:sp>
        <p:nvSpPr>
          <p:cNvPr id="10" name="TextBox 9"/>
          <p:cNvSpPr txBox="1"/>
          <p:nvPr/>
        </p:nvSpPr>
        <p:spPr>
          <a:xfrm>
            <a:off x="3325527" y="4145940"/>
            <a:ext cx="731520" cy="274320"/>
          </a:xfrm>
          <a:prstGeom prst="rect">
            <a:avLst/>
          </a:prstGeom>
          <a:noFill/>
        </p:spPr>
        <p:txBody>
          <a:bodyPr wrap="square" rtlCol="0" anchor="ctr" anchorCtr="1">
            <a:spAutoFit/>
          </a:bodyPr>
          <a:lstStyle/>
          <a:p>
            <a:r>
              <a:rPr lang="en-US" sz="1000" dirty="0">
                <a:solidFill>
                  <a:srgbClr val="FFFFFF"/>
                </a:solidFill>
                <a:latin typeface="Arial"/>
              </a:rPr>
              <a:t>121/139</a:t>
            </a:r>
          </a:p>
        </p:txBody>
      </p:sp>
      <p:sp>
        <p:nvSpPr>
          <p:cNvPr id="11" name="TextBox 10"/>
          <p:cNvSpPr txBox="1"/>
          <p:nvPr/>
        </p:nvSpPr>
        <p:spPr>
          <a:xfrm>
            <a:off x="6824388" y="4145940"/>
            <a:ext cx="731520" cy="274320"/>
          </a:xfrm>
          <a:prstGeom prst="rect">
            <a:avLst/>
          </a:prstGeom>
          <a:noFill/>
        </p:spPr>
        <p:txBody>
          <a:bodyPr wrap="square" rtlCol="0" anchor="ctr" anchorCtr="1">
            <a:spAutoFit/>
          </a:bodyPr>
          <a:lstStyle/>
          <a:p>
            <a:r>
              <a:rPr lang="en-US" sz="1000" dirty="0">
                <a:solidFill>
                  <a:srgbClr val="FFFFFF"/>
                </a:solidFill>
                <a:latin typeface="Arial"/>
              </a:rPr>
              <a:t>16/139</a:t>
            </a:r>
          </a:p>
        </p:txBody>
      </p:sp>
      <p:sp>
        <p:nvSpPr>
          <p:cNvPr id="12" name="TextBox 11"/>
          <p:cNvSpPr txBox="1"/>
          <p:nvPr/>
        </p:nvSpPr>
        <p:spPr>
          <a:xfrm>
            <a:off x="5746400" y="4145940"/>
            <a:ext cx="731520" cy="274320"/>
          </a:xfrm>
          <a:prstGeom prst="rect">
            <a:avLst/>
          </a:prstGeom>
          <a:noFill/>
        </p:spPr>
        <p:txBody>
          <a:bodyPr wrap="square" rtlCol="0" anchor="ctr" anchorCtr="1">
            <a:spAutoFit/>
          </a:bodyPr>
          <a:lstStyle/>
          <a:p>
            <a:r>
              <a:rPr lang="en-US" sz="1000" dirty="0">
                <a:solidFill>
                  <a:srgbClr val="FFFFFF"/>
                </a:solidFill>
                <a:latin typeface="Arial"/>
              </a:rPr>
              <a:t>16/290</a:t>
            </a:r>
          </a:p>
        </p:txBody>
      </p:sp>
    </p:spTree>
    <p:extLst>
      <p:ext uri="{BB962C8B-B14F-4D97-AF65-F5344CB8AC3E}">
        <p14:creationId xmlns:p14="http://schemas.microsoft.com/office/powerpoint/2010/main" val="2406653889"/>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Switch from PI-Based Regimen to EVG-COBI-TDF-FTC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STRATEGY-PI: Study Conclusions</a:t>
            </a:r>
            <a:endParaRPr lang="en-US" sz="2000" dirty="0"/>
          </a:p>
        </p:txBody>
      </p:sp>
      <p:sp>
        <p:nvSpPr>
          <p:cNvPr id="4" name="Text Placeholder 3"/>
          <p:cNvSpPr>
            <a:spLocks noGrp="1"/>
          </p:cNvSpPr>
          <p:nvPr>
            <p:ph type="body" sz="quarter" idx="16"/>
          </p:nvPr>
        </p:nvSpPr>
        <p:spPr/>
        <p:txBody>
          <a:bodyPr/>
          <a:lstStyle/>
          <a:p>
            <a:r>
              <a:rPr lang="en-US" dirty="0"/>
              <a:t>Source: </a:t>
            </a:r>
            <a:r>
              <a:rPr lang="en-US" dirty="0" err="1"/>
              <a:t>Arribas</a:t>
            </a:r>
            <a:r>
              <a:rPr lang="en-US" dirty="0"/>
              <a:t> JR, et al. </a:t>
            </a:r>
            <a:r>
              <a:rPr lang="pt-BR" dirty="0"/>
              <a:t>Lancet Infect Dis. 2014;14:581-9.</a:t>
            </a:r>
          </a:p>
        </p:txBody>
      </p:sp>
      <p:sp>
        <p:nvSpPr>
          <p:cNvPr id="3" name="Content Placeholder 2"/>
          <p:cNvSpPr>
            <a:spLocks noGrp="1"/>
          </p:cNvSpPr>
          <p:nvPr>
            <p:ph sz="half" idx="2"/>
          </p:nvPr>
        </p:nvSpPr>
        <p:spPr>
          <a:xfrm>
            <a:off x="-18168" y="2078182"/>
            <a:ext cx="9180576" cy="1432757"/>
          </a:xfrm>
        </p:spPr>
        <p:txBody>
          <a:bodyPr>
            <a:normAutofit/>
          </a:bodyPr>
          <a:lstStyle/>
          <a:p>
            <a:pPr>
              <a:lnSpc>
                <a:spcPts val="2800"/>
              </a:lnSpc>
            </a:pPr>
            <a:r>
              <a:rPr lang="en-US" sz="1800" b="1" dirty="0">
                <a:solidFill>
                  <a:srgbClr val="C00000"/>
                </a:solidFill>
                <a:latin typeface="Arial"/>
                <a:cs typeface="Arial"/>
              </a:rPr>
              <a:t>Interpretation</a:t>
            </a:r>
            <a:r>
              <a:rPr lang="en-US" sz="1800" dirty="0">
                <a:solidFill>
                  <a:schemeClr val="tx1"/>
                </a:solidFill>
                <a:latin typeface="Arial"/>
                <a:cs typeface="Arial"/>
              </a:rPr>
              <a:t>: “Coformulated elvitegravir, cobicistat, emtricitabine, and tenofovir might be a useful regimen simplification option for virologically suppressed adults with HIV taking a multi-tablet ritonavir-boosted protease inhibitor regimen.”</a:t>
            </a:r>
          </a:p>
        </p:txBody>
      </p:sp>
    </p:spTree>
    <p:extLst>
      <p:ext uri="{BB962C8B-B14F-4D97-AF65-F5344CB8AC3E}">
        <p14:creationId xmlns:p14="http://schemas.microsoft.com/office/powerpoint/2010/main" val="426706169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0238965"/>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extLst>
    <a:ext uri="{05A4C25C-085E-4340-85A3-A5531E510DB2}">
      <thm15:themeFamily xmlns:thm15="http://schemas.microsoft.com/office/thememl/2012/main" name="NEW_PPT_BLANK.pptx" id="{7838D14B-182A-4763-96E4-9C016D7F3EF2}" vid="{99F16759-510D-44D2-8EE6-495D5CB713A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53289</TotalTime>
  <Words>268</Words>
  <Application>Microsoft Macintosh PowerPoint</Application>
  <PresentationFormat>On-screen Show (16:9)</PresentationFormat>
  <Paragraphs>29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Corbel</vt:lpstr>
      <vt:lpstr>Geneva</vt:lpstr>
      <vt:lpstr>Lucida Grande</vt:lpstr>
      <vt:lpstr>Times New Roman</vt:lpstr>
      <vt:lpstr>NCRC</vt:lpstr>
      <vt:lpstr>Switch from PI-Based Regimen to EVG-COBI-TDF-FTC Study 115 (STRATEGY-PI)</vt:lpstr>
      <vt:lpstr>Switch from PI-Based Regimen to EVG-COBI-TDF-FTC STRATEGY-PI: Design</vt:lpstr>
      <vt:lpstr>Switch from PI-Based Regimen to EVG-COBI-TDF-FTC STRATEGY-PI: Result </vt:lpstr>
      <vt:lpstr>Switch from PI-Based Regimen to EVG-COBI-TDF-FTC STRATEGY-PI: Study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2342</cp:revision>
  <cp:lastPrinted>2008-02-05T14:34:24Z</cp:lastPrinted>
  <dcterms:created xsi:type="dcterms:W3CDTF">2010-11-28T05:36:22Z</dcterms:created>
  <dcterms:modified xsi:type="dcterms:W3CDTF">2022-12-29T06:13:06Z</dcterms:modified>
</cp:coreProperties>
</file>