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344" r:id="rId2"/>
    <p:sldId id="345" r:id="rId3"/>
    <p:sldId id="346" r:id="rId4"/>
    <p:sldId id="352" r:id="rId5"/>
    <p:sldId id="371" r:id="rId6"/>
    <p:sldId id="347" r:id="rId7"/>
    <p:sldId id="1113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77D8F"/>
    <a:srgbClr val="D3E5D7"/>
    <a:srgbClr val="D4E5E5"/>
    <a:srgbClr val="6FA385"/>
    <a:srgbClr val="4F755F"/>
    <a:srgbClr val="196297"/>
    <a:srgbClr val="E3E3E3"/>
    <a:srgbClr val="326496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20" autoAdjust="0"/>
    <p:restoredTop sz="94647" autoAdjust="0"/>
  </p:normalViewPr>
  <p:slideViewPr>
    <p:cSldViewPr snapToGrid="0" showGuides="1">
      <p:cViewPr varScale="1">
        <p:scale>
          <a:sx n="85" d="100"/>
          <a:sy n="85" d="100"/>
        </p:scale>
        <p:origin x="1015" y="31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38483036842599"/>
          <c:y val="0.11299905907987901"/>
          <c:w val="0.83341500763116005"/>
          <c:h val="0.78886099143267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EVG-COBI-TDF-FTC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AB-FA49-87DF-7C3D840ACA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&lt;50 copies/mL</c:v>
                </c:pt>
                <c:pt idx="1">
                  <c:v>No Virologic Data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B-FA49-87DF-7C3D840ACA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NNRTI + TDF-FTC (No switch)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AB-FA49-87DF-7C3D840ACA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&lt;50 copies/mL</c:v>
                </c:pt>
                <c:pt idx="1">
                  <c:v>No Virologic Data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88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AB-FA49-87DF-7C3D840AC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079711512"/>
        <c:axId val="2079580760"/>
      </c:barChart>
      <c:catAx>
        <c:axId val="2079711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795807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958076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Proportion of Patients (%)</a:t>
                </a:r>
              </a:p>
            </c:rich>
          </c:tx>
          <c:layout>
            <c:manualLayout>
              <c:xMode val="edge"/>
              <c:yMode val="edge"/>
              <c:x val="2.1407602401986199E-3"/>
              <c:y val="0.157800115754970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797115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5560269064441201"/>
          <c:y val="1.7725604739756201E-3"/>
          <c:w val="0.80608570719074801"/>
          <c:h val="8.0726462290953996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1878797989234401"/>
          <c:w val="0.82601761556664899"/>
          <c:h val="0.74694203478802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EVG-COBI-TDF-FTC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Efavirenz</c:v>
                </c:pt>
                <c:pt idx="1">
                  <c:v>Nevirapine or Rilpivirine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93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C-9A42-86AF-FC62C0ADAF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NNRTI + TDF-FTC (No switch)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F1C-9A42-86AF-FC62C0ADAFD1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Efavirenz</c:v>
                </c:pt>
                <c:pt idx="1">
                  <c:v>Nevirapine or Rilpivirine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86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1C-9A42-86AF-FC62C0ADAF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080271784"/>
        <c:axId val="2080267576"/>
      </c:barChart>
      <c:catAx>
        <c:axId val="2080271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802675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802675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303030303030299E-3"/>
              <c:y val="0.16373526402419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0802717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511822953948899"/>
          <c:y val="9.2682355497793693E-3"/>
          <c:w val="0.83574946313528997"/>
          <c:h val="9.882354933345749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1878797989234401"/>
          <c:w val="0.82601761556664899"/>
          <c:h val="0.74694203478802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EVG-COBI-TDF-FTC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Efavirenz</c:v>
                </c:pt>
                <c:pt idx="2">
                  <c:v>Nevirapine or Rilpivirine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93</c:v>
                </c:pt>
                <c:pt idx="1">
                  <c:v>93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9-1548-8ADB-A303A91072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NNRTI + TDF-FTC (No switch)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739-1548-8ADB-A303A91072F8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Efavirenz</c:v>
                </c:pt>
                <c:pt idx="2">
                  <c:v>Nevirapine or Rilpivirine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88</c:v>
                </c:pt>
                <c:pt idx="1">
                  <c:v>86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39-1548-8ADB-A303A91072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079727160"/>
        <c:axId val="2079721288"/>
      </c:barChart>
      <c:catAx>
        <c:axId val="2079727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797212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97212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863755666905301E-3"/>
              <c:y val="0.16373526402419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0797271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511822953948899"/>
          <c:y val="9.2682355497793693E-3"/>
          <c:w val="0.83574946313528997"/>
          <c:h val="9.882354933345749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Switch from NNRTI-Based Regimen to EVG-COBI-TDF-FTC</a:t>
            </a:r>
            <a:b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/>
              <a:t>Study 121 (STRATEGY-NNRTI)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C118-FB4F-1644-8791-067D347B3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9298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NNRTI-Based Regimen to EVG-COBI-TDF-FTC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STRATEGY-NNRTI: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Pozniak</a:t>
            </a:r>
            <a:r>
              <a:rPr lang="en-US" dirty="0"/>
              <a:t> A, et al</a:t>
            </a:r>
            <a:r>
              <a:rPr lang="pt-BR" dirty="0"/>
              <a:t>. 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2014;14:590-9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74420" y="2286000"/>
            <a:ext cx="2971800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latin typeface="Arial"/>
              </a:rPr>
              <a:t>Switch Group</a:t>
            </a:r>
            <a:br>
              <a:rPr lang="en-US" sz="1600" i="1" dirty="0">
                <a:latin typeface="Arial"/>
              </a:rPr>
            </a:br>
            <a:r>
              <a:rPr lang="en-US" sz="1800" b="1" dirty="0">
                <a:latin typeface="Arial"/>
              </a:rPr>
              <a:t>EVG-COBI-TDF-FTC</a:t>
            </a:r>
            <a:br>
              <a:rPr lang="en-US" sz="1800" b="1" dirty="0">
                <a:latin typeface="Arial"/>
              </a:rPr>
            </a:br>
            <a:r>
              <a:rPr lang="en-US" sz="1400" dirty="0">
                <a:latin typeface="Arial"/>
              </a:rPr>
              <a:t>(n=290)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74420" y="3810000"/>
            <a:ext cx="2971800" cy="1091179"/>
          </a:xfrm>
          <a:prstGeom prst="rect">
            <a:avLst/>
          </a:prstGeom>
          <a:solidFill>
            <a:srgbClr val="677D8F">
              <a:alpha val="14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No Switch Group</a:t>
            </a:r>
            <a:r>
              <a:rPr lang="en-US" sz="1600" b="1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NNRTI + TDF-FTC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143)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0" y="5791200"/>
            <a:ext cx="9153144" cy="54412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36576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NOTE</a:t>
            </a:r>
            <a:r>
              <a:rPr lang="en-US" sz="1400" baseline="30000" dirty="0">
                <a:solidFill>
                  <a:srgbClr val="000000"/>
                </a:solidFill>
                <a:latin typeface="Arial" pitchFamily="22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2 participants from switch group and 4 participants from no-switch group were excluded from the study after screening (2 protocol violation,1 non-adherence, 3 withdrew consent)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1169337" flipV="1">
            <a:off x="5330375" y="29331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30375" y="353841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42634"/>
              </p:ext>
            </p:extLst>
          </p:nvPr>
        </p:nvGraphicFramePr>
        <p:xfrm>
          <a:off x="304800" y="1447800"/>
          <a:ext cx="4953000" cy="4180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STRATEGY-NNRTI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25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Open-label, randomized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3b trial comparing switch to elvitegravir-cobicistat-tenofovir DF-emtricitabine versus continuation of baseline regimen of NNRTI + TDF-FTC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439)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&lt;50 copies/mL on ART for ≥6 months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Baseline regimen of NNRTI + TDF-FTC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prior virologic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failure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TDF or FTC or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CrCl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≥70 mL/min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EVG-COBI-FTC-TDF (Switch group)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Remain on NNRTI + FTC-TDF (No switch group)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Oval 12"/>
          <p:cNvSpPr>
            <a:spLocks noChangeAspect="1"/>
          </p:cNvSpPr>
          <p:nvPr/>
        </p:nvSpPr>
        <p:spPr>
          <a:xfrm>
            <a:off x="5364480" y="3695806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364480" y="3127862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369177242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NNRTI-Based Regimen to EVG-COBI-TDF-FTC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STRATEGY-NNRTI: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(Modified Intent-to-Treat Analysis)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Pozniak</a:t>
            </a:r>
            <a:r>
              <a:rPr lang="en-US" dirty="0"/>
              <a:t> A, et al</a:t>
            </a:r>
            <a:r>
              <a:rPr lang="pt-BR" dirty="0"/>
              <a:t>. 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2014;14:590-9</a:t>
            </a:r>
            <a:endParaRPr lang="en-US" dirty="0">
              <a:latin typeface="Arial" pitchFamily="2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4819" y="2094444"/>
            <a:ext cx="8231188" cy="4001556"/>
            <a:chOff x="454819" y="1981200"/>
            <a:chExt cx="8231188" cy="4001556"/>
          </a:xfrm>
        </p:grpSpPr>
        <p:sp>
          <p:nvSpPr>
            <p:cNvPr id="9" name="TextBox 8"/>
            <p:cNvSpPr txBox="1"/>
            <p:nvPr/>
          </p:nvSpPr>
          <p:spPr>
            <a:xfrm>
              <a:off x="2362200" y="5562600"/>
              <a:ext cx="1066800" cy="292388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272/290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50732" y="5562600"/>
              <a:ext cx="1126067" cy="292388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121/139</a:t>
              </a:r>
            </a:p>
          </p:txBody>
        </p:sp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79249313"/>
                </p:ext>
              </p:extLst>
            </p:nvPr>
          </p:nvGraphicFramePr>
          <p:xfrm>
            <a:off x="454819" y="1981200"/>
            <a:ext cx="8231188" cy="40015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2164080" y="5270575"/>
              <a:ext cx="1066800" cy="276999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/>
                </a:rPr>
                <a:t>271/290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20720" y="5270575"/>
              <a:ext cx="1126067" cy="276999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/>
                </a:rPr>
                <a:t>126/143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5362099"/>
              <a:ext cx="1066800" cy="24622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en-US" sz="1000" dirty="0">
                  <a:solidFill>
                    <a:srgbClr val="FFFFFF"/>
                  </a:solidFill>
                  <a:latin typeface="Arial"/>
                </a:rPr>
                <a:t>16/143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88000" y="5372259"/>
              <a:ext cx="1066800" cy="24622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en-US" sz="1000" dirty="0">
                  <a:solidFill>
                    <a:srgbClr val="FFFFFF"/>
                  </a:solidFill>
                  <a:latin typeface="Arial"/>
                </a:rPr>
                <a:t>16/290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397874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NNRTI-Based Regimen to EVG-COBI-TDF-FTC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STRATEGY-NNRTI: Subgroup Analysis Result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Response, by Baseline NNRTI Regimen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Pozniak</a:t>
            </a:r>
            <a:r>
              <a:rPr lang="en-US" dirty="0"/>
              <a:t> A, et al</a:t>
            </a:r>
            <a:r>
              <a:rPr lang="pt-BR" dirty="0"/>
              <a:t>. 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2014;14:590-9</a:t>
            </a:r>
            <a:endParaRPr lang="en-US" dirty="0">
              <a:latin typeface="Arial" pitchFamily="2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382000" cy="4495800"/>
            <a:chOff x="457200" y="1828800"/>
            <a:chExt cx="8382000" cy="4495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33895712"/>
                </p:ext>
              </p:extLst>
            </p:nvPr>
          </p:nvGraphicFramePr>
          <p:xfrm>
            <a:off x="457200" y="1828800"/>
            <a:ext cx="8382000" cy="449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2412421" y="5328848"/>
              <a:ext cx="904819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214/231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30021" y="5328848"/>
              <a:ext cx="904819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91/106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76981" y="5328848"/>
              <a:ext cx="904819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57/59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15480" y="5328848"/>
              <a:ext cx="904819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35/37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94372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NNRTI-Based Regimen to EVG-COBI-TDF-FTC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STRATEGY-NNRTI: Subgroup Analysis Result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Response, by Baseline NNRTI Regimen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Pozniak</a:t>
            </a:r>
            <a:r>
              <a:rPr lang="en-US" dirty="0"/>
              <a:t> A, et al</a:t>
            </a:r>
            <a:r>
              <a:rPr lang="pt-BR" dirty="0"/>
              <a:t>. 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2014;14(7):590-9</a:t>
            </a:r>
            <a:endParaRPr lang="en-US" dirty="0">
              <a:latin typeface="Arial" pitchFamily="2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382000" cy="4495800"/>
            <a:chOff x="457200" y="1828800"/>
            <a:chExt cx="8382000" cy="4495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66209091"/>
                </p:ext>
              </p:extLst>
            </p:nvPr>
          </p:nvGraphicFramePr>
          <p:xfrm>
            <a:off x="457200" y="1828800"/>
            <a:ext cx="8382000" cy="449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4348479" y="5318760"/>
              <a:ext cx="841248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214/231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30219" y="5318760"/>
              <a:ext cx="841248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91/106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90796" y="5318760"/>
              <a:ext cx="841248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57/59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32476" y="5318760"/>
              <a:ext cx="841248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35/37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47819" y="5318760"/>
              <a:ext cx="840810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271/290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8919" y="5318760"/>
              <a:ext cx="841248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126/143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49686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NNRTI-Based Regimen to EVG-COBI-TDF-FTC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STRATEGY-NNRTI: Study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Pozniak</a:t>
            </a:r>
            <a:r>
              <a:rPr lang="en-US" dirty="0"/>
              <a:t> A, et al</a:t>
            </a:r>
            <a:r>
              <a:rPr lang="pt-BR" dirty="0"/>
              <a:t>. 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2014;14:590-9</a:t>
            </a:r>
            <a:r>
              <a:rPr lang="en-US" dirty="0">
                <a:latin typeface="Arial" pitchFamily="22" charset="0"/>
              </a:rPr>
              <a:t>.</a:t>
            </a:r>
            <a:endParaRPr lang="pt-B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2984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Coformulated elvitegravir, cobicistat, emtricitabine, and tenofovir seems to be efficacious and well tolerated in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virologically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suppressed adults with HIV and might be a suitable alternative for patients on an NNRTI with emtricitabine and tenofovir regimen considering a regimen modification or simplification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0735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06627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47233</TotalTime>
  <Words>396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NNRTI-Based Regimen to EVG-COBI-TDF-FTC Study 121 (STRATEGY-NNRTI)</vt:lpstr>
      <vt:lpstr>Switch from NNRTI-Based Regimen to EVG-COBI-TDF-FTC STRATEGY-NNRTI: Design</vt:lpstr>
      <vt:lpstr>Switch from NNRTI-Based Regimen to EVG-COBI-TDF-FTC STRATEGY-NNRTI: Result </vt:lpstr>
      <vt:lpstr>Switch from NNRTI-Based Regimen to EVG-COBI-TDF-FTC STRATEGY-NNRTI: Subgroup Analysis Result </vt:lpstr>
      <vt:lpstr>Switch from NNRTI-Based Regimen to EVG-COBI-TDF-FTC STRATEGY-NNRTI: Subgroup Analysis Result </vt:lpstr>
      <vt:lpstr>Switch from NNRTI-Based Regimen to EVG-COBI-TDF-FTC STRATEGY-NNRTI: Study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2117</cp:revision>
  <cp:lastPrinted>2008-02-05T14:34:24Z</cp:lastPrinted>
  <dcterms:created xsi:type="dcterms:W3CDTF">2010-11-28T05:36:22Z</dcterms:created>
  <dcterms:modified xsi:type="dcterms:W3CDTF">2020-01-23T02:31:34Z</dcterms:modified>
</cp:coreProperties>
</file>