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1147" r:id="rId2"/>
    <p:sldId id="1148" r:id="rId3"/>
    <p:sldId id="1149" r:id="rId4"/>
    <p:sldId id="1150" r:id="rId5"/>
    <p:sldId id="1151" r:id="rId6"/>
    <p:sldId id="1152" r:id="rId7"/>
    <p:sldId id="1165"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17F"/>
    <a:srgbClr val="543D5F"/>
    <a:srgbClr val="005EA2"/>
    <a:srgbClr val="608835"/>
    <a:srgbClr val="7F6000"/>
    <a:srgbClr val="9A76AD"/>
    <a:srgbClr val="D09FEA"/>
    <a:srgbClr val="8E68A2"/>
    <a:srgbClr val="B78CCC"/>
    <a:srgbClr val="715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94807" autoAdjust="0"/>
  </p:normalViewPr>
  <p:slideViewPr>
    <p:cSldViewPr snapToGrid="0" showGuides="1">
      <p:cViewPr varScale="1">
        <p:scale>
          <a:sx n="160" d="100"/>
          <a:sy n="160" d="100"/>
        </p:scale>
        <p:origin x="584"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38483036842599"/>
          <c:y val="0.11299905907987901"/>
          <c:w val="0.83341500763116005"/>
          <c:h val="0.78886099143267496"/>
        </c:manualLayout>
      </c:layout>
      <c:barChart>
        <c:barDir val="col"/>
        <c:grouping val="clustered"/>
        <c:varyColors val="0"/>
        <c:ser>
          <c:idx val="0"/>
          <c:order val="0"/>
          <c:tx>
            <c:strRef>
              <c:f>Sheet1!$B$1</c:f>
              <c:strCache>
                <c:ptCount val="1"/>
                <c:pt idx="0">
                  <c:v>EVG-COBI-TDF-FTC (Switch)</c:v>
                </c:pt>
              </c:strCache>
            </c:strRef>
          </c:tx>
          <c:spPr>
            <a:gradFill>
              <a:gsLst>
                <a:gs pos="0">
                  <a:srgbClr val="715380"/>
                </a:gs>
                <a:gs pos="97000">
                  <a:srgbClr val="B78CCC"/>
                </a:gs>
              </a:gsLst>
              <a:lin ang="0" scaled="0"/>
            </a:gradFill>
            <a:ln w="12700">
              <a:noFill/>
            </a:ln>
            <a:effectLst/>
            <a:scene3d>
              <a:camera prst="orthographicFront"/>
              <a:lightRig rig="threePt" dir="t"/>
            </a:scene3d>
            <a:sp3d>
              <a:bevelT w="38100" h="38100"/>
            </a:sp3d>
          </c:spPr>
          <c:invertIfNegative val="0"/>
          <c:dLbls>
            <c:dLbl>
              <c:idx val="0"/>
              <c:spPr>
                <a:solidFill>
                  <a:sysClr val="window" lastClr="FFFFFF">
                    <a:alpha val="50000"/>
                  </a:sysClr>
                </a:solidFill>
              </c:spPr>
              <c:txPr>
                <a:bodyPr/>
                <a:lstStyle/>
                <a:p>
                  <a:pPr>
                    <a:defRPr sz="100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AB-FA49-87DF-7C3D840ACAE7}"/>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&lt;50 copies/mL</c:v>
                </c:pt>
                <c:pt idx="1">
                  <c:v>No Virologic Data</c:v>
                </c:pt>
              </c:strCache>
            </c:strRef>
          </c:cat>
          <c:val>
            <c:numRef>
              <c:f>Sheet1!$B$2:$B$3</c:f>
              <c:numCache>
                <c:formatCode>0</c:formatCode>
                <c:ptCount val="2"/>
                <c:pt idx="0">
                  <c:v>93</c:v>
                </c:pt>
                <c:pt idx="1">
                  <c:v>6</c:v>
                </c:pt>
              </c:numCache>
            </c:numRef>
          </c:val>
          <c:extLst>
            <c:ext xmlns:c16="http://schemas.microsoft.com/office/drawing/2014/chart" uri="{C3380CC4-5D6E-409C-BE32-E72D297353CC}">
              <c16:uniqueId val="{00000001-B9AB-FA49-87DF-7C3D840ACAE7}"/>
            </c:ext>
          </c:extLst>
        </c:ser>
        <c:ser>
          <c:idx val="1"/>
          <c:order val="1"/>
          <c:tx>
            <c:strRef>
              <c:f>Sheet1!$C$1</c:f>
              <c:strCache>
                <c:ptCount val="1"/>
                <c:pt idx="0">
                  <c:v>NNRTI + TDF-FTC (No switch)</c:v>
                </c:pt>
              </c:strCache>
            </c:strRef>
          </c:tx>
          <c:spPr>
            <a:gradFill>
              <a:gsLst>
                <a:gs pos="0">
                  <a:srgbClr val="5B6F7F"/>
                </a:gs>
                <a:gs pos="100000">
                  <a:srgbClr val="8AA8C2"/>
                </a:gs>
              </a:gsLst>
              <a:lin ang="0" scaled="0"/>
            </a:gradFill>
            <a:ln w="12700">
              <a:noFill/>
            </a:ln>
            <a:effectLst/>
            <a:scene3d>
              <a:camera prst="orthographicFront"/>
              <a:lightRig rig="threePt" dir="t"/>
            </a:scene3d>
            <a:sp3d>
              <a:bevelT w="38100" h="38100"/>
            </a:sp3d>
          </c:spPr>
          <c:invertIfNegative val="0"/>
          <c:dLbls>
            <c:dLbl>
              <c:idx val="0"/>
              <c:spPr>
                <a:solidFill>
                  <a:sysClr val="window" lastClr="FFFFFF">
                    <a:alpha val="50000"/>
                  </a:sysClr>
                </a:solidFill>
              </c:spPr>
              <c:txPr>
                <a:bodyPr/>
                <a:lstStyle/>
                <a:p>
                  <a:pPr>
                    <a:defRPr sz="100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9AB-FA49-87DF-7C3D840ACAE7}"/>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&lt;50 copies/mL</c:v>
                </c:pt>
                <c:pt idx="1">
                  <c:v>No Virologic Data</c:v>
                </c:pt>
              </c:strCache>
            </c:strRef>
          </c:cat>
          <c:val>
            <c:numRef>
              <c:f>Sheet1!$C$2:$C$3</c:f>
              <c:numCache>
                <c:formatCode>0</c:formatCode>
                <c:ptCount val="2"/>
                <c:pt idx="0">
                  <c:v>88</c:v>
                </c:pt>
                <c:pt idx="1">
                  <c:v>11</c:v>
                </c:pt>
              </c:numCache>
            </c:numRef>
          </c:val>
          <c:extLst>
            <c:ext xmlns:c16="http://schemas.microsoft.com/office/drawing/2014/chart" uri="{C3380CC4-5D6E-409C-BE32-E72D297353CC}">
              <c16:uniqueId val="{00000003-B9AB-FA49-87DF-7C3D840ACAE7}"/>
            </c:ext>
          </c:extLst>
        </c:ser>
        <c:dLbls>
          <c:showLegendKey val="0"/>
          <c:showVal val="1"/>
          <c:showCatName val="0"/>
          <c:showSerName val="0"/>
          <c:showPercent val="0"/>
          <c:showBubbleSize val="0"/>
        </c:dLbls>
        <c:gapWidth val="110"/>
        <c:axId val="-861028536"/>
        <c:axId val="-861025208"/>
      </c:barChart>
      <c:catAx>
        <c:axId val="-861028536"/>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861025208"/>
        <c:crosses val="autoZero"/>
        <c:auto val="1"/>
        <c:lblAlgn val="ctr"/>
        <c:lblOffset val="1"/>
        <c:tickLblSkip val="1"/>
        <c:tickMarkSkip val="1"/>
        <c:noMultiLvlLbl val="0"/>
      </c:catAx>
      <c:valAx>
        <c:axId val="-861025208"/>
        <c:scaling>
          <c:orientation val="minMax"/>
          <c:max val="100"/>
          <c:min val="0"/>
        </c:scaling>
        <c:delete val="0"/>
        <c:axPos val="l"/>
        <c:title>
          <c:tx>
            <c:rich>
              <a:bodyPr/>
              <a:lstStyle/>
              <a:p>
                <a:pPr>
                  <a:defRPr sz="1400" b="1">
                    <a:solidFill>
                      <a:schemeClr val="tx1"/>
                    </a:solidFill>
                  </a:defRPr>
                </a:pPr>
                <a:r>
                  <a:rPr lang="en-US" sz="1400" b="1" dirty="0">
                    <a:solidFill>
                      <a:schemeClr val="tx1"/>
                    </a:solidFill>
                  </a:rPr>
                  <a:t>Virologic Response (%)</a:t>
                </a:r>
              </a:p>
            </c:rich>
          </c:tx>
          <c:layout>
            <c:manualLayout>
              <c:xMode val="edge"/>
              <c:yMode val="edge"/>
              <c:x val="8.3136482939632547E-3"/>
              <c:y val="0.1655162462331097"/>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8610285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4819529503256535"/>
          <c:y val="1.7725604739756201E-3"/>
          <c:w val="0.71349312238747942"/>
          <c:h val="0.10001670798094682"/>
        </c:manualLayout>
      </c:layout>
      <c:overlay val="0"/>
      <c:txPr>
        <a:bodyPr/>
        <a:lstStyle/>
        <a:p>
          <a:pPr>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1878797989234401"/>
          <c:w val="0.82601761556664899"/>
          <c:h val="0.74694203478802401"/>
        </c:manualLayout>
      </c:layout>
      <c:barChart>
        <c:barDir val="col"/>
        <c:grouping val="clustered"/>
        <c:varyColors val="0"/>
        <c:ser>
          <c:idx val="0"/>
          <c:order val="0"/>
          <c:tx>
            <c:strRef>
              <c:f>Sheet1!$B$1</c:f>
              <c:strCache>
                <c:ptCount val="1"/>
                <c:pt idx="0">
                  <c:v>EVG-COBI-TDF-FTC (Switch)</c:v>
                </c:pt>
              </c:strCache>
            </c:strRef>
          </c:tx>
          <c:spPr>
            <a:gradFill>
              <a:gsLst>
                <a:gs pos="0">
                  <a:srgbClr val="715380"/>
                </a:gs>
                <a:gs pos="97000">
                  <a:srgbClr val="B78CCC"/>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Efavirenz</c:v>
                </c:pt>
                <c:pt idx="1">
                  <c:v>Nevirapine or Rilpivirine</c:v>
                </c:pt>
              </c:strCache>
            </c:strRef>
          </c:cat>
          <c:val>
            <c:numRef>
              <c:f>Sheet1!$B$2:$B$3</c:f>
              <c:numCache>
                <c:formatCode>0</c:formatCode>
                <c:ptCount val="2"/>
                <c:pt idx="0">
                  <c:v>93</c:v>
                </c:pt>
                <c:pt idx="1">
                  <c:v>97</c:v>
                </c:pt>
              </c:numCache>
            </c:numRef>
          </c:val>
          <c:extLst>
            <c:ext xmlns:c16="http://schemas.microsoft.com/office/drawing/2014/chart" uri="{C3380CC4-5D6E-409C-BE32-E72D297353CC}">
              <c16:uniqueId val="{00000000-9F1C-9A42-86AF-FC62C0ADAFD1}"/>
            </c:ext>
          </c:extLst>
        </c:ser>
        <c:ser>
          <c:idx val="1"/>
          <c:order val="1"/>
          <c:tx>
            <c:strRef>
              <c:f>Sheet1!$C$1</c:f>
              <c:strCache>
                <c:ptCount val="1"/>
                <c:pt idx="0">
                  <c:v>NNRTI + TDF-FTC (No switch)</c:v>
                </c:pt>
              </c:strCache>
            </c:strRef>
          </c:tx>
          <c:spPr>
            <a:gradFill>
              <a:gsLst>
                <a:gs pos="0">
                  <a:srgbClr val="5B6F7F"/>
                </a:gs>
                <a:gs pos="100000">
                  <a:srgbClr val="8AA8C2"/>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9F1C-9A42-86AF-FC62C0ADAFD1}"/>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Efavirenz</c:v>
                </c:pt>
                <c:pt idx="1">
                  <c:v>Nevirapine or Rilpivirine</c:v>
                </c:pt>
              </c:strCache>
            </c:strRef>
          </c:cat>
          <c:val>
            <c:numRef>
              <c:f>Sheet1!$C$2:$C$3</c:f>
              <c:numCache>
                <c:formatCode>0</c:formatCode>
                <c:ptCount val="2"/>
                <c:pt idx="0">
                  <c:v>86</c:v>
                </c:pt>
                <c:pt idx="1">
                  <c:v>95</c:v>
                </c:pt>
              </c:numCache>
            </c:numRef>
          </c:val>
          <c:extLst>
            <c:ext xmlns:c16="http://schemas.microsoft.com/office/drawing/2014/chart" uri="{C3380CC4-5D6E-409C-BE32-E72D297353CC}">
              <c16:uniqueId val="{00000002-9F1C-9A42-86AF-FC62C0ADAFD1}"/>
            </c:ext>
          </c:extLst>
        </c:ser>
        <c:dLbls>
          <c:showLegendKey val="0"/>
          <c:showVal val="1"/>
          <c:showCatName val="0"/>
          <c:showSerName val="0"/>
          <c:showPercent val="0"/>
          <c:showBubbleSize val="0"/>
        </c:dLbls>
        <c:gapWidth val="110"/>
        <c:axId val="-860931640"/>
        <c:axId val="-860928360"/>
      </c:barChart>
      <c:catAx>
        <c:axId val="-860931640"/>
        <c:scaling>
          <c:orientation val="minMax"/>
        </c:scaling>
        <c:delete val="0"/>
        <c:axPos val="b"/>
        <c:numFmt formatCode="General" sourceLinked="0"/>
        <c:majorTickMark val="out"/>
        <c:minorTickMark val="none"/>
        <c:tickLblPos val="nextTo"/>
        <c:spPr>
          <a:ln w="6350">
            <a:solidFill>
              <a:srgbClr val="000000"/>
            </a:solidFill>
          </a:ln>
        </c:spPr>
        <c:txPr>
          <a:bodyPr/>
          <a:lstStyle/>
          <a:p>
            <a:pPr>
              <a:defRPr sz="1400"/>
            </a:pPr>
            <a:endParaRPr lang="en-US"/>
          </a:p>
        </c:txPr>
        <c:crossAx val="-860928360"/>
        <c:crosses val="autoZero"/>
        <c:auto val="1"/>
        <c:lblAlgn val="ctr"/>
        <c:lblOffset val="1"/>
        <c:tickLblSkip val="1"/>
        <c:tickMarkSkip val="1"/>
        <c:noMultiLvlLbl val="0"/>
      </c:catAx>
      <c:valAx>
        <c:axId val="-860928360"/>
        <c:scaling>
          <c:orientation val="minMax"/>
          <c:max val="100"/>
          <c:min val="0"/>
        </c:scaling>
        <c:delete val="0"/>
        <c:axPos val="l"/>
        <c:title>
          <c:tx>
            <c:rich>
              <a:bodyPr/>
              <a:lstStyle/>
              <a:p>
                <a:pPr>
                  <a:defRPr sz="1400" b="1">
                    <a:solidFill>
                      <a:schemeClr val="tx1"/>
                    </a:solidFill>
                  </a:defRPr>
                </a:pPr>
                <a:r>
                  <a:rPr lang="en-US" sz="1400" b="1">
                    <a:solidFill>
                      <a:schemeClr val="tx1"/>
                    </a:solidFill>
                  </a:rPr>
                  <a:t>HIV RNA &lt;50 copies/mL (%)</a:t>
                </a:r>
              </a:p>
            </c:rich>
          </c:tx>
          <c:layout>
            <c:manualLayout>
              <c:xMode val="edge"/>
              <c:yMode val="edge"/>
              <c:x val="1.8462379702537179E-2"/>
              <c:y val="0.11358085447652375"/>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86093164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3511822953948899"/>
          <c:y val="9.2682355497793693E-3"/>
          <c:w val="0.83574946313528997"/>
          <c:h val="9.8823549333457494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1878797989234401"/>
          <c:w val="0.82601761556664899"/>
          <c:h val="0.74694203478802401"/>
        </c:manualLayout>
      </c:layout>
      <c:barChart>
        <c:barDir val="col"/>
        <c:grouping val="clustered"/>
        <c:varyColors val="0"/>
        <c:ser>
          <c:idx val="0"/>
          <c:order val="0"/>
          <c:tx>
            <c:strRef>
              <c:f>Sheet1!$B$1</c:f>
              <c:strCache>
                <c:ptCount val="1"/>
                <c:pt idx="0">
                  <c:v>EVG-COBI-TDF-FTC (Switch)</c:v>
                </c:pt>
              </c:strCache>
            </c:strRef>
          </c:tx>
          <c:spPr>
            <a:gradFill>
              <a:gsLst>
                <a:gs pos="0">
                  <a:srgbClr val="715380"/>
                </a:gs>
                <a:gs pos="97000">
                  <a:srgbClr val="B78CCC"/>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Efavirenz</c:v>
                </c:pt>
                <c:pt idx="2">
                  <c:v>Nevirapine or Rilpivirine</c:v>
                </c:pt>
              </c:strCache>
            </c:strRef>
          </c:cat>
          <c:val>
            <c:numRef>
              <c:f>Sheet1!$B$2:$B$4</c:f>
              <c:numCache>
                <c:formatCode>0</c:formatCode>
                <c:ptCount val="3"/>
                <c:pt idx="0">
                  <c:v>93</c:v>
                </c:pt>
                <c:pt idx="1">
                  <c:v>93</c:v>
                </c:pt>
                <c:pt idx="2">
                  <c:v>97</c:v>
                </c:pt>
              </c:numCache>
            </c:numRef>
          </c:val>
          <c:extLst>
            <c:ext xmlns:c16="http://schemas.microsoft.com/office/drawing/2014/chart" uri="{C3380CC4-5D6E-409C-BE32-E72D297353CC}">
              <c16:uniqueId val="{00000000-A739-1548-8ADB-A303A91072F8}"/>
            </c:ext>
          </c:extLst>
        </c:ser>
        <c:ser>
          <c:idx val="1"/>
          <c:order val="1"/>
          <c:tx>
            <c:strRef>
              <c:f>Sheet1!$C$1</c:f>
              <c:strCache>
                <c:ptCount val="1"/>
                <c:pt idx="0">
                  <c:v>NNRTI + TDF-FTC (No switch)</c:v>
                </c:pt>
              </c:strCache>
            </c:strRef>
          </c:tx>
          <c:spPr>
            <a:gradFill>
              <a:gsLst>
                <a:gs pos="0">
                  <a:srgbClr val="5B6F7F"/>
                </a:gs>
                <a:gs pos="100000">
                  <a:srgbClr val="8AA8C2"/>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A739-1548-8ADB-A303A91072F8}"/>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Efavirenz</c:v>
                </c:pt>
                <c:pt idx="2">
                  <c:v>Nevirapine or Rilpivirine</c:v>
                </c:pt>
              </c:strCache>
            </c:strRef>
          </c:cat>
          <c:val>
            <c:numRef>
              <c:f>Sheet1!$C$2:$C$4</c:f>
              <c:numCache>
                <c:formatCode>0</c:formatCode>
                <c:ptCount val="3"/>
                <c:pt idx="0">
                  <c:v>88</c:v>
                </c:pt>
                <c:pt idx="1">
                  <c:v>86</c:v>
                </c:pt>
                <c:pt idx="2">
                  <c:v>95</c:v>
                </c:pt>
              </c:numCache>
            </c:numRef>
          </c:val>
          <c:extLst>
            <c:ext xmlns:c16="http://schemas.microsoft.com/office/drawing/2014/chart" uri="{C3380CC4-5D6E-409C-BE32-E72D297353CC}">
              <c16:uniqueId val="{00000002-A739-1548-8ADB-A303A91072F8}"/>
            </c:ext>
          </c:extLst>
        </c:ser>
        <c:dLbls>
          <c:showLegendKey val="0"/>
          <c:showVal val="1"/>
          <c:showCatName val="0"/>
          <c:showSerName val="0"/>
          <c:showPercent val="0"/>
          <c:showBubbleSize val="0"/>
        </c:dLbls>
        <c:gapWidth val="110"/>
        <c:axId val="-861916440"/>
        <c:axId val="-2064589512"/>
      </c:barChart>
      <c:catAx>
        <c:axId val="-861916440"/>
        <c:scaling>
          <c:orientation val="minMax"/>
        </c:scaling>
        <c:delete val="0"/>
        <c:axPos val="b"/>
        <c:numFmt formatCode="General" sourceLinked="0"/>
        <c:majorTickMark val="out"/>
        <c:minorTickMark val="none"/>
        <c:tickLblPos val="nextTo"/>
        <c:spPr>
          <a:ln w="6350">
            <a:solidFill>
              <a:srgbClr val="000000"/>
            </a:solidFill>
          </a:ln>
        </c:spPr>
        <c:txPr>
          <a:bodyPr/>
          <a:lstStyle/>
          <a:p>
            <a:pPr>
              <a:defRPr sz="1400"/>
            </a:pPr>
            <a:endParaRPr lang="en-US"/>
          </a:p>
        </c:txPr>
        <c:crossAx val="-2064589512"/>
        <c:crosses val="autoZero"/>
        <c:auto val="1"/>
        <c:lblAlgn val="ctr"/>
        <c:lblOffset val="1"/>
        <c:tickLblSkip val="1"/>
        <c:tickMarkSkip val="1"/>
        <c:noMultiLvlLbl val="0"/>
      </c:catAx>
      <c:valAx>
        <c:axId val="-2064589512"/>
        <c:scaling>
          <c:orientation val="minMax"/>
          <c:max val="100"/>
          <c:min val="0"/>
        </c:scaling>
        <c:delete val="0"/>
        <c:axPos val="l"/>
        <c:title>
          <c:tx>
            <c:rich>
              <a:bodyPr/>
              <a:lstStyle/>
              <a:p>
                <a:pPr>
                  <a:defRPr sz="1400" b="1"/>
                </a:pPr>
                <a:r>
                  <a:rPr lang="en-US" sz="1400" b="1" dirty="0"/>
                  <a:t>HIV RNA &lt;50 copies/mL (%)</a:t>
                </a:r>
              </a:p>
            </c:rich>
          </c:tx>
          <c:layout>
            <c:manualLayout>
              <c:xMode val="edge"/>
              <c:yMode val="edge"/>
              <c:x val="2.0061728395061727E-2"/>
              <c:y val="0.11358085447652375"/>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86191644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3511822953948899"/>
          <c:y val="9.2682355497793693E-3"/>
          <c:w val="0.83574946313528997"/>
          <c:h val="9.8823549333457494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chor="ctr">
            <a:normAutofit/>
          </a:bodyPr>
          <a:lstStyle/>
          <a:p>
            <a:pPr>
              <a:lnSpc>
                <a:spcPts val="3000"/>
              </a:lnSpc>
            </a:pPr>
            <a:r>
              <a:rPr lang="en-US" sz="1800" b="0" dirty="0">
                <a:solidFill>
                  <a:srgbClr val="001D48"/>
                </a:solidFill>
                <a:ea typeface="ＭＳ Ｐゴシック" pitchFamily="22" charset="-128"/>
                <a:cs typeface="ＭＳ Ｐゴシック" pitchFamily="22" charset="-128"/>
              </a:rPr>
              <a:t>Switch from NNRTI-Based Regimen to EVG-COBI-TDF-FTC</a:t>
            </a:r>
            <a:br>
              <a:rPr lang="en-US" sz="1800" b="0" dirty="0">
                <a:solidFill>
                  <a:srgbClr val="001D48"/>
                </a:solidFill>
                <a:ea typeface="ＭＳ Ｐゴシック" pitchFamily="22" charset="-128"/>
                <a:cs typeface="ＭＳ Ｐゴシック" pitchFamily="22" charset="-128"/>
              </a:rPr>
            </a:br>
            <a:r>
              <a:rPr lang="en-US" dirty="0"/>
              <a:t>Study 121 (STRATEGY-NNRTI)</a:t>
            </a:r>
            <a:endParaRPr lang="en-US" dirty="0">
              <a:solidFill>
                <a:schemeClr val="tx2"/>
              </a:solidFill>
            </a:endParaRPr>
          </a:p>
        </p:txBody>
      </p:sp>
    </p:spTree>
    <p:extLst>
      <p:ext uri="{BB962C8B-B14F-4D97-AF65-F5344CB8AC3E}">
        <p14:creationId xmlns:p14="http://schemas.microsoft.com/office/powerpoint/2010/main" val="16828723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NNRTI-Based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STRATEGY-NNRTI: Design</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err="1"/>
              <a:t>Pozniak</a:t>
            </a:r>
            <a:r>
              <a:rPr lang="en-US" dirty="0"/>
              <a:t> A, et al</a:t>
            </a:r>
            <a:r>
              <a:rPr lang="pt-BR" dirty="0"/>
              <a:t>. Lancet Infect Dis. 2014;14:590-9</a:t>
            </a:r>
            <a:endParaRPr lang="en-US" dirty="0">
              <a:latin typeface="Arial" pitchFamily="22" charset="0"/>
            </a:endParaRPr>
          </a:p>
        </p:txBody>
      </p:sp>
      <p:sp>
        <p:nvSpPr>
          <p:cNvPr id="3" name="Content Placeholder 2"/>
          <p:cNvSpPr>
            <a:spLocks noGrp="1"/>
          </p:cNvSpPr>
          <p:nvPr>
            <p:ph sz="half" idx="2"/>
          </p:nvPr>
        </p:nvSpPr>
        <p:spPr>
          <a:xfrm>
            <a:off x="323849" y="1069743"/>
            <a:ext cx="5240419" cy="3306198"/>
          </a:xfrm>
        </p:spPr>
        <p:txBody>
          <a:bodyPr>
            <a:noAutofit/>
          </a:bodyPr>
          <a:lstStyle/>
          <a:p>
            <a:pPr>
              <a:lnSpc>
                <a:spcPts val="1700"/>
              </a:lnSpc>
            </a:pPr>
            <a:r>
              <a:rPr lang="en-US" sz="1500" b="1" dirty="0"/>
              <a:t>Background</a:t>
            </a:r>
            <a:r>
              <a:rPr lang="en-US" sz="1500" dirty="0"/>
              <a:t>: Open-label, </a:t>
            </a:r>
            <a:r>
              <a:rPr lang="en-US" sz="1500" dirty="0">
                <a:solidFill>
                  <a:schemeClr val="tx1"/>
                </a:solidFill>
              </a:rPr>
              <a:t>randomized, phase 3</a:t>
            </a:r>
            <a:r>
              <a:rPr lang="en-US" sz="1500" dirty="0"/>
              <a:t>b trial comparing switch to elvitegravir-cobicistat-tenofovir DF-emtricitabine versus continuation of baseline regimen of NNRTI + TDF-FTC </a:t>
            </a:r>
          </a:p>
          <a:p>
            <a:pPr>
              <a:lnSpc>
                <a:spcPts val="1700"/>
              </a:lnSpc>
            </a:pPr>
            <a:r>
              <a:rPr lang="en-US" sz="1500" b="1" dirty="0"/>
              <a:t>Inclusion Criteria </a:t>
            </a:r>
            <a:r>
              <a:rPr lang="en-US" sz="1500" dirty="0"/>
              <a:t>(n = 439)</a:t>
            </a:r>
          </a:p>
          <a:p>
            <a:pPr lvl="1">
              <a:lnSpc>
                <a:spcPts val="1700"/>
              </a:lnSpc>
            </a:pPr>
            <a:r>
              <a:rPr lang="en-US" sz="1500" dirty="0"/>
              <a:t>HIV RNA &lt;50 copies/mL on ART for ≥6 months</a:t>
            </a:r>
          </a:p>
          <a:p>
            <a:pPr lvl="1">
              <a:lnSpc>
                <a:spcPts val="1700"/>
              </a:lnSpc>
            </a:pPr>
            <a:r>
              <a:rPr lang="en-US" sz="1500" dirty="0"/>
              <a:t>Baseline regimen of NNRTI + TDF-FTC</a:t>
            </a:r>
          </a:p>
          <a:p>
            <a:pPr lvl="1">
              <a:lnSpc>
                <a:spcPts val="1700"/>
              </a:lnSpc>
            </a:pPr>
            <a:r>
              <a:rPr lang="en-US" sz="1500" dirty="0"/>
              <a:t>No prior virologic failure</a:t>
            </a:r>
          </a:p>
          <a:p>
            <a:pPr lvl="1">
              <a:lnSpc>
                <a:spcPts val="1700"/>
              </a:lnSpc>
            </a:pPr>
            <a:r>
              <a:rPr lang="en-US" sz="1500" dirty="0"/>
              <a:t>No resistance to TDF or FTC</a:t>
            </a:r>
          </a:p>
          <a:p>
            <a:pPr lvl="1">
              <a:lnSpc>
                <a:spcPts val="1700"/>
              </a:lnSpc>
            </a:pPr>
            <a:r>
              <a:rPr lang="en-US" sz="1500" dirty="0"/>
              <a:t>CrCl ≥70 mL/min </a:t>
            </a:r>
          </a:p>
          <a:p>
            <a:pPr>
              <a:lnSpc>
                <a:spcPts val="1700"/>
              </a:lnSpc>
            </a:pPr>
            <a:r>
              <a:rPr lang="en-US" sz="1500" b="1" dirty="0"/>
              <a:t>Treatment Arms</a:t>
            </a:r>
          </a:p>
          <a:p>
            <a:pPr lvl="1">
              <a:lnSpc>
                <a:spcPts val="1700"/>
              </a:lnSpc>
            </a:pPr>
            <a:r>
              <a:rPr lang="en-US" sz="1500" dirty="0"/>
              <a:t>EVG-COBI-FTC-TDF (Switch group)</a:t>
            </a:r>
          </a:p>
          <a:p>
            <a:pPr lvl="1">
              <a:lnSpc>
                <a:spcPts val="1700"/>
              </a:lnSpc>
            </a:pPr>
            <a:r>
              <a:rPr lang="en-US" sz="1500" dirty="0"/>
              <a:t>Remain on NNRTI + FTC-TDF (No switch group)</a:t>
            </a:r>
          </a:p>
          <a:p>
            <a:pPr>
              <a:lnSpc>
                <a:spcPts val="1700"/>
              </a:lnSpc>
            </a:pPr>
            <a:endParaRPr lang="en-US" sz="1500" dirty="0"/>
          </a:p>
        </p:txBody>
      </p:sp>
      <p:sp>
        <p:nvSpPr>
          <p:cNvPr id="24" name="Rectangle 7"/>
          <p:cNvSpPr>
            <a:spLocks noChangeArrowheads="1"/>
          </p:cNvSpPr>
          <p:nvPr/>
        </p:nvSpPr>
        <p:spPr bwMode="ltGray">
          <a:xfrm>
            <a:off x="6535359" y="1694795"/>
            <a:ext cx="2228850" cy="818384"/>
          </a:xfrm>
          <a:prstGeom prst="rect">
            <a:avLst/>
          </a:prstGeom>
          <a:solidFill>
            <a:schemeClr val="accent4">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i="1" dirty="0">
                <a:latin typeface="Arial"/>
              </a:rPr>
              <a:t>Switch Group</a:t>
            </a:r>
            <a:br>
              <a:rPr lang="en-US" sz="1200" i="1" dirty="0">
                <a:latin typeface="Arial"/>
              </a:rPr>
            </a:br>
            <a:r>
              <a:rPr lang="en-US" sz="1400" b="1" dirty="0">
                <a:latin typeface="Arial"/>
              </a:rPr>
              <a:t>EVG-COBI-TDF-FTC</a:t>
            </a:r>
            <a:br>
              <a:rPr lang="en-US" sz="1350" b="1" dirty="0">
                <a:latin typeface="Arial"/>
              </a:rPr>
            </a:br>
            <a:r>
              <a:rPr lang="en-US" sz="1000" dirty="0">
                <a:latin typeface="Arial"/>
              </a:rPr>
              <a:t>( n= 290)</a:t>
            </a:r>
          </a:p>
        </p:txBody>
      </p:sp>
      <p:sp>
        <p:nvSpPr>
          <p:cNvPr id="33" name="Rectangle 7"/>
          <p:cNvSpPr>
            <a:spLocks noChangeArrowheads="1"/>
          </p:cNvSpPr>
          <p:nvPr/>
        </p:nvSpPr>
        <p:spPr bwMode="ltGray">
          <a:xfrm>
            <a:off x="6535359" y="2945858"/>
            <a:ext cx="2228850" cy="818384"/>
          </a:xfrm>
          <a:prstGeom prst="rect">
            <a:avLst/>
          </a:prstGeom>
          <a:solidFill>
            <a:srgbClr val="677D8F">
              <a:alpha val="14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200" i="1" dirty="0">
                <a:solidFill>
                  <a:srgbClr val="000000"/>
                </a:solidFill>
                <a:latin typeface="Arial"/>
                <a:cs typeface="Arial"/>
              </a:rPr>
              <a:t>No Switch Group</a:t>
            </a:r>
            <a:br>
              <a:rPr lang="en-US" sz="1200" b="1" i="1" dirty="0">
                <a:solidFill>
                  <a:srgbClr val="000000"/>
                </a:solidFill>
                <a:latin typeface="Arial"/>
                <a:cs typeface="Arial"/>
              </a:rPr>
            </a:br>
            <a:r>
              <a:rPr lang="en-US" sz="1400" b="1" dirty="0">
                <a:solidFill>
                  <a:srgbClr val="000000"/>
                </a:solidFill>
                <a:latin typeface="Arial"/>
                <a:cs typeface="Arial"/>
              </a:rPr>
              <a:t>NNRTI + TDF-FTC</a:t>
            </a:r>
            <a:br>
              <a:rPr lang="en-US" sz="1350" b="1" dirty="0">
                <a:solidFill>
                  <a:srgbClr val="000000"/>
                </a:solidFill>
                <a:latin typeface="Arial"/>
                <a:cs typeface="Arial"/>
              </a:rPr>
            </a:br>
            <a:r>
              <a:rPr lang="en-US" sz="1000" dirty="0">
                <a:solidFill>
                  <a:srgbClr val="000000"/>
                </a:solidFill>
                <a:latin typeface="Arial"/>
                <a:cs typeface="Arial"/>
              </a:rPr>
              <a:t>(n = 143)</a:t>
            </a:r>
          </a:p>
        </p:txBody>
      </p:sp>
      <p:sp>
        <p:nvSpPr>
          <p:cNvPr id="11" name="Rectangle 25"/>
          <p:cNvSpPr>
            <a:spLocks noChangeArrowheads="1"/>
          </p:cNvSpPr>
          <p:nvPr/>
        </p:nvSpPr>
        <p:spPr bwMode="auto">
          <a:xfrm>
            <a:off x="323850" y="4407085"/>
            <a:ext cx="8497062" cy="408095"/>
          </a:xfrm>
          <a:prstGeom prst="rect">
            <a:avLst/>
          </a:prstGeom>
          <a:solidFill>
            <a:schemeClr val="bg1">
              <a:lumMod val="95000"/>
            </a:schemeClr>
          </a:solidFill>
          <a:ln w="12700">
            <a:noFill/>
            <a:miter lim="800000"/>
            <a:headEnd/>
            <a:tailEnd/>
          </a:ln>
        </p:spPr>
        <p:txBody>
          <a:bodyPr lIns="91440" tIns="34073" rIns="274320" bIns="34073" anchor="ctr">
            <a:prstTxWarp prst="textNoShape">
              <a:avLst/>
            </a:prstTxWarp>
          </a:bodyPr>
          <a:lstStyle/>
          <a:p>
            <a:pPr defTabSz="701279">
              <a:spcBef>
                <a:spcPct val="50000"/>
              </a:spcBef>
            </a:pPr>
            <a:r>
              <a:rPr lang="en-US" sz="1050" dirty="0">
                <a:solidFill>
                  <a:srgbClr val="000000"/>
                </a:solidFill>
                <a:latin typeface="Arial" pitchFamily="22" charset="0"/>
              </a:rPr>
              <a:t>*</a:t>
            </a:r>
            <a:r>
              <a:rPr lang="en-US" sz="1050" b="1" dirty="0">
                <a:solidFill>
                  <a:srgbClr val="000000"/>
                </a:solidFill>
                <a:latin typeface="Arial" pitchFamily="22" charset="0"/>
              </a:rPr>
              <a:t>NOTE</a:t>
            </a:r>
            <a:r>
              <a:rPr lang="en-US" sz="1050" baseline="30000" dirty="0">
                <a:solidFill>
                  <a:srgbClr val="000000"/>
                </a:solidFill>
                <a:latin typeface="Arial" pitchFamily="22" charset="0"/>
              </a:rPr>
              <a:t>:</a:t>
            </a:r>
            <a:r>
              <a:rPr lang="en-US" sz="1050" dirty="0">
                <a:solidFill>
                  <a:srgbClr val="000000"/>
                </a:solidFill>
                <a:latin typeface="Arial" pitchFamily="22" charset="0"/>
              </a:rPr>
              <a:t> 2 participants from switch group and 4 participants from no-switch group were excluded from the study after screening (2 protocol violation,1 non-adherence, 3 withdrew consent)</a:t>
            </a:r>
          </a:p>
        </p:txBody>
      </p:sp>
      <p:sp>
        <p:nvSpPr>
          <p:cNvPr id="5" name="Line 11">
            <a:extLst>
              <a:ext uri="{FF2B5EF4-FFF2-40B4-BE49-F238E27FC236}">
                <a16:creationId xmlns:a16="http://schemas.microsoft.com/office/drawing/2014/main" id="{F55CDB1D-1788-DAB2-A468-B52FEA7964C6}"/>
              </a:ext>
            </a:extLst>
          </p:cNvPr>
          <p:cNvSpPr>
            <a:spLocks noChangeShapeType="1"/>
          </p:cNvSpPr>
          <p:nvPr/>
        </p:nvSpPr>
        <p:spPr bwMode="auto">
          <a:xfrm rot="1169337" flipV="1">
            <a:off x="5675654" y="2104589"/>
            <a:ext cx="684817" cy="7853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pPr>
              <a:lnSpc>
                <a:spcPts val="1800"/>
              </a:lnSpc>
            </a:pPr>
            <a:endParaRPr lang="en-US" sz="1800">
              <a:latin typeface="Arial"/>
              <a:cs typeface="Arial"/>
            </a:endParaRPr>
          </a:p>
        </p:txBody>
      </p:sp>
      <p:sp>
        <p:nvSpPr>
          <p:cNvPr id="6" name="Line 11">
            <a:extLst>
              <a:ext uri="{FF2B5EF4-FFF2-40B4-BE49-F238E27FC236}">
                <a16:creationId xmlns:a16="http://schemas.microsoft.com/office/drawing/2014/main" id="{95B04C36-EB3C-8DF6-3AA3-2677B0ECA932}"/>
              </a:ext>
            </a:extLst>
          </p:cNvPr>
          <p:cNvSpPr>
            <a:spLocks noChangeShapeType="1"/>
          </p:cNvSpPr>
          <p:nvPr/>
        </p:nvSpPr>
        <p:spPr bwMode="auto">
          <a:xfrm rot="20430663">
            <a:off x="5675654" y="2603353"/>
            <a:ext cx="684817" cy="7853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pPr>
              <a:lnSpc>
                <a:spcPts val="1800"/>
              </a:lnSpc>
            </a:pPr>
            <a:endParaRPr lang="en-US" sz="1800">
              <a:latin typeface="Arial"/>
              <a:cs typeface="Arial"/>
            </a:endParaRPr>
          </a:p>
        </p:txBody>
      </p:sp>
      <p:sp>
        <p:nvSpPr>
          <p:cNvPr id="7" name="Oval 6">
            <a:extLst>
              <a:ext uri="{FF2B5EF4-FFF2-40B4-BE49-F238E27FC236}">
                <a16:creationId xmlns:a16="http://schemas.microsoft.com/office/drawing/2014/main" id="{FB9FA43D-CFE3-6915-3AF7-9FC82C6E1FF4}"/>
              </a:ext>
            </a:extLst>
          </p:cNvPr>
          <p:cNvSpPr>
            <a:spLocks noChangeAspect="1"/>
          </p:cNvSpPr>
          <p:nvPr/>
        </p:nvSpPr>
        <p:spPr>
          <a:xfrm>
            <a:off x="5885666" y="2847734"/>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000" b="1" dirty="0">
                <a:latin typeface="Arial"/>
                <a:cs typeface="Arial"/>
              </a:rPr>
              <a:t>1x</a:t>
            </a:r>
          </a:p>
        </p:txBody>
      </p:sp>
      <p:sp>
        <p:nvSpPr>
          <p:cNvPr id="8" name="Oval 7">
            <a:extLst>
              <a:ext uri="{FF2B5EF4-FFF2-40B4-BE49-F238E27FC236}">
                <a16:creationId xmlns:a16="http://schemas.microsoft.com/office/drawing/2014/main" id="{9CF6D4C7-B173-45B9-B471-2EDF8908A334}"/>
              </a:ext>
            </a:extLst>
          </p:cNvPr>
          <p:cNvSpPr>
            <a:spLocks noChangeAspect="1"/>
          </p:cNvSpPr>
          <p:nvPr/>
        </p:nvSpPr>
        <p:spPr>
          <a:xfrm>
            <a:off x="5885666" y="2365467"/>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000" b="1" dirty="0">
                <a:latin typeface="Arial"/>
                <a:cs typeface="Arial"/>
              </a:rPr>
              <a:t>2x</a:t>
            </a:r>
          </a:p>
        </p:txBody>
      </p:sp>
    </p:spTree>
    <p:extLst>
      <p:ext uri="{BB962C8B-B14F-4D97-AF65-F5344CB8AC3E}">
        <p14:creationId xmlns:p14="http://schemas.microsoft.com/office/powerpoint/2010/main" val="266780678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NNRTI-Based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STRATEGY-NNRTI: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Virologic Response</a:t>
            </a:r>
          </a:p>
        </p:txBody>
      </p:sp>
      <p:sp>
        <p:nvSpPr>
          <p:cNvPr id="7" name="Content Placeholder 6"/>
          <p:cNvSpPr>
            <a:spLocks noGrp="1"/>
          </p:cNvSpPr>
          <p:nvPr>
            <p:ph type="body" sz="quarter" idx="16"/>
          </p:nvPr>
        </p:nvSpPr>
        <p:spPr/>
        <p:txBody>
          <a:bodyPr/>
          <a:lstStyle/>
          <a:p>
            <a:r>
              <a:rPr lang="en-US" dirty="0"/>
              <a:t>Source: </a:t>
            </a:r>
            <a:r>
              <a:rPr lang="en-US" dirty="0" err="1"/>
              <a:t>Pozniak</a:t>
            </a:r>
            <a:r>
              <a:rPr lang="en-US" dirty="0"/>
              <a:t> A, et al</a:t>
            </a:r>
            <a:r>
              <a:rPr lang="pt-BR" dirty="0"/>
              <a:t>. Lancet </a:t>
            </a:r>
            <a:r>
              <a:rPr lang="pt-BR" dirty="0" err="1"/>
              <a:t>Infect</a:t>
            </a:r>
            <a:r>
              <a:rPr lang="pt-BR" dirty="0"/>
              <a:t> </a:t>
            </a:r>
            <a:r>
              <a:rPr lang="pt-BR" dirty="0" err="1"/>
              <a:t>Dis</a:t>
            </a:r>
            <a:r>
              <a:rPr lang="pt-BR" dirty="0"/>
              <a:t>. 2014;14:590-9</a:t>
            </a:r>
            <a:endParaRPr lang="en-US" dirty="0">
              <a:latin typeface="Arial" pitchFamily="22" charset="0"/>
            </a:endParaRPr>
          </a:p>
        </p:txBody>
      </p:sp>
      <p:sp>
        <p:nvSpPr>
          <p:cNvPr id="9" name="TextBox 8"/>
          <p:cNvSpPr txBox="1"/>
          <p:nvPr/>
        </p:nvSpPr>
        <p:spPr>
          <a:xfrm>
            <a:off x="2914649" y="4265530"/>
            <a:ext cx="800100" cy="242374"/>
          </a:xfrm>
          <a:prstGeom prst="rect">
            <a:avLst/>
          </a:prstGeom>
          <a:noFill/>
        </p:spPr>
        <p:txBody>
          <a:bodyPr wrap="square" rtlCol="0" anchor="ctr" anchorCtr="1">
            <a:spAutoFit/>
          </a:bodyPr>
          <a:lstStyle/>
          <a:p>
            <a:r>
              <a:rPr lang="en-US" sz="975" dirty="0">
                <a:solidFill>
                  <a:srgbClr val="FFFFFF"/>
                </a:solidFill>
                <a:latin typeface="Arial"/>
              </a:rPr>
              <a:t>272/290</a:t>
            </a:r>
          </a:p>
        </p:txBody>
      </p:sp>
      <p:sp>
        <p:nvSpPr>
          <p:cNvPr id="10" name="TextBox 9"/>
          <p:cNvSpPr txBox="1"/>
          <p:nvPr/>
        </p:nvSpPr>
        <p:spPr>
          <a:xfrm>
            <a:off x="3956048" y="4265530"/>
            <a:ext cx="844550" cy="242374"/>
          </a:xfrm>
          <a:prstGeom prst="rect">
            <a:avLst/>
          </a:prstGeom>
          <a:noFill/>
        </p:spPr>
        <p:txBody>
          <a:bodyPr wrap="square" rtlCol="0" anchor="ctr" anchorCtr="1">
            <a:spAutoFit/>
          </a:bodyPr>
          <a:lstStyle/>
          <a:p>
            <a:r>
              <a:rPr lang="en-US" sz="975" dirty="0">
                <a:solidFill>
                  <a:srgbClr val="FFFFFF"/>
                </a:solidFill>
                <a:latin typeface="Arial"/>
              </a:rPr>
              <a:t>121/139</a:t>
            </a:r>
          </a:p>
        </p:txBody>
      </p:sp>
      <p:graphicFrame>
        <p:nvGraphicFramePr>
          <p:cNvPr id="11" name="Chart 10"/>
          <p:cNvGraphicFramePr>
            <a:graphicFrameLocks/>
          </p:cNvGraphicFramePr>
          <p:nvPr>
            <p:extLst>
              <p:ext uri="{D42A27DB-BD31-4B8C-83A1-F6EECF244321}">
                <p14:modId xmlns:p14="http://schemas.microsoft.com/office/powerpoint/2010/main" val="1731015210"/>
              </p:ext>
            </p:extLst>
          </p:nvPr>
        </p:nvGraphicFramePr>
        <p:xfrm>
          <a:off x="456072" y="1419224"/>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2290800" y="4169559"/>
            <a:ext cx="800100" cy="246221"/>
          </a:xfrm>
          <a:prstGeom prst="rect">
            <a:avLst/>
          </a:prstGeom>
          <a:noFill/>
        </p:spPr>
        <p:txBody>
          <a:bodyPr wrap="square" rtlCol="0" anchor="ctr" anchorCtr="1">
            <a:spAutoFit/>
          </a:bodyPr>
          <a:lstStyle/>
          <a:p>
            <a:r>
              <a:rPr lang="en-US" sz="1000" dirty="0">
                <a:solidFill>
                  <a:srgbClr val="FFFFFF"/>
                </a:solidFill>
                <a:latin typeface="Arial"/>
              </a:rPr>
              <a:t>271/290</a:t>
            </a:r>
          </a:p>
        </p:txBody>
      </p:sp>
      <p:sp>
        <p:nvSpPr>
          <p:cNvPr id="13" name="TextBox 12"/>
          <p:cNvSpPr txBox="1"/>
          <p:nvPr/>
        </p:nvSpPr>
        <p:spPr>
          <a:xfrm>
            <a:off x="3353698" y="4169559"/>
            <a:ext cx="844550" cy="246221"/>
          </a:xfrm>
          <a:prstGeom prst="rect">
            <a:avLst/>
          </a:prstGeom>
          <a:noFill/>
        </p:spPr>
        <p:txBody>
          <a:bodyPr wrap="square" rtlCol="0" anchor="ctr" anchorCtr="1">
            <a:spAutoFit/>
          </a:bodyPr>
          <a:lstStyle/>
          <a:p>
            <a:r>
              <a:rPr lang="en-US" sz="1000" dirty="0">
                <a:solidFill>
                  <a:srgbClr val="FFFFFF"/>
                </a:solidFill>
                <a:latin typeface="Arial"/>
              </a:rPr>
              <a:t>126/143</a:t>
            </a:r>
          </a:p>
        </p:txBody>
      </p:sp>
      <p:sp>
        <p:nvSpPr>
          <p:cNvPr id="14" name="TextBox 13"/>
          <p:cNvSpPr txBox="1"/>
          <p:nvPr/>
        </p:nvSpPr>
        <p:spPr>
          <a:xfrm>
            <a:off x="6815810" y="4169559"/>
            <a:ext cx="800100" cy="246221"/>
          </a:xfrm>
          <a:prstGeom prst="rect">
            <a:avLst/>
          </a:prstGeom>
          <a:noFill/>
        </p:spPr>
        <p:txBody>
          <a:bodyPr wrap="square" rtlCol="0" anchor="ctr" anchorCtr="1">
            <a:spAutoFit/>
          </a:bodyPr>
          <a:lstStyle/>
          <a:p>
            <a:r>
              <a:rPr lang="en-US" sz="1000" dirty="0">
                <a:solidFill>
                  <a:srgbClr val="FFFFFF"/>
                </a:solidFill>
                <a:latin typeface="Arial"/>
              </a:rPr>
              <a:t>16/143</a:t>
            </a:r>
          </a:p>
        </p:txBody>
      </p:sp>
      <p:sp>
        <p:nvSpPr>
          <p:cNvPr id="15" name="TextBox 14"/>
          <p:cNvSpPr txBox="1"/>
          <p:nvPr/>
        </p:nvSpPr>
        <p:spPr>
          <a:xfrm>
            <a:off x="5733812" y="4169559"/>
            <a:ext cx="800100" cy="246221"/>
          </a:xfrm>
          <a:prstGeom prst="rect">
            <a:avLst/>
          </a:prstGeom>
          <a:noFill/>
        </p:spPr>
        <p:txBody>
          <a:bodyPr wrap="square" rtlCol="0" anchor="ctr" anchorCtr="1">
            <a:spAutoFit/>
          </a:bodyPr>
          <a:lstStyle/>
          <a:p>
            <a:r>
              <a:rPr lang="en-US" sz="1000" dirty="0">
                <a:solidFill>
                  <a:srgbClr val="FFFFFF"/>
                </a:solidFill>
                <a:latin typeface="Arial"/>
              </a:rPr>
              <a:t>16/290</a:t>
            </a:r>
          </a:p>
        </p:txBody>
      </p:sp>
    </p:spTree>
    <p:extLst>
      <p:ext uri="{BB962C8B-B14F-4D97-AF65-F5344CB8AC3E}">
        <p14:creationId xmlns:p14="http://schemas.microsoft.com/office/powerpoint/2010/main" val="400027784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NNRTI-Based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STRATEGY-NNRTI: Results</a:t>
            </a:r>
            <a:endParaRPr lang="en-US" sz="2000" dirty="0"/>
          </a:p>
        </p:txBody>
      </p:sp>
      <p:sp>
        <p:nvSpPr>
          <p:cNvPr id="4" name="Text Placeholder 3"/>
          <p:cNvSpPr>
            <a:spLocks noGrp="1"/>
          </p:cNvSpPr>
          <p:nvPr>
            <p:ph type="body" sz="quarter" idx="15"/>
          </p:nvPr>
        </p:nvSpPr>
        <p:spPr/>
        <p:txBody>
          <a:bodyPr/>
          <a:lstStyle/>
          <a:p>
            <a:r>
              <a:rPr lang="en-US" dirty="0"/>
              <a:t>Week 48 Virologic Response, Subgroup Analysis, by Baseline NNRTI Regimen </a:t>
            </a:r>
          </a:p>
        </p:txBody>
      </p:sp>
      <p:sp>
        <p:nvSpPr>
          <p:cNvPr id="7" name="Content Placeholder 6"/>
          <p:cNvSpPr>
            <a:spLocks noGrp="1"/>
          </p:cNvSpPr>
          <p:nvPr>
            <p:ph type="body" sz="quarter" idx="16"/>
          </p:nvPr>
        </p:nvSpPr>
        <p:spPr/>
        <p:txBody>
          <a:bodyPr/>
          <a:lstStyle/>
          <a:p>
            <a:r>
              <a:rPr lang="en-US" dirty="0"/>
              <a:t>Source: </a:t>
            </a:r>
            <a:r>
              <a:rPr lang="en-US" dirty="0" err="1"/>
              <a:t>Pozniak</a:t>
            </a:r>
            <a:r>
              <a:rPr lang="en-US" dirty="0"/>
              <a:t> A, et al</a:t>
            </a:r>
            <a:r>
              <a:rPr lang="pt-BR" dirty="0"/>
              <a:t>. Lancet </a:t>
            </a:r>
            <a:r>
              <a:rPr lang="pt-BR" dirty="0" err="1"/>
              <a:t>Infect</a:t>
            </a:r>
            <a:r>
              <a:rPr lang="pt-BR" dirty="0"/>
              <a:t> </a:t>
            </a:r>
            <a:r>
              <a:rPr lang="pt-BR" dirty="0" err="1"/>
              <a:t>Dis</a:t>
            </a:r>
            <a:r>
              <a:rPr lang="pt-BR" dirty="0"/>
              <a:t>. 2014;14:590-9</a:t>
            </a:r>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1907139602"/>
              </p:ext>
            </p:extLst>
          </p:nvPr>
        </p:nvGraphicFramePr>
        <p:xfrm>
          <a:off x="493776" y="137160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514656" y="39202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214/231</a:t>
            </a:r>
          </a:p>
        </p:txBody>
      </p:sp>
      <p:sp>
        <p:nvSpPr>
          <p:cNvPr id="9" name="Rectangle 8"/>
          <p:cNvSpPr/>
          <p:nvPr/>
        </p:nvSpPr>
        <p:spPr>
          <a:xfrm>
            <a:off x="3568666" y="3920283"/>
            <a:ext cx="678614" cy="25739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91/106</a:t>
            </a:r>
          </a:p>
        </p:txBody>
      </p:sp>
      <p:sp>
        <p:nvSpPr>
          <p:cNvPr id="12" name="Rectangle 11"/>
          <p:cNvSpPr/>
          <p:nvPr/>
        </p:nvSpPr>
        <p:spPr>
          <a:xfrm>
            <a:off x="5917639" y="39202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57/59</a:t>
            </a:r>
          </a:p>
        </p:txBody>
      </p:sp>
      <p:sp>
        <p:nvSpPr>
          <p:cNvPr id="13" name="Rectangle 12"/>
          <p:cNvSpPr/>
          <p:nvPr/>
        </p:nvSpPr>
        <p:spPr>
          <a:xfrm>
            <a:off x="6971649" y="3920283"/>
            <a:ext cx="67861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35/37</a:t>
            </a:r>
          </a:p>
        </p:txBody>
      </p:sp>
    </p:spTree>
    <p:extLst>
      <p:ext uri="{BB962C8B-B14F-4D97-AF65-F5344CB8AC3E}">
        <p14:creationId xmlns:p14="http://schemas.microsoft.com/office/powerpoint/2010/main" val="373148171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NNRTI-Based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STRATEGY-NNRTI: Results </a:t>
            </a:r>
            <a:endParaRPr lang="en-US" sz="2000" dirty="0"/>
          </a:p>
        </p:txBody>
      </p:sp>
      <p:sp>
        <p:nvSpPr>
          <p:cNvPr id="4" name="Text Placeholder 3"/>
          <p:cNvSpPr>
            <a:spLocks noGrp="1"/>
          </p:cNvSpPr>
          <p:nvPr>
            <p:ph type="body" sz="quarter" idx="15"/>
          </p:nvPr>
        </p:nvSpPr>
        <p:spPr/>
        <p:txBody>
          <a:bodyPr/>
          <a:lstStyle/>
          <a:p>
            <a:r>
              <a:rPr lang="en-US" dirty="0"/>
              <a:t>Week 48 Virologic Response, Subgroup Analysis, by Baseline NNRTI Regimen </a:t>
            </a:r>
          </a:p>
        </p:txBody>
      </p:sp>
      <p:sp>
        <p:nvSpPr>
          <p:cNvPr id="7" name="Content Placeholder 6"/>
          <p:cNvSpPr>
            <a:spLocks noGrp="1"/>
          </p:cNvSpPr>
          <p:nvPr>
            <p:ph type="body" sz="quarter" idx="16"/>
          </p:nvPr>
        </p:nvSpPr>
        <p:spPr/>
        <p:txBody>
          <a:bodyPr/>
          <a:lstStyle/>
          <a:p>
            <a:r>
              <a:rPr lang="en-US" dirty="0"/>
              <a:t>Source: </a:t>
            </a:r>
            <a:r>
              <a:rPr lang="en-US" dirty="0" err="1"/>
              <a:t>Pozniak</a:t>
            </a:r>
            <a:r>
              <a:rPr lang="en-US" dirty="0"/>
              <a:t> A, et al</a:t>
            </a:r>
            <a:r>
              <a:rPr lang="pt-BR" dirty="0"/>
              <a:t>. Lancet </a:t>
            </a:r>
            <a:r>
              <a:rPr lang="pt-BR" dirty="0" err="1"/>
              <a:t>Infect</a:t>
            </a:r>
            <a:r>
              <a:rPr lang="pt-BR" dirty="0"/>
              <a:t> </a:t>
            </a:r>
            <a:r>
              <a:rPr lang="pt-BR" dirty="0" err="1"/>
              <a:t>Dis</a:t>
            </a:r>
            <a:r>
              <a:rPr lang="pt-BR" dirty="0"/>
              <a:t>. 2014;14(7):590-9</a:t>
            </a:r>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2021976318"/>
              </p:ext>
            </p:extLst>
          </p:nvPr>
        </p:nvGraphicFramePr>
        <p:xfrm>
          <a:off x="493776" y="137160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4378027" y="3941064"/>
            <a:ext cx="718893"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214/231</a:t>
            </a:r>
          </a:p>
        </p:txBody>
      </p:sp>
      <p:sp>
        <p:nvSpPr>
          <p:cNvPr id="9" name="Rectangle 8"/>
          <p:cNvSpPr/>
          <p:nvPr/>
        </p:nvSpPr>
        <p:spPr>
          <a:xfrm>
            <a:off x="5091792" y="3941064"/>
            <a:ext cx="77016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91/106</a:t>
            </a:r>
          </a:p>
        </p:txBody>
      </p:sp>
      <p:sp>
        <p:nvSpPr>
          <p:cNvPr id="12" name="Rectangle 11"/>
          <p:cNvSpPr/>
          <p:nvPr/>
        </p:nvSpPr>
        <p:spPr>
          <a:xfrm>
            <a:off x="6663806" y="3941064"/>
            <a:ext cx="696903"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57/59</a:t>
            </a:r>
          </a:p>
        </p:txBody>
      </p:sp>
      <p:sp>
        <p:nvSpPr>
          <p:cNvPr id="13" name="Rectangle 12"/>
          <p:cNvSpPr/>
          <p:nvPr/>
        </p:nvSpPr>
        <p:spPr>
          <a:xfrm>
            <a:off x="7394197" y="3941064"/>
            <a:ext cx="69705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35/37</a:t>
            </a:r>
          </a:p>
        </p:txBody>
      </p:sp>
      <p:sp>
        <p:nvSpPr>
          <p:cNvPr id="11" name="Rectangle 10"/>
          <p:cNvSpPr/>
          <p:nvPr/>
        </p:nvSpPr>
        <p:spPr>
          <a:xfrm>
            <a:off x="2089523" y="3941064"/>
            <a:ext cx="74393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271/290</a:t>
            </a:r>
          </a:p>
        </p:txBody>
      </p:sp>
      <p:sp>
        <p:nvSpPr>
          <p:cNvPr id="14" name="Rectangle 13"/>
          <p:cNvSpPr/>
          <p:nvPr/>
        </p:nvSpPr>
        <p:spPr>
          <a:xfrm>
            <a:off x="2825140" y="3941064"/>
            <a:ext cx="73870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126/143</a:t>
            </a:r>
          </a:p>
        </p:txBody>
      </p:sp>
    </p:spTree>
    <p:extLst>
      <p:ext uri="{BB962C8B-B14F-4D97-AF65-F5344CB8AC3E}">
        <p14:creationId xmlns:p14="http://schemas.microsoft.com/office/powerpoint/2010/main" val="37336070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from NNRTI-Based Regimen to EVG-COBI-TDF-FTC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STRATEGY-NNRTI: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err="1"/>
              <a:t>Pozniak</a:t>
            </a:r>
            <a:r>
              <a:rPr lang="en-US" dirty="0"/>
              <a:t> A, et al</a:t>
            </a:r>
            <a:r>
              <a:rPr lang="pt-BR" dirty="0"/>
              <a:t>. Lancet Infect Dis. 2014;14:590-9</a:t>
            </a:r>
            <a:r>
              <a:rPr lang="en-US" dirty="0">
                <a:latin typeface="Arial" pitchFamily="22" charset="0"/>
              </a:rPr>
              <a:t>.</a:t>
            </a:r>
            <a:endParaRPr lang="pt-BR" dirty="0"/>
          </a:p>
        </p:txBody>
      </p:sp>
      <p:sp>
        <p:nvSpPr>
          <p:cNvPr id="3" name="Content Placeholder 2"/>
          <p:cNvSpPr>
            <a:spLocks noGrp="1"/>
          </p:cNvSpPr>
          <p:nvPr>
            <p:ph sz="half" idx="2"/>
          </p:nvPr>
        </p:nvSpPr>
        <p:spPr>
          <a:xfrm>
            <a:off x="-18168" y="1786409"/>
            <a:ext cx="9180576" cy="1912012"/>
          </a:xfrm>
        </p:spPr>
        <p:txBody>
          <a:bodyPr>
            <a:noAutofit/>
          </a:bodyPr>
          <a:lstStyle/>
          <a:p>
            <a:pPr>
              <a:lnSpc>
                <a:spcPts val="2800"/>
              </a:lnSpc>
            </a:pPr>
            <a:r>
              <a:rPr lang="en-US" sz="1800" b="1" dirty="0">
                <a:solidFill>
                  <a:srgbClr val="800000"/>
                </a:solidFill>
                <a:latin typeface="Arial"/>
                <a:cs typeface="Arial"/>
              </a:rPr>
              <a:t>Interpretation</a:t>
            </a:r>
            <a:r>
              <a:rPr lang="en-US" sz="1800" dirty="0">
                <a:solidFill>
                  <a:schemeClr val="tx1"/>
                </a:solidFill>
                <a:latin typeface="Arial"/>
                <a:cs typeface="Arial"/>
              </a:rPr>
              <a:t>: “</a:t>
            </a:r>
            <a:r>
              <a:rPr lang="en-US" sz="1800" dirty="0">
                <a:latin typeface="Arial"/>
                <a:cs typeface="Arial"/>
              </a:rPr>
              <a:t>Coformulated elvitegravir, cobicistat, emtricitabine, and tenofovir seems to be efficacious and well tolerated in virologically suppressed adults with HIV and might be a suitable alternative for patients on an NNRTI with emtricitabine and tenofovir regimen considering a regimen modification or simplification.”</a:t>
            </a:r>
          </a:p>
        </p:txBody>
      </p:sp>
    </p:spTree>
    <p:extLst>
      <p:ext uri="{BB962C8B-B14F-4D97-AF65-F5344CB8AC3E}">
        <p14:creationId xmlns:p14="http://schemas.microsoft.com/office/powerpoint/2010/main" val="175260723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23896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53289</TotalTime>
  <Words>381</Words>
  <Application>Microsoft Macintosh PowerPoint</Application>
  <PresentationFormat>On-screen Show (16:9)</PresentationFormat>
  <Paragraphs>49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Corbel</vt:lpstr>
      <vt:lpstr>Geneva</vt:lpstr>
      <vt:lpstr>Lucida Grande</vt:lpstr>
      <vt:lpstr>Times New Roman</vt:lpstr>
      <vt:lpstr>NCRC</vt:lpstr>
      <vt:lpstr>Switch from NNRTI-Based Regimen to EVG-COBI-TDF-FTC Study 121 (STRATEGY-NNRTI)</vt:lpstr>
      <vt:lpstr>Switch from NNRTI-Based Regimen to EVG-COBI-TDF-FTC STRATEGY-NNRTI: Design</vt:lpstr>
      <vt:lpstr>Switch from NNRTI-Based Regimen to EVG-COBI-TDF-FTC STRATEGY-NNRTI: Results</vt:lpstr>
      <vt:lpstr>Switch from NNRTI-Based Regimen to EVG-COBI-TDF-FTC STRATEGY-NNRTI: Results</vt:lpstr>
      <vt:lpstr>Switch from NNRTI-Based Regimen to EVG-COBI-TDF-FTC STRATEGY-NNRTI: Results </vt:lpstr>
      <vt:lpstr>Switch from NNRTI-Based Regimen to EVG-COBI-TDF-FTC STRATEGY-NNRTI: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2342</cp:revision>
  <cp:lastPrinted>2008-02-05T14:34:24Z</cp:lastPrinted>
  <dcterms:created xsi:type="dcterms:W3CDTF">2010-11-28T05:36:22Z</dcterms:created>
  <dcterms:modified xsi:type="dcterms:W3CDTF">2022-12-29T06:13:45Z</dcterms:modified>
</cp:coreProperties>
</file>