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53" r:id="rId2"/>
    <p:sldId id="1154" r:id="rId3"/>
    <p:sldId id="1155" r:id="rId4"/>
    <p:sldId id="1156" r:id="rId5"/>
    <p:sldId id="1157" r:id="rId6"/>
    <p:sldId id="1165"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17F"/>
    <a:srgbClr val="543D5F"/>
    <a:srgbClr val="005EA2"/>
    <a:srgbClr val="608835"/>
    <a:srgbClr val="7F6000"/>
    <a:srgbClr val="9A76AD"/>
    <a:srgbClr val="D09FEA"/>
    <a:srgbClr val="8E68A2"/>
    <a:srgbClr val="B78CCC"/>
    <a:srgbClr val="715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94807" autoAdjust="0"/>
  </p:normalViewPr>
  <p:slideViewPr>
    <p:cSldViewPr snapToGrid="0" showGuides="1">
      <p:cViewPr varScale="1">
        <p:scale>
          <a:sx n="160" d="100"/>
          <a:sy n="160" d="100"/>
        </p:scale>
        <p:origin x="584"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3.0508474576271202E-2"/>
          <c:w val="0.82601761556664899"/>
          <c:h val="0.87297924564984919"/>
        </c:manualLayout>
      </c:layout>
      <c:barChart>
        <c:barDir val="col"/>
        <c:grouping val="clustered"/>
        <c:varyColors val="0"/>
        <c:ser>
          <c:idx val="0"/>
          <c:order val="0"/>
          <c:tx>
            <c:strRef>
              <c:f>Sheet1!$B$1</c:f>
              <c:strCache>
                <c:ptCount val="1"/>
                <c:pt idx="0">
                  <c:v>EVG-COBI-FTC-TDF</c:v>
                </c:pt>
              </c:strCache>
            </c:strRef>
          </c:tx>
          <c:spPr>
            <a:gradFill>
              <a:gsLst>
                <a:gs pos="0">
                  <a:srgbClr val="5B6F7F"/>
                </a:gs>
                <a:gs pos="100000">
                  <a:srgbClr val="8AA8C2"/>
                </a:gs>
              </a:gsLst>
              <a:lin ang="0" scaled="0"/>
            </a:gradFill>
            <a:ln w="12700">
              <a:noFill/>
            </a:ln>
            <a:effectLst/>
            <a:scene3d>
              <a:camera prst="orthographicFront"/>
              <a:lightRig rig="threePt" dir="t"/>
            </a:scene3d>
            <a:sp3d>
              <a:bevelT w="38100" h="38100"/>
            </a:sp3d>
          </c:spPr>
          <c:invertIfNegative val="0"/>
          <c:dPt>
            <c:idx val="0"/>
            <c:invertIfNegative val="0"/>
            <c:bubble3D val="0"/>
            <c:spPr>
              <a:gradFill>
                <a:gsLst>
                  <a:gs pos="0">
                    <a:srgbClr val="8E68A2"/>
                  </a:gs>
                  <a:gs pos="99000">
                    <a:srgbClr val="D09FEA"/>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7C91-8347-99C5-178E5C9A125F}"/>
              </c:ext>
            </c:extLst>
          </c:dPt>
          <c:dPt>
            <c:idx val="1"/>
            <c:invertIfNegative val="0"/>
            <c:bubble3D val="0"/>
            <c:spPr>
              <a:gradFill>
                <a:gsLst>
                  <a:gs pos="0">
                    <a:srgbClr val="715380"/>
                  </a:gs>
                  <a:gs pos="99000">
                    <a:srgbClr val="B78CCC"/>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7C91-8347-99C5-178E5C9A125F}"/>
              </c:ext>
            </c:extLst>
          </c:dPt>
          <c:dPt>
            <c:idx val="2"/>
            <c:invertIfNegative val="0"/>
            <c:bubble3D val="0"/>
            <c:spPr>
              <a:gradFill>
                <a:gsLst>
                  <a:gs pos="1000">
                    <a:srgbClr val="543D5F"/>
                  </a:gs>
                  <a:gs pos="99000">
                    <a:srgbClr val="9A76AD"/>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5-7C91-8347-99C5-178E5C9A125F}"/>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linear"/>
            <c:dispRSqr val="0"/>
            <c:dispEq val="0"/>
          </c:trendline>
          <c:cat>
            <c:strRef>
              <c:f>Sheet1!$A$2:$A$4</c:f>
              <c:strCache>
                <c:ptCount val="3"/>
                <c:pt idx="0">
                  <c:v>Week 12</c:v>
                </c:pt>
                <c:pt idx="1">
                  <c:v>Week 24</c:v>
                </c:pt>
                <c:pt idx="2">
                  <c:v>Week 48</c:v>
                </c:pt>
              </c:strCache>
            </c:strRef>
          </c:cat>
          <c:val>
            <c:numRef>
              <c:f>Sheet1!$B$2:$B$4</c:f>
              <c:numCache>
                <c:formatCode>0</c:formatCode>
                <c:ptCount val="3"/>
                <c:pt idx="0">
                  <c:v>100</c:v>
                </c:pt>
                <c:pt idx="1">
                  <c:v>100</c:v>
                </c:pt>
                <c:pt idx="2">
                  <c:v>100</c:v>
                </c:pt>
              </c:numCache>
            </c:numRef>
          </c:val>
          <c:extLst>
            <c:ext xmlns:c16="http://schemas.microsoft.com/office/drawing/2014/chart" uri="{C3380CC4-5D6E-409C-BE32-E72D297353CC}">
              <c16:uniqueId val="{00000007-7C91-8347-99C5-178E5C9A125F}"/>
            </c:ext>
          </c:extLst>
        </c:ser>
        <c:dLbls>
          <c:showLegendKey val="0"/>
          <c:showVal val="1"/>
          <c:showCatName val="0"/>
          <c:showSerName val="0"/>
          <c:showPercent val="0"/>
          <c:showBubbleSize val="0"/>
        </c:dLbls>
        <c:gapWidth val="80"/>
        <c:axId val="-2020691336"/>
        <c:axId val="2090811160"/>
      </c:barChart>
      <c:catAx>
        <c:axId val="-2020691336"/>
        <c:scaling>
          <c:orientation val="minMax"/>
        </c:scaling>
        <c:delete val="0"/>
        <c:axPos val="b"/>
        <c:numFmt formatCode="General" sourceLinked="0"/>
        <c:majorTickMark val="out"/>
        <c:minorTickMark val="none"/>
        <c:tickLblPos val="nextTo"/>
        <c:spPr>
          <a:ln w="6350">
            <a:solidFill>
              <a:srgbClr val="000000"/>
            </a:solidFill>
          </a:ln>
        </c:spPr>
        <c:txPr>
          <a:bodyPr/>
          <a:lstStyle/>
          <a:p>
            <a:pPr>
              <a:defRPr sz="1200"/>
            </a:pPr>
            <a:endParaRPr lang="en-US"/>
          </a:p>
        </c:txPr>
        <c:crossAx val="2090811160"/>
        <c:crosses val="autoZero"/>
        <c:auto val="1"/>
        <c:lblAlgn val="ctr"/>
        <c:lblOffset val="1"/>
        <c:tickLblSkip val="1"/>
        <c:tickMarkSkip val="1"/>
        <c:noMultiLvlLbl val="0"/>
      </c:catAx>
      <c:valAx>
        <c:axId val="2090811160"/>
        <c:scaling>
          <c:orientation val="minMax"/>
          <c:max val="100"/>
          <c:min val="0"/>
        </c:scaling>
        <c:delete val="0"/>
        <c:axPos val="l"/>
        <c:title>
          <c:tx>
            <c:rich>
              <a:bodyPr/>
              <a:lstStyle/>
              <a:p>
                <a:pPr>
                  <a:defRPr sz="1400" b="1"/>
                </a:pPr>
                <a:r>
                  <a:rPr lang="en-US" sz="1400" b="1" dirty="0"/>
                  <a:t>HIV RNA &lt;50 copies/mL (%)</a:t>
                </a:r>
              </a:p>
            </c:rich>
          </c:tx>
          <c:layout>
            <c:manualLayout>
              <c:xMode val="edge"/>
              <c:yMode val="edge"/>
              <c:x val="1.8662766453258799E-2"/>
              <c:y val="7.6164642555273804E-2"/>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206913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chor="ctr">
            <a:normAutofit/>
          </a:bodyPr>
          <a:lstStyle/>
          <a:p>
            <a:pPr>
              <a:lnSpc>
                <a:spcPts val="3000"/>
              </a:lnSpc>
            </a:pPr>
            <a:r>
              <a:rPr lang="en-US" sz="1800" b="0" dirty="0">
                <a:solidFill>
                  <a:srgbClr val="001D48"/>
                </a:solidFill>
                <a:ea typeface="ＭＳ Ｐゴシック" pitchFamily="22" charset="-128"/>
                <a:cs typeface="ＭＳ Ｐゴシック" pitchFamily="22" charset="-128"/>
              </a:rPr>
              <a:t>Switch to Elvitegravir-Cobicistat-Tenofovir DF-Emtricitabine</a:t>
            </a:r>
            <a:br>
              <a:rPr lang="en-US" sz="1800" b="0" dirty="0">
                <a:solidFill>
                  <a:srgbClr val="001D48"/>
                </a:solidFill>
                <a:ea typeface="ＭＳ Ｐゴシック" pitchFamily="22" charset="-128"/>
                <a:cs typeface="ＭＳ Ｐゴシック" pitchFamily="22" charset="-128"/>
              </a:rPr>
            </a:br>
            <a:r>
              <a:rPr lang="en-US" dirty="0"/>
              <a:t>Study 123</a:t>
            </a:r>
            <a:endParaRPr lang="en-US" dirty="0">
              <a:solidFill>
                <a:schemeClr val="tx2"/>
              </a:solidFill>
            </a:endParaRPr>
          </a:p>
        </p:txBody>
      </p:sp>
    </p:spTree>
    <p:extLst>
      <p:ext uri="{BB962C8B-B14F-4D97-AF65-F5344CB8AC3E}">
        <p14:creationId xmlns:p14="http://schemas.microsoft.com/office/powerpoint/2010/main" val="387985773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dirty="0">
                <a:ea typeface="ＭＳ Ｐゴシック" pitchFamily="22" charset="-128"/>
                <a:cs typeface="ＭＳ Ｐゴシック" pitchFamily="22" charset="-128"/>
              </a:rPr>
              <a:t>Switch to Elvitegravir-Cobicistat-Tenofovir DF-Emtricitabine</a:t>
            </a:r>
            <a:br>
              <a:rPr lang="en-US" sz="2000" dirty="0">
                <a:ea typeface="ＭＳ Ｐゴシック" pitchFamily="22" charset="-128"/>
                <a:cs typeface="ＭＳ Ｐゴシック" pitchFamily="22" charset="-128"/>
              </a:rPr>
            </a:br>
            <a:r>
              <a:rPr lang="en-US" sz="2000" dirty="0">
                <a:ea typeface="ＭＳ Ｐゴシック" pitchFamily="-108" charset="-128"/>
                <a:cs typeface="ＭＳ Ｐゴシック" pitchFamily="22" charset="-128"/>
              </a:rPr>
              <a:t>Study </a:t>
            </a:r>
            <a:r>
              <a:rPr lang="en-US" sz="2000" dirty="0">
                <a:ea typeface="ＭＳ Ｐゴシック" pitchFamily="-108" charset="-128"/>
              </a:rPr>
              <a:t>123: Study </a:t>
            </a:r>
            <a:r>
              <a:rPr lang="en-US" sz="2000" dirty="0">
                <a:ea typeface="ＭＳ Ｐゴシック" pitchFamily="22" charset="-128"/>
                <a:cs typeface="ＭＳ Ｐゴシック" pitchFamily="22" charset="-128"/>
              </a:rPr>
              <a:t>Design</a:t>
            </a:r>
            <a:endParaRPr lang="en-US" sz="2000" dirty="0"/>
          </a:p>
        </p:txBody>
      </p:sp>
      <p:sp>
        <p:nvSpPr>
          <p:cNvPr id="5" name="Text Placeholder 4"/>
          <p:cNvSpPr>
            <a:spLocks noGrp="1"/>
          </p:cNvSpPr>
          <p:nvPr>
            <p:ph type="body" sz="quarter" idx="16"/>
          </p:nvPr>
        </p:nvSpPr>
        <p:spPr/>
        <p:txBody>
          <a:bodyPr/>
          <a:lstStyle/>
          <a:p>
            <a:r>
              <a:rPr lang="en-US" dirty="0"/>
              <a:t>Source:  Mills A, et al. </a:t>
            </a:r>
            <a:r>
              <a:rPr lang="is-IS" dirty="0"/>
              <a:t>HIV Clin Trials. 2014;15:51-6.</a:t>
            </a:r>
            <a:endParaRPr lang="en-US" dirty="0">
              <a:latin typeface="Arial" pitchFamily="22" charset="0"/>
            </a:endParaRPr>
          </a:p>
        </p:txBody>
      </p:sp>
      <p:sp>
        <p:nvSpPr>
          <p:cNvPr id="4" name="Content Placeholder 3"/>
          <p:cNvSpPr>
            <a:spLocks noGrp="1"/>
          </p:cNvSpPr>
          <p:nvPr>
            <p:ph sz="half" idx="2"/>
          </p:nvPr>
        </p:nvSpPr>
        <p:spPr>
          <a:xfrm>
            <a:off x="312044" y="1210714"/>
            <a:ext cx="4293865" cy="3461039"/>
          </a:xfrm>
        </p:spPr>
        <p:txBody>
          <a:bodyPr>
            <a:normAutofit/>
          </a:bodyPr>
          <a:lstStyle/>
          <a:p>
            <a:pPr>
              <a:lnSpc>
                <a:spcPts val="1900"/>
              </a:lnSpc>
            </a:pPr>
            <a:r>
              <a:rPr lang="en-US" sz="1500" b="1" dirty="0"/>
              <a:t>Background</a:t>
            </a:r>
            <a:r>
              <a:rPr lang="en-US" sz="1500" dirty="0"/>
              <a:t>: </a:t>
            </a:r>
            <a:r>
              <a:rPr lang="en-US" sz="1500" dirty="0">
                <a:solidFill>
                  <a:schemeClr val="tx1"/>
                </a:solidFill>
              </a:rPr>
              <a:t>Open-label, randomized phase 3b trial evaluating </a:t>
            </a:r>
            <a:r>
              <a:rPr lang="en-US" sz="1500" dirty="0"/>
              <a:t>switching to once-daily elvitegravir-cobicistat-tenofovir DF-emtricitabine from twice daily raltegravir plus tenofovir DF-emtricitabine</a:t>
            </a:r>
          </a:p>
          <a:p>
            <a:pPr>
              <a:lnSpc>
                <a:spcPts val="1900"/>
              </a:lnSpc>
            </a:pPr>
            <a:r>
              <a:rPr lang="en-US" sz="1500" b="1" dirty="0"/>
              <a:t>Inclusion Criteria </a:t>
            </a:r>
            <a:r>
              <a:rPr lang="en-US" sz="1500" dirty="0"/>
              <a:t>(n = 48)</a:t>
            </a:r>
          </a:p>
          <a:p>
            <a:pPr lvl="1">
              <a:lnSpc>
                <a:spcPts val="1900"/>
              </a:lnSpc>
            </a:pPr>
            <a:r>
              <a:rPr lang="en-US" sz="1500" dirty="0"/>
              <a:t>HIV RNA &lt;50 copies/mL</a:t>
            </a:r>
          </a:p>
          <a:p>
            <a:pPr lvl="1">
              <a:lnSpc>
                <a:spcPts val="1900"/>
              </a:lnSpc>
            </a:pPr>
            <a:r>
              <a:rPr lang="en-US" sz="1500" dirty="0"/>
              <a:t>On RAL+ TDF-FTC for ≥6 months</a:t>
            </a:r>
          </a:p>
          <a:p>
            <a:pPr lvl="1">
              <a:lnSpc>
                <a:spcPts val="1900"/>
              </a:lnSpc>
            </a:pPr>
            <a:r>
              <a:rPr lang="en-US" sz="1500" dirty="0"/>
              <a:t>Not taking any other ART</a:t>
            </a:r>
          </a:p>
          <a:p>
            <a:pPr lvl="1">
              <a:lnSpc>
                <a:spcPts val="1900"/>
              </a:lnSpc>
            </a:pPr>
            <a:r>
              <a:rPr lang="en-US" sz="1500" dirty="0"/>
              <a:t>No new AIDS-defining conditions </a:t>
            </a:r>
          </a:p>
          <a:p>
            <a:pPr>
              <a:lnSpc>
                <a:spcPts val="1900"/>
              </a:lnSpc>
            </a:pPr>
            <a:r>
              <a:rPr lang="en-US" sz="1500" b="1" dirty="0"/>
              <a:t>Treatment Arms</a:t>
            </a:r>
          </a:p>
          <a:p>
            <a:pPr lvl="1">
              <a:lnSpc>
                <a:spcPts val="1900"/>
              </a:lnSpc>
            </a:pPr>
            <a:r>
              <a:rPr lang="en-US" sz="1500" dirty="0"/>
              <a:t>Switch to EVG-COBI-TDF-FTC </a:t>
            </a:r>
          </a:p>
          <a:p>
            <a:pPr>
              <a:lnSpc>
                <a:spcPts val="1900"/>
              </a:lnSpc>
            </a:pPr>
            <a:endParaRPr lang="en-US" sz="1500" dirty="0"/>
          </a:p>
        </p:txBody>
      </p:sp>
      <p:sp>
        <p:nvSpPr>
          <p:cNvPr id="6" name="Content Placeholder 5"/>
          <p:cNvSpPr>
            <a:spLocks noGrp="1"/>
          </p:cNvSpPr>
          <p:nvPr>
            <p:ph type="body" sz="quarter" idx="4294967295"/>
          </p:nvPr>
        </p:nvSpPr>
        <p:spPr>
          <a:xfrm>
            <a:off x="0" y="4846638"/>
            <a:ext cx="7358063" cy="239712"/>
          </a:xfrm>
          <a:prstGeom prst="rect">
            <a:avLst/>
          </a:prstGeom>
        </p:spPr>
        <p:txBody>
          <a:bodyPr/>
          <a:lstStyle/>
          <a:p>
            <a:endParaRPr lang="en-US" dirty="0"/>
          </a:p>
          <a:p>
            <a:endParaRPr lang="en-US" dirty="0">
              <a:latin typeface="Arial" pitchFamily="22" charset="0"/>
            </a:endParaRPr>
          </a:p>
        </p:txBody>
      </p:sp>
      <p:sp>
        <p:nvSpPr>
          <p:cNvPr id="33" name="Rectangle 7"/>
          <p:cNvSpPr>
            <a:spLocks noChangeArrowheads="1"/>
          </p:cNvSpPr>
          <p:nvPr/>
        </p:nvSpPr>
        <p:spPr bwMode="ltGray">
          <a:xfrm>
            <a:off x="4770749" y="2458603"/>
            <a:ext cx="1528018" cy="818384"/>
          </a:xfrm>
          <a:prstGeom prst="rect">
            <a:avLst/>
          </a:prstGeom>
          <a:solidFill>
            <a:srgbClr val="92D05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RAL + TDF-FTC </a:t>
            </a:r>
          </a:p>
          <a:p>
            <a:pPr algn="ctr">
              <a:spcBef>
                <a:spcPts val="300"/>
              </a:spcBef>
            </a:pPr>
            <a:r>
              <a:rPr lang="en-US" sz="1000" dirty="0">
                <a:solidFill>
                  <a:srgbClr val="000000"/>
                </a:solidFill>
                <a:latin typeface="Arial"/>
                <a:cs typeface="Arial"/>
              </a:rPr>
              <a:t>(n = 48)</a:t>
            </a:r>
          </a:p>
        </p:txBody>
      </p:sp>
      <p:sp>
        <p:nvSpPr>
          <p:cNvPr id="13" name="Rectangle 7"/>
          <p:cNvSpPr>
            <a:spLocks noChangeArrowheads="1"/>
          </p:cNvSpPr>
          <p:nvPr/>
        </p:nvSpPr>
        <p:spPr bwMode="ltGray">
          <a:xfrm>
            <a:off x="6768557" y="2458603"/>
            <a:ext cx="1857539" cy="818384"/>
          </a:xfrm>
          <a:prstGeom prst="rect">
            <a:avLst/>
          </a:prstGeom>
          <a:solidFill>
            <a:srgbClr val="7030A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EVG-COBI-TDF-FTC</a:t>
            </a:r>
            <a:br>
              <a:rPr lang="en-US" sz="120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48)</a:t>
            </a:r>
          </a:p>
        </p:txBody>
      </p:sp>
      <p:sp>
        <p:nvSpPr>
          <p:cNvPr id="14" name="Line 11"/>
          <p:cNvSpPr>
            <a:spLocks noChangeAspect="1" noChangeShapeType="1"/>
          </p:cNvSpPr>
          <p:nvPr/>
        </p:nvSpPr>
        <p:spPr bwMode="auto">
          <a:xfrm rot="1169337">
            <a:off x="6816417" y="1974039"/>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5" name="Line 11"/>
          <p:cNvSpPr>
            <a:spLocks noChangeAspect="1" noChangeShapeType="1"/>
          </p:cNvSpPr>
          <p:nvPr/>
        </p:nvSpPr>
        <p:spPr bwMode="auto">
          <a:xfrm rot="1169337">
            <a:off x="8527667" y="1974525"/>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6" name="Rectangle 15"/>
          <p:cNvSpPr/>
          <p:nvPr/>
        </p:nvSpPr>
        <p:spPr>
          <a:xfrm>
            <a:off x="6533662" y="1694206"/>
            <a:ext cx="971550"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Week 0</a:t>
            </a:r>
          </a:p>
        </p:txBody>
      </p:sp>
      <p:sp>
        <p:nvSpPr>
          <p:cNvPr id="17" name="Rectangle 16"/>
          <p:cNvSpPr/>
          <p:nvPr/>
        </p:nvSpPr>
        <p:spPr>
          <a:xfrm>
            <a:off x="7907164" y="1694206"/>
            <a:ext cx="820674"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Week 48</a:t>
            </a:r>
          </a:p>
        </p:txBody>
      </p:sp>
      <p:sp>
        <p:nvSpPr>
          <p:cNvPr id="3" name="Striped Right Arrow 2"/>
          <p:cNvSpPr/>
          <p:nvPr/>
        </p:nvSpPr>
        <p:spPr>
          <a:xfrm>
            <a:off x="6387031" y="2801505"/>
            <a:ext cx="307683" cy="125318"/>
          </a:xfrm>
          <a:prstGeom prst="stripedRightArrow">
            <a:avLst/>
          </a:prstGeom>
          <a:solidFill>
            <a:schemeClr val="tx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8149568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Elvitegravir-Cobicistat-Tenofovir DF-Emtricitabine</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123: Results</a:t>
            </a:r>
            <a:endParaRPr lang="en-US" sz="2000" dirty="0"/>
          </a:p>
        </p:txBody>
      </p:sp>
      <p:sp>
        <p:nvSpPr>
          <p:cNvPr id="4" name="Text Placeholder 3"/>
          <p:cNvSpPr>
            <a:spLocks noGrp="1"/>
          </p:cNvSpPr>
          <p:nvPr>
            <p:ph type="body" sz="quarter" idx="15"/>
          </p:nvPr>
        </p:nvSpPr>
        <p:spPr/>
        <p:txBody>
          <a:bodyPr/>
          <a:lstStyle/>
          <a:p>
            <a:r>
              <a:rPr lang="en-US" dirty="0"/>
              <a:t>Virologic Response After Switch to EVG-COBI-TDF-FTC</a:t>
            </a:r>
          </a:p>
        </p:txBody>
      </p:sp>
      <p:sp>
        <p:nvSpPr>
          <p:cNvPr id="7" name="Content Placeholder 6"/>
          <p:cNvSpPr>
            <a:spLocks noGrp="1"/>
          </p:cNvSpPr>
          <p:nvPr>
            <p:ph type="body" sz="quarter" idx="16"/>
          </p:nvPr>
        </p:nvSpPr>
        <p:spPr/>
        <p:txBody>
          <a:bodyPr/>
          <a:lstStyle/>
          <a:p>
            <a:endParaRPr lang="en-US" dirty="0"/>
          </a:p>
          <a:p>
            <a:r>
              <a:rPr lang="en-US" dirty="0"/>
              <a:t>Source: Mills A, et al. </a:t>
            </a:r>
            <a:r>
              <a:rPr lang="is-IS" dirty="0"/>
              <a:t>HIV Clin Trials. 2014;15:51-6.</a:t>
            </a:r>
            <a:endParaRPr lang="en-US" dirty="0">
              <a:latin typeface="Arial" pitchFamily="22" charset="0"/>
            </a:endParaRPr>
          </a:p>
          <a:p>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1559887586"/>
              </p:ext>
            </p:extLst>
          </p:nvPr>
        </p:nvGraphicFramePr>
        <p:xfrm>
          <a:off x="470655" y="1470314"/>
          <a:ext cx="82296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472493" y="40384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48/48</a:t>
            </a:r>
          </a:p>
        </p:txBody>
      </p:sp>
      <p:sp>
        <p:nvSpPr>
          <p:cNvPr id="10" name="Rectangle 9"/>
          <p:cNvSpPr/>
          <p:nvPr/>
        </p:nvSpPr>
        <p:spPr>
          <a:xfrm>
            <a:off x="4751714" y="40384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48/48</a:t>
            </a:r>
          </a:p>
        </p:txBody>
      </p:sp>
      <p:sp>
        <p:nvSpPr>
          <p:cNvPr id="12" name="Rectangle 11"/>
          <p:cNvSpPr/>
          <p:nvPr/>
        </p:nvSpPr>
        <p:spPr>
          <a:xfrm>
            <a:off x="7022739" y="40384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48/48</a:t>
            </a:r>
          </a:p>
        </p:txBody>
      </p:sp>
    </p:spTree>
    <p:extLst>
      <p:ext uri="{BB962C8B-B14F-4D97-AF65-F5344CB8AC3E}">
        <p14:creationId xmlns:p14="http://schemas.microsoft.com/office/powerpoint/2010/main" val="286710390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Elvitegravir-Cobicistat-Tenofovir DF-Emtricitabine</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123: Common Adverse Events</a:t>
            </a:r>
            <a:endParaRPr lang="en-US" sz="2000" dirty="0"/>
          </a:p>
        </p:txBody>
      </p:sp>
      <p:sp>
        <p:nvSpPr>
          <p:cNvPr id="4" name="Content Placeholder 3"/>
          <p:cNvSpPr>
            <a:spLocks noGrp="1"/>
          </p:cNvSpPr>
          <p:nvPr>
            <p:ph type="body" sz="quarter" idx="14"/>
          </p:nvPr>
        </p:nvSpPr>
        <p:spPr/>
        <p:txBody>
          <a:bodyPr/>
          <a:lstStyle/>
          <a:p>
            <a:r>
              <a:rPr lang="en-US" dirty="0"/>
              <a:t>Source: Mills A, et al. </a:t>
            </a:r>
            <a:r>
              <a:rPr lang="is-IS" dirty="0"/>
              <a:t>HIV Clin Trials. 2014;15:51-6.</a:t>
            </a:r>
            <a:endParaRPr lang="en-US" dirty="0">
              <a:latin typeface="Arial" pitchFamily="22" charset="0"/>
            </a:endParaRPr>
          </a:p>
        </p:txBody>
      </p:sp>
      <p:graphicFrame>
        <p:nvGraphicFramePr>
          <p:cNvPr id="6" name="Group 65"/>
          <p:cNvGraphicFramePr>
            <a:graphicFrameLocks noGrp="1"/>
          </p:cNvGraphicFramePr>
          <p:nvPr>
            <p:extLst>
              <p:ext uri="{D42A27DB-BD31-4B8C-83A1-F6EECF244321}">
                <p14:modId xmlns:p14="http://schemas.microsoft.com/office/powerpoint/2010/main" val="1391065708"/>
              </p:ext>
            </p:extLst>
          </p:nvPr>
        </p:nvGraphicFramePr>
        <p:xfrm>
          <a:off x="457581" y="1045028"/>
          <a:ext cx="8229600" cy="3383282"/>
        </p:xfrm>
        <a:graphic>
          <a:graphicData uri="http://schemas.openxmlformats.org/drawingml/2006/table">
            <a:tbl>
              <a:tblPr>
                <a:effectLst/>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8155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FFFF"/>
                          </a:solidFill>
                          <a:latin typeface="Arial" panose="020B0604020202020204" pitchFamily="34" charset="0"/>
                          <a:cs typeface="Arial" panose="020B0604020202020204" pitchFamily="34" charset="0"/>
                        </a:rPr>
                        <a:t>Treatment Emergent Adverse Events</a:t>
                      </a:r>
                      <a:r>
                        <a:rPr lang="en-US" sz="1600" b="1" baseline="0" dirty="0">
                          <a:solidFill>
                            <a:srgbClr val="FFFFFF"/>
                          </a:solidFill>
                          <a:latin typeface="Arial" panose="020B0604020202020204" pitchFamily="34" charset="0"/>
                          <a:cs typeface="Arial" panose="020B0604020202020204" pitchFamily="34" charset="0"/>
                        </a:rPr>
                        <a:t> in ≥ 10% of Subjects</a:t>
                      </a:r>
                      <a:endParaRPr lang="en-US" sz="16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rgbClr val="262626"/>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extLst>
                  <a:ext uri="{0D108BD9-81ED-4DB2-BD59-A6C34878D82A}">
                    <a16:rowId xmlns:a16="http://schemas.microsoft.com/office/drawing/2014/main" val="10000"/>
                  </a:ext>
                </a:extLst>
              </a:tr>
              <a:tr h="581556">
                <a:tc>
                  <a:txBody>
                    <a:bodyPr/>
                    <a:lstStyle/>
                    <a:p>
                      <a:pPr marL="0" indent="0" algn="l"/>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Adverse Event </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(treatment emergent)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Switched to EVG-COBI-TDF-FTC</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48)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0517F"/>
                    </a:solidFill>
                  </a:tcPr>
                </a:tc>
                <a:extLst>
                  <a:ext uri="{0D108BD9-81ED-4DB2-BD59-A6C34878D82A}">
                    <a16:rowId xmlns:a16="http://schemas.microsoft.com/office/drawing/2014/main" val="10001"/>
                  </a:ext>
                </a:extLst>
              </a:tr>
              <a:tr h="444034">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Upper Respiratory Tract Infection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517F">
                        <a:alpha val="15000"/>
                      </a:srgbClr>
                    </a:solidFill>
                  </a:tcPr>
                </a:tc>
                <a:extLst>
                  <a:ext uri="{0D108BD9-81ED-4DB2-BD59-A6C34878D82A}">
                    <a16:rowId xmlns:a16="http://schemas.microsoft.com/office/drawing/2014/main" val="10002"/>
                  </a:ext>
                </a:extLst>
              </a:tr>
              <a:tr h="444034">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Insomnia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517F">
                        <a:alpha val="30000"/>
                      </a:srgbClr>
                    </a:solidFill>
                  </a:tcPr>
                </a:tc>
                <a:extLst>
                  <a:ext uri="{0D108BD9-81ED-4DB2-BD59-A6C34878D82A}">
                    <a16:rowId xmlns:a16="http://schemas.microsoft.com/office/drawing/2014/main" val="10003"/>
                  </a:ext>
                </a:extLst>
              </a:tr>
              <a:tr h="444034">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517F">
                        <a:alpha val="15000"/>
                      </a:srgbClr>
                    </a:solidFill>
                  </a:tcPr>
                </a:tc>
                <a:extLst>
                  <a:ext uri="{0D108BD9-81ED-4DB2-BD59-A6C34878D82A}">
                    <a16:rowId xmlns:a16="http://schemas.microsoft.com/office/drawing/2014/main" val="10004"/>
                  </a:ext>
                </a:extLst>
              </a:tr>
              <a:tr h="444034">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Fatigue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70517F">
                        <a:alpha val="30000"/>
                      </a:srgbClr>
                    </a:solidFill>
                  </a:tcPr>
                </a:tc>
                <a:extLst>
                  <a:ext uri="{0D108BD9-81ED-4DB2-BD59-A6C34878D82A}">
                    <a16:rowId xmlns:a16="http://schemas.microsoft.com/office/drawing/2014/main" val="10005"/>
                  </a:ext>
                </a:extLst>
              </a:tr>
              <a:tr h="444034">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Anxiety</a:t>
                      </a:r>
                      <a:r>
                        <a:rPr lang="en-US" sz="1400" kern="1200" spc="-30" baseline="0" dirty="0">
                          <a:solidFill>
                            <a:srgbClr val="000000"/>
                          </a:solidFill>
                          <a:latin typeface="Arial" panose="020B0604020202020204" pitchFamily="34" charset="0"/>
                          <a:ea typeface="+mn-ea"/>
                          <a:cs typeface="Arial" panose="020B0604020202020204" pitchFamily="34" charset="0"/>
                        </a:rPr>
                        <a:t> </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517F">
                        <a:alpha val="15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0507344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Elvitegravir-Cobicistat-Tenofovir DF-Emtricitabine</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123: Conclusions</a:t>
            </a:r>
            <a:endParaRPr lang="en-US" sz="2000" dirty="0"/>
          </a:p>
        </p:txBody>
      </p:sp>
      <p:sp>
        <p:nvSpPr>
          <p:cNvPr id="4" name="Text Placeholder 3"/>
          <p:cNvSpPr>
            <a:spLocks noGrp="1"/>
          </p:cNvSpPr>
          <p:nvPr>
            <p:ph type="body" sz="quarter" idx="16"/>
          </p:nvPr>
        </p:nvSpPr>
        <p:spPr/>
        <p:txBody>
          <a:bodyPr/>
          <a:lstStyle/>
          <a:p>
            <a:r>
              <a:rPr lang="en-US" dirty="0"/>
              <a:t>Source: Mills A, et al. </a:t>
            </a:r>
            <a:r>
              <a:rPr lang="is-IS" dirty="0"/>
              <a:t>HIV Clin Trials. 2014;15:51-6.</a:t>
            </a:r>
            <a:endParaRPr lang="en-US" dirty="0">
              <a:latin typeface="Arial" pitchFamily="22" charset="0"/>
            </a:endParaRPr>
          </a:p>
        </p:txBody>
      </p:sp>
      <p:sp>
        <p:nvSpPr>
          <p:cNvPr id="3" name="Content Placeholder 2"/>
          <p:cNvSpPr>
            <a:spLocks noGrp="1"/>
          </p:cNvSpPr>
          <p:nvPr>
            <p:ph sz="half" idx="2"/>
          </p:nvPr>
        </p:nvSpPr>
        <p:spPr>
          <a:xfrm>
            <a:off x="0" y="1688436"/>
            <a:ext cx="9180576" cy="2285048"/>
          </a:xfrm>
        </p:spPr>
        <p:txBody>
          <a:bodyPr>
            <a:noAutofit/>
          </a:bodyPr>
          <a:lstStyle/>
          <a:p>
            <a:pPr>
              <a:lnSpc>
                <a:spcPts val="2800"/>
              </a:lnSpc>
            </a:pPr>
            <a:r>
              <a:rPr lang="en-US" sz="1700" b="1" dirty="0">
                <a:solidFill>
                  <a:srgbClr val="C00000"/>
                </a:solidFill>
                <a:latin typeface="Arial"/>
                <a:cs typeface="Arial"/>
              </a:rPr>
              <a:t>Conclusion</a:t>
            </a:r>
            <a:r>
              <a:rPr lang="en-US" sz="1700" dirty="0">
                <a:solidFill>
                  <a:schemeClr val="tx1"/>
                </a:solidFill>
                <a:latin typeface="Arial"/>
                <a:cs typeface="Arial"/>
              </a:rPr>
              <a:t>: “</a:t>
            </a:r>
            <a:r>
              <a:rPr lang="en-US" sz="1700" dirty="0">
                <a:latin typeface="Arial"/>
                <a:cs typeface="Arial"/>
              </a:rPr>
              <a:t>All participants switching to 1 tablet once-a-day elvitegravir/cobicistat/emtricitabine/tenofovir disoproxil fumarate (</a:t>
            </a:r>
            <a:r>
              <a:rPr lang="en-US" sz="1700" i="1" dirty="0">
                <a:latin typeface="Arial"/>
                <a:cs typeface="Arial"/>
              </a:rPr>
              <a:t>Stribild</a:t>
            </a:r>
            <a:r>
              <a:rPr lang="en-US" sz="1700" dirty="0">
                <a:latin typeface="Arial"/>
                <a:cs typeface="Arial"/>
              </a:rPr>
              <a:t>) from a twice-daily raltegravir + emtricitabine/tenofovir disoproxil fumarate regimen remained virologically suppressed. </a:t>
            </a:r>
            <a:r>
              <a:rPr lang="en-US" sz="1700" i="1" dirty="0">
                <a:latin typeface="Arial"/>
                <a:cs typeface="Arial"/>
              </a:rPr>
              <a:t>Stribild </a:t>
            </a:r>
            <a:r>
              <a:rPr lang="en-US" sz="1700" dirty="0">
                <a:latin typeface="Arial"/>
                <a:cs typeface="Arial"/>
              </a:rPr>
              <a:t>was well tolerated. Switching to </a:t>
            </a:r>
            <a:r>
              <a:rPr lang="en-US" sz="1700" i="1" dirty="0">
                <a:latin typeface="Arial"/>
                <a:cs typeface="Arial"/>
              </a:rPr>
              <a:t>Stribild </a:t>
            </a:r>
            <a:r>
              <a:rPr lang="en-US" sz="1700" dirty="0">
                <a:latin typeface="Arial"/>
                <a:cs typeface="Arial"/>
              </a:rPr>
              <a:t>may be a viable option for virologically suppressed patients wanting to simplify from a twice-daily raltegravir-containing regimen.”</a:t>
            </a:r>
          </a:p>
        </p:txBody>
      </p:sp>
    </p:spTree>
    <p:extLst>
      <p:ext uri="{BB962C8B-B14F-4D97-AF65-F5344CB8AC3E}">
        <p14:creationId xmlns:p14="http://schemas.microsoft.com/office/powerpoint/2010/main" val="383817367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23896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53289</TotalTime>
  <Words>303</Words>
  <Application>Microsoft Macintosh PowerPoint</Application>
  <PresentationFormat>On-screen Show (16:9)</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Switch to Elvitegravir-Cobicistat-Tenofovir DF-Emtricitabine Study 123</vt:lpstr>
      <vt:lpstr>Switch to Elvitegravir-Cobicistat-Tenofovir DF-Emtricitabine Study 123: Study Design</vt:lpstr>
      <vt:lpstr>Switch to Elvitegravir-Cobicistat-Tenofovir DF-Emtricitabine Study 123: Results</vt:lpstr>
      <vt:lpstr>Switch to Elvitegravir-Cobicistat-Tenofovir DF-Emtricitabine Study 123: Common Adverse Events</vt:lpstr>
      <vt:lpstr>Switch to Elvitegravir-Cobicistat-Tenofovir DF-Emtricitabine Study 123: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2342</cp:revision>
  <cp:lastPrinted>2008-02-05T14:34:24Z</cp:lastPrinted>
  <dcterms:created xsi:type="dcterms:W3CDTF">2010-11-28T05:36:22Z</dcterms:created>
  <dcterms:modified xsi:type="dcterms:W3CDTF">2022-12-29T06:14:29Z</dcterms:modified>
</cp:coreProperties>
</file>