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264" r:id="rId2"/>
    <p:sldId id="292" r:id="rId3"/>
    <p:sldId id="293" r:id="rId4"/>
    <p:sldId id="295" r:id="rId5"/>
    <p:sldId id="296" r:id="rId6"/>
    <p:sldId id="294" r:id="rId7"/>
    <p:sldId id="297" r:id="rId8"/>
    <p:sldId id="1114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6A5F"/>
    <a:srgbClr val="5C6D62"/>
    <a:srgbClr val="677D8F"/>
    <a:srgbClr val="677D7F"/>
    <a:srgbClr val="7F868E"/>
    <a:srgbClr val="6B7F73"/>
    <a:srgbClr val="196297"/>
    <a:srgbClr val="E3E3E3"/>
    <a:srgbClr val="326496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743" autoAdjust="0"/>
  </p:normalViewPr>
  <p:slideViewPr>
    <p:cSldViewPr snapToGrid="0" showGuides="1">
      <p:cViewPr varScale="1">
        <p:scale>
          <a:sx n="85" d="100"/>
          <a:sy n="85" d="100"/>
        </p:scale>
        <p:origin x="1181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3.0508474576271202E-2"/>
          <c:w val="0.82601761556664899"/>
          <c:h val="0.72823146047422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65802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A5C-5141-917F-C3D95859A02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A5C-5141-917F-C3D95859A02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A5C-5141-917F-C3D95859A02D}"/>
              </c:ext>
            </c:extLst>
          </c:dPt>
          <c:dLbls>
            <c:dLbl>
              <c:idx val="0"/>
              <c:layout>
                <c:manualLayout>
                  <c:x val="0"/>
                  <c:y val="1.129943502824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A5C-5141-917F-C3D95859A0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HIV &lt;50 copies/mL</c:v>
                </c:pt>
                <c:pt idx="1">
                  <c:v>Virologic Failure</c:v>
                </c:pt>
                <c:pt idx="2">
                  <c:v>No Virologic Data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92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5C-5141-917F-C3D95859A0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-1996038552"/>
        <c:axId val="-2042652264"/>
      </c:barChart>
      <c:catAx>
        <c:axId val="-1996038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EVG-COBI-TAF-FTC</a:t>
                </a:r>
              </a:p>
            </c:rich>
          </c:tx>
          <c:layout>
            <c:manualLayout>
              <c:xMode val="edge"/>
              <c:yMode val="edge"/>
              <c:x val="0.40734846812372799"/>
              <c:y val="0.875775167934517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4265226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4265226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Participants (%)</a:t>
                </a:r>
              </a:p>
            </c:rich>
          </c:tx>
          <c:layout>
            <c:manualLayout>
              <c:xMode val="edge"/>
              <c:yMode val="edge"/>
              <c:x val="2.0220398852012701E-2"/>
              <c:y val="0.203283286623069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199603855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969041994750699"/>
          <c:y val="6.4625980152887397E-2"/>
          <c:w val="0.81928149606299205"/>
          <c:h val="0.645959615234823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6E4B7D">
                  <a:lumMod val="60000"/>
                  <a:lumOff val="40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79D-1144-AFCC-C670E0301553}"/>
              </c:ext>
            </c:extLst>
          </c:dPt>
          <c:dPt>
            <c:idx val="2"/>
            <c:invertIfNegative val="0"/>
            <c:bubble3D val="0"/>
            <c:spPr>
              <a:solidFill>
                <a:srgbClr val="6E4B7D">
                  <a:lumMod val="60000"/>
                  <a:lumOff val="40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179D-1144-AFCC-C670E03015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Proteinuria (UPCR)</c:v>
                </c:pt>
                <c:pt idx="1">
                  <c:v>RBP/Cr</c:v>
                </c:pt>
                <c:pt idx="2">
                  <c:v>β2M/Cr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-27</c:v>
                </c:pt>
                <c:pt idx="1">
                  <c:v>-21.6</c:v>
                </c:pt>
                <c:pt idx="2">
                  <c:v>-29.4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9D-1144-AFCC-C670E03015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1996131960"/>
        <c:axId val="-2080817240"/>
      </c:barChart>
      <c:catAx>
        <c:axId val="-1996131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808172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0817240"/>
        <c:scaling>
          <c:orientation val="minMax"/>
          <c:max val="0"/>
          <c:min val="-5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Median</a:t>
                </a:r>
                <a:r>
                  <a:rPr lang="en-US" sz="1600" baseline="0" dirty="0"/>
                  <a:t> %</a:t>
                </a:r>
                <a:r>
                  <a:rPr lang="en-US" sz="1600" dirty="0"/>
                  <a:t> Change from Baseline</a:t>
                </a:r>
              </a:p>
            </c:rich>
          </c:tx>
          <c:layout>
            <c:manualLayout>
              <c:xMode val="edge"/>
              <c:yMode val="edge"/>
              <c:x val="5.9257217847768998E-3"/>
              <c:y val="5.4009428751062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crossAx val="-1996131960"/>
        <c:crosses val="autoZero"/>
        <c:crossBetween val="between"/>
        <c:maj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ln w="127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469037073490799"/>
          <c:y val="5.4885276975838698E-2"/>
          <c:w val="0.82428149606299195"/>
          <c:h val="0.837106701126705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52F8-8D47-A0D8-F8A0D66AFDC9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52F8-8D47-A0D8-F8A0D66AFD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Spine</c:v>
                </c:pt>
                <c:pt idx="1">
                  <c:v>Total Body Less Head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3.3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F8-8D47-A0D8-F8A0D66AFD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994653256"/>
        <c:axId val="2071396824"/>
      </c:barChart>
      <c:catAx>
        <c:axId val="-1994653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20713968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71396824"/>
        <c:scaling>
          <c:orientation val="minMax"/>
          <c:max val="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Median % Change in BMD</a:t>
                </a:r>
              </a:p>
            </c:rich>
          </c:tx>
          <c:layout>
            <c:manualLayout>
              <c:xMode val="edge"/>
              <c:yMode val="edge"/>
              <c:x val="7.7312992125984203E-3"/>
              <c:y val="0.152654278890176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crossAx val="-1994653256"/>
        <c:crosses val="autoZero"/>
        <c:crossBetween val="between"/>
        <c:majorUnit val="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0.52381</cdr:x>
      <cdr:y>0.79259</cdr:y>
    </cdr:from>
    <cdr:to>
      <cdr:x>0.89604</cdr:x>
      <cdr:y>0.79642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C9469BC3-9D17-2148-8535-11332243431B}"/>
            </a:ext>
          </a:extLst>
        </cdr:cNvPr>
        <cdr:cNvCxnSpPr/>
      </cdr:nvCxnSpPr>
      <cdr:spPr>
        <a:xfrm xmlns:a="http://schemas.openxmlformats.org/drawingml/2006/main" flipV="1">
          <a:off x="3991440" y="3551253"/>
          <a:ext cx="2836393" cy="17160"/>
        </a:xfrm>
        <a:prstGeom xmlns:a="http://schemas.openxmlformats.org/drawingml/2006/main" prst="line">
          <a:avLst/>
        </a:prstGeom>
        <a:ln xmlns:a="http://schemas.openxmlformats.org/drawingml/2006/main" w="12700" cmpd="sng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0.52358</cdr:x>
      <cdr:y>0.80189</cdr:y>
    </cdr:from>
    <cdr:to>
      <cdr:x>0.89717</cdr:x>
      <cdr:y>0.87058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989703" y="3592895"/>
          <a:ext cx="2846743" cy="3077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Arial"/>
            </a:rPr>
            <a:t>Tubular Proteinuria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/>
          <a:p>
            <a:pPr>
              <a:lnSpc>
                <a:spcPts val="4000"/>
              </a:lnSpc>
            </a:pPr>
            <a:r>
              <a:rPr lang="en-US" sz="2400" b="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  <a:t>Elvitegravir-Cobicistat-TAF-FTC in Adolescents</a:t>
            </a:r>
            <a:br>
              <a:rPr lang="en-US" sz="2400" b="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>
                <a:solidFill>
                  <a:schemeClr val="tx2"/>
                </a:solidFill>
              </a:rPr>
              <a:t>Study 106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15E6F-9269-7A46-B03D-2E0FEC47D2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97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11"/>
          <p:cNvSpPr>
            <a:spLocks noChangeShapeType="1"/>
          </p:cNvSpPr>
          <p:nvPr/>
        </p:nvSpPr>
        <p:spPr bwMode="auto">
          <a:xfrm rot="20430663">
            <a:off x="5165651" y="3705194"/>
            <a:ext cx="615906" cy="222246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Elvitegravir-Cobicistat-TAF-FTC in Treatment Naïve Adolescents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-108" charset="-128"/>
              </a:rPr>
              <a:t>Study 106: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Gaur AH, et al. Lancet HIV. 2016;3:e561-8.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120503"/>
              </p:ext>
            </p:extLst>
          </p:nvPr>
        </p:nvGraphicFramePr>
        <p:xfrm>
          <a:off x="548238" y="1600200"/>
          <a:ext cx="4619387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619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Study Design: Study 106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2251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Open-label, single arm phase 2/3 trial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evaluating safety and efficacy of once-daily elvitegravir-cobicistat-tenofovir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alafenamide-emtricitabine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treatment-naïve adolescents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with HIV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50)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Treatment-naïve adolescents with HIV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Adolescents aged 12-18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yrs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, ≥ 35kg                     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- HIV RNA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≥1000 copies/mL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CD4 count ≥100 cells/mm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                                                   - GFR ≥90 mL/min                                                 - No resistance to EVG, FTC, or TDF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EVG-COBI-TAF-FTC 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ltGray">
          <a:xfrm>
            <a:off x="5828424" y="3264606"/>
            <a:ext cx="2130553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EVG-COBI-TAF-FTC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242)</a:t>
            </a:r>
          </a:p>
        </p:txBody>
      </p:sp>
      <p:sp>
        <p:nvSpPr>
          <p:cNvPr id="14" name="Line 11"/>
          <p:cNvSpPr>
            <a:spLocks noChangeAspect="1" noChangeShapeType="1"/>
          </p:cNvSpPr>
          <p:nvPr/>
        </p:nvSpPr>
        <p:spPr bwMode="auto">
          <a:xfrm rot="1169337">
            <a:off x="5815652" y="2737744"/>
            <a:ext cx="150763" cy="40844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" name="Line 11"/>
          <p:cNvSpPr>
            <a:spLocks noChangeAspect="1" noChangeShapeType="1"/>
          </p:cNvSpPr>
          <p:nvPr/>
        </p:nvSpPr>
        <p:spPr bwMode="auto">
          <a:xfrm rot="1169337">
            <a:off x="7840683" y="2737744"/>
            <a:ext cx="150763" cy="40844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80079" y="2251457"/>
            <a:ext cx="1626043" cy="3596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Week 48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46653" y="2264324"/>
            <a:ext cx="995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</a:rPr>
              <a:t>Week 0 </a:t>
            </a:r>
          </a:p>
        </p:txBody>
      </p:sp>
    </p:spTree>
    <p:extLst>
      <p:ext uri="{BB962C8B-B14F-4D97-AF65-F5344CB8AC3E}">
        <p14:creationId xmlns:p14="http://schemas.microsoft.com/office/powerpoint/2010/main" val="37603639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Elvitegravir-Cobicistat-TAF-FTC in Treatment Naïve Adolescents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-108" charset="-128"/>
              </a:rPr>
              <a:t>Study 106: Result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Virologic Response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Gaur AH, et al. Lancet HIV. 2016;3:e561-8.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996486"/>
              </p:ext>
            </p:extLst>
          </p:nvPr>
        </p:nvGraphicFramePr>
        <p:xfrm>
          <a:off x="457200" y="19050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168946" y="5055782"/>
            <a:ext cx="1220033" cy="291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46/50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94970" y="5084318"/>
            <a:ext cx="1251911" cy="286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</a:rPr>
              <a:t>3/50</a:t>
            </a:r>
          </a:p>
        </p:txBody>
      </p:sp>
    </p:spTree>
    <p:extLst>
      <p:ext uri="{BB962C8B-B14F-4D97-AF65-F5344CB8AC3E}">
        <p14:creationId xmlns:p14="http://schemas.microsoft.com/office/powerpoint/2010/main" val="28676951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Elvitegravir-Cobicistat-TAF-FTC in Treatment Naïve Adolescents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-108" charset="-128"/>
              </a:rPr>
              <a:t>Study 106: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Changes in Quantitative Proteinuria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Gaur AH, et al. Lancet HIV. 2016;3:e561-8.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471830"/>
              </p:ext>
            </p:extLst>
          </p:nvPr>
        </p:nvGraphicFramePr>
        <p:xfrm>
          <a:off x="762000" y="1711953"/>
          <a:ext cx="7620000" cy="4480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905146"/>
            <a:ext cx="914400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 err="1"/>
              <a:t>RBP:Cr</a:t>
            </a:r>
            <a:r>
              <a:rPr lang="en-US" sz="1400" dirty="0"/>
              <a:t> = retinol binding </a:t>
            </a:r>
            <a:r>
              <a:rPr lang="en-US" sz="1400" dirty="0" err="1"/>
              <a:t>protein:creatinine</a:t>
            </a:r>
            <a:r>
              <a:rPr lang="en-US" sz="1400" dirty="0"/>
              <a:t> ratio; β2M:Cr = beta-2 </a:t>
            </a:r>
            <a:r>
              <a:rPr lang="en-US" sz="1400" dirty="0" err="1"/>
              <a:t>microalbumin:creatinine</a:t>
            </a:r>
            <a:r>
              <a:rPr lang="en-US" sz="1400" dirty="0"/>
              <a:t> ratio</a:t>
            </a:r>
          </a:p>
        </p:txBody>
      </p:sp>
    </p:spTree>
    <p:extLst>
      <p:ext uri="{BB962C8B-B14F-4D97-AF65-F5344CB8AC3E}">
        <p14:creationId xmlns:p14="http://schemas.microsoft.com/office/powerpoint/2010/main" val="25027902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Elvitegravir-Cobicistat-TAF-FTC in Treatment Naïve Adolescents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-108" charset="-128"/>
              </a:rPr>
              <a:t>Study 106: Result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/>
              <a:t>Week 48: Changes in Spine and Total Body Bone Mineral Density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Gaur AH, et al. Lancet HIV. 2016;3:e561-8.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971538"/>
              </p:ext>
            </p:extLst>
          </p:nvPr>
        </p:nvGraphicFramePr>
        <p:xfrm>
          <a:off x="707811" y="1877425"/>
          <a:ext cx="7728378" cy="4154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95527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Elvitegravir-Cobicistat-</a:t>
            </a:r>
            <a: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TAF-FTC 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in Treatment Naïve Adolescents</a:t>
            </a:r>
            <a:b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500" dirty="0">
                <a:solidFill>
                  <a:srgbClr val="FFFFFF"/>
                </a:solidFill>
                <a:ea typeface="ＭＳ Ｐゴシック" pitchFamily="-108" charset="-128"/>
              </a:rPr>
              <a:t>Study 106: </a:t>
            </a:r>
            <a:r>
              <a:rPr lang="en-US" sz="25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Common Adverse Events</a:t>
            </a:r>
            <a:endParaRPr lang="en-US" sz="25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Gaur AH, et al. Lancet HIV. 2016;3:e561-8.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333887"/>
              </p:ext>
            </p:extLst>
          </p:nvPr>
        </p:nvGraphicFramePr>
        <p:xfrm>
          <a:off x="1204715" y="1512505"/>
          <a:ext cx="6734570" cy="42962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42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8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68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Treatment Emergent Adverse Events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in &gt; 5% of Subjects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813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Adverse Event</a:t>
                      </a:r>
                    </a:p>
                  </a:txBody>
                  <a:tcPr marL="182880" marR="65762" marT="32871" marB="32871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EVG-COBI-TAF-FTC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50)</a:t>
                      </a:r>
                    </a:p>
                  </a:txBody>
                  <a:tcPr marL="65762" marR="65762" marT="32871" marB="3287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066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62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Nausea</a:t>
                      </a:r>
                    </a:p>
                  </a:txBody>
                  <a:tcPr marL="182880" marR="65762" marT="32871" marB="32871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20%</a:t>
                      </a:r>
                    </a:p>
                  </a:txBody>
                  <a:tcPr marL="65762" marR="65762" marT="32871" marB="3287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62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Abdominal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Pain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12%</a:t>
                      </a:r>
                    </a:p>
                  </a:txBody>
                  <a:tcPr marL="65762" marR="65762" marT="32871" marB="3287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62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Vomiting</a:t>
                      </a:r>
                    </a:p>
                  </a:txBody>
                  <a:tcPr marL="182880" marR="65762" marT="32871" marB="32871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10%</a:t>
                      </a:r>
                    </a:p>
                  </a:txBody>
                  <a:tcPr marL="65762" marR="65762" marT="32871" marB="3287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62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Upper Abdominal Pain</a:t>
                      </a:r>
                    </a:p>
                  </a:txBody>
                  <a:tcPr marL="182880" marR="65762" marT="32871" marB="32871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62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Diarrhea</a:t>
                      </a:r>
                    </a:p>
                  </a:txBody>
                  <a:tcPr marL="182880" marR="65762" marT="32871" marB="32871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62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Somnolence</a:t>
                      </a:r>
                      <a:endParaRPr lang="en-US" sz="1600" kern="1200" spc="-30" baseline="300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5804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Elvitegravir-Cobicistat-TAF-FTC in Treatment Naïve Adolescents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-108" charset="-128"/>
              </a:rPr>
              <a:t>Study 106: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Gaur AH, et al. Lancet HIV. 2016;3:e561-8.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429964"/>
          <a:ext cx="9144000" cy="2651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The elvitegravir, cobicistat, emtricitabine, and tenofovir alafenamide regimen was well tolerated and achieved component plasma pharmacokinetic exposures similar to those in adults. Although non-comparative with a small sample size, these data support the use of this regimen in HIV-infected adolescents and its timely assessment in younger children.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1563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94297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47242</TotalTime>
  <Words>390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Elvitegravir-Cobicistat-TAF-FTC in Adolescents Study 106</vt:lpstr>
      <vt:lpstr>Elvitegravir-Cobicistat-TAF-FTC in Treatment Naïve Adolescents Study 106: Design</vt:lpstr>
      <vt:lpstr>Elvitegravir-Cobicistat-TAF-FTC in Treatment Naïve Adolescents Study 106: Result</vt:lpstr>
      <vt:lpstr>Elvitegravir-Cobicistat-TAF-FTC in Treatment Naïve Adolescents Study 106: Result</vt:lpstr>
      <vt:lpstr>Elvitegravir-Cobicistat-TAF-FTC in Treatment Naïve Adolescents Study 106: Result</vt:lpstr>
      <vt:lpstr>Elvitegravir-Cobicistat-TAF-FTC in Treatment Naïve Adolescents Study 106: Common Adverse Events</vt:lpstr>
      <vt:lpstr>Elvitegravir-Cobicistat-TAF-FTC in Treatment Naïve Adolescents Study 106: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2102</cp:revision>
  <cp:lastPrinted>2008-02-05T14:34:24Z</cp:lastPrinted>
  <dcterms:created xsi:type="dcterms:W3CDTF">2010-11-28T05:36:22Z</dcterms:created>
  <dcterms:modified xsi:type="dcterms:W3CDTF">2020-01-17T19:58:31Z</dcterms:modified>
</cp:coreProperties>
</file>