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2"/>
  </p:notesMasterIdLst>
  <p:handoutMasterIdLst>
    <p:handoutMasterId r:id="rId13"/>
  </p:handoutMasterIdLst>
  <p:sldIdLst>
    <p:sldId id="1127" r:id="rId2"/>
    <p:sldId id="1128" r:id="rId3"/>
    <p:sldId id="1129" r:id="rId4"/>
    <p:sldId id="1130" r:id="rId5"/>
    <p:sldId id="1131" r:id="rId6"/>
    <p:sldId id="1132" r:id="rId7"/>
    <p:sldId id="1133" r:id="rId8"/>
    <p:sldId id="1134" r:id="rId9"/>
    <p:sldId id="1135" r:id="rId10"/>
    <p:sldId id="1159" r:id="rId11"/>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7D8F"/>
    <a:srgbClr val="97B7D3"/>
    <a:srgbClr val="8288A4"/>
    <a:srgbClr val="989EBE"/>
    <a:srgbClr val="BAC3E2"/>
    <a:srgbClr val="7E93BE"/>
    <a:srgbClr val="D6AED7"/>
    <a:srgbClr val="805980"/>
    <a:srgbClr val="D0C5C5"/>
    <a:srgbClr val="7F7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807" autoAdjust="0"/>
  </p:normalViewPr>
  <p:slideViewPr>
    <p:cSldViewPr snapToGrid="0" showGuides="1">
      <p:cViewPr varScale="1">
        <p:scale>
          <a:sx n="143" d="100"/>
          <a:sy n="143" d="100"/>
        </p:scale>
        <p:origin x="200" y="45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3.0508474576271202E-2"/>
          <c:w val="0.82601761556664899"/>
          <c:h val="0.87645273617986086"/>
        </c:manualLayout>
      </c:layout>
      <c:barChart>
        <c:barDir val="col"/>
        <c:grouping val="clustered"/>
        <c:varyColors val="0"/>
        <c:ser>
          <c:idx val="0"/>
          <c:order val="0"/>
          <c:tx>
            <c:strRef>
              <c:f>Sheet1!$B$1</c:f>
              <c:strCache>
                <c:ptCount val="1"/>
                <c:pt idx="0">
                  <c:v>Column2</c:v>
                </c:pt>
              </c:strCache>
            </c:strRef>
          </c:tx>
          <c:spPr>
            <a:gradFill>
              <a:gsLst>
                <a:gs pos="0">
                  <a:srgbClr val="004A80"/>
                </a:gs>
                <a:gs pos="99000">
                  <a:srgbClr val="00B0F0"/>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7F2F-914E-9BA8-BB5FAF965BBF}"/>
              </c:ext>
            </c:extLst>
          </c:dPt>
          <c:dPt>
            <c:idx val="1"/>
            <c:invertIfNegative val="0"/>
            <c:bubble3D val="0"/>
            <c:extLst>
              <c:ext xmlns:c16="http://schemas.microsoft.com/office/drawing/2014/chart" uri="{C3380CC4-5D6E-409C-BE32-E72D297353CC}">
                <c16:uniqueId val="{00000001-7F2F-914E-9BA8-BB5FAF965BBF}"/>
              </c:ext>
            </c:extLst>
          </c:dPt>
          <c:dPt>
            <c:idx val="2"/>
            <c:invertIfNegative val="0"/>
            <c:bubble3D val="0"/>
            <c:extLst>
              <c:ext xmlns:c16="http://schemas.microsoft.com/office/drawing/2014/chart" uri="{C3380CC4-5D6E-409C-BE32-E72D297353CC}">
                <c16:uniqueId val="{00000002-7F2F-914E-9BA8-BB5FAF965BBF}"/>
              </c:ext>
            </c:extLst>
          </c:dPt>
          <c:dLbls>
            <c:dLbl>
              <c:idx val="0"/>
              <c:layout>
                <c:manualLayout>
                  <c:x val="-1.5576323987538899E-3"/>
                  <c:y val="1.412429378531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2F-914E-9BA8-BB5FAF965BBF}"/>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 &lt;50 copies/mL</c:v>
                </c:pt>
                <c:pt idx="1">
                  <c:v>Virologic Failure</c:v>
                </c:pt>
                <c:pt idx="2">
                  <c:v>No Virologic Data</c:v>
                </c:pt>
              </c:strCache>
            </c:strRef>
          </c:cat>
          <c:val>
            <c:numRef>
              <c:f>Sheet1!$B$2:$B$4</c:f>
              <c:numCache>
                <c:formatCode>0</c:formatCode>
                <c:ptCount val="3"/>
                <c:pt idx="0">
                  <c:v>92</c:v>
                </c:pt>
                <c:pt idx="1">
                  <c:v>7</c:v>
                </c:pt>
                <c:pt idx="2">
                  <c:v>1</c:v>
                </c:pt>
              </c:numCache>
            </c:numRef>
          </c:val>
          <c:extLst>
            <c:ext xmlns:c16="http://schemas.microsoft.com/office/drawing/2014/chart" uri="{C3380CC4-5D6E-409C-BE32-E72D297353CC}">
              <c16:uniqueId val="{00000003-7F2F-914E-9BA8-BB5FAF965BBF}"/>
            </c:ext>
          </c:extLst>
        </c:ser>
        <c:dLbls>
          <c:showLegendKey val="0"/>
          <c:showVal val="1"/>
          <c:showCatName val="0"/>
          <c:showSerName val="0"/>
          <c:showPercent val="0"/>
          <c:showBubbleSize val="0"/>
        </c:dLbls>
        <c:gapWidth val="80"/>
        <c:axId val="-1996398152"/>
        <c:axId val="-1989202552"/>
      </c:barChart>
      <c:catAx>
        <c:axId val="-1996398152"/>
        <c:scaling>
          <c:orientation val="minMax"/>
        </c:scaling>
        <c:delete val="0"/>
        <c:axPos val="b"/>
        <c:numFmt formatCode="General" sourceLinked="0"/>
        <c:majorTickMark val="out"/>
        <c:minorTickMark val="none"/>
        <c:tickLblPos val="nextTo"/>
        <c:spPr>
          <a:ln w="6350">
            <a:solidFill>
              <a:srgbClr val="000000"/>
            </a:solidFill>
          </a:ln>
        </c:spPr>
        <c:txPr>
          <a:bodyPr/>
          <a:lstStyle/>
          <a:p>
            <a:pPr>
              <a:defRPr sz="1200"/>
            </a:pPr>
            <a:endParaRPr lang="en-US"/>
          </a:p>
        </c:txPr>
        <c:crossAx val="-1989202552"/>
        <c:crosses val="autoZero"/>
        <c:auto val="1"/>
        <c:lblAlgn val="ctr"/>
        <c:lblOffset val="1"/>
        <c:tickLblSkip val="1"/>
        <c:tickMarkSkip val="1"/>
        <c:noMultiLvlLbl val="0"/>
      </c:catAx>
      <c:valAx>
        <c:axId val="-1989202552"/>
        <c:scaling>
          <c:orientation val="minMax"/>
          <c:max val="100"/>
          <c:min val="0"/>
        </c:scaling>
        <c:delete val="0"/>
        <c:axPos val="l"/>
        <c:title>
          <c:tx>
            <c:rich>
              <a:bodyPr/>
              <a:lstStyle/>
              <a:p>
                <a:pPr>
                  <a:defRPr sz="1400" b="1">
                    <a:solidFill>
                      <a:schemeClr val="tx1"/>
                    </a:solidFill>
                  </a:defRPr>
                </a:pPr>
                <a:r>
                  <a:rPr lang="en-US" sz="1400" b="1" dirty="0">
                    <a:solidFill>
                      <a:schemeClr val="tx1"/>
                    </a:solidFill>
                  </a:rPr>
                  <a:t>Virologic Response (%)</a:t>
                </a:r>
              </a:p>
            </c:rich>
          </c:tx>
          <c:layout>
            <c:manualLayout>
              <c:xMode val="edge"/>
              <c:yMode val="edge"/>
              <c:x val="2.0364659278701274E-2"/>
              <c:y val="0.15089488813898264"/>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9639815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8704432779236"/>
          <c:y val="0.11878797989234401"/>
          <c:w val="0.8654115631379411"/>
          <c:h val="0.74694203478802401"/>
        </c:manualLayout>
      </c:layout>
      <c:barChart>
        <c:barDir val="col"/>
        <c:grouping val="clustered"/>
        <c:varyColors val="0"/>
        <c:ser>
          <c:idx val="0"/>
          <c:order val="0"/>
          <c:tx>
            <c:strRef>
              <c:f>Sheet1!$B$1</c:f>
              <c:strCache>
                <c:ptCount val="1"/>
                <c:pt idx="0">
                  <c:v>Week 24</c:v>
                </c:pt>
              </c:strCache>
            </c:strRef>
          </c:tx>
          <c:spPr>
            <a:gradFill>
              <a:gsLst>
                <a:gs pos="0">
                  <a:srgbClr val="816D52"/>
                </a:gs>
                <a:gs pos="98000">
                  <a:srgbClr val="EAC695"/>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 </c:v>
                </c:pt>
                <c:pt idx="1">
                  <c:v>&lt;50 mL/min</c:v>
                </c:pt>
                <c:pt idx="2">
                  <c:v>≥50 mL/min</c:v>
                </c:pt>
                <c:pt idx="3">
                  <c:v>TDF-containing</c:v>
                </c:pt>
                <c:pt idx="4">
                  <c:v>Non-TDF-containing</c:v>
                </c:pt>
              </c:strCache>
            </c:strRef>
          </c:cat>
          <c:val>
            <c:numRef>
              <c:f>Sheet1!$B$2:$B$6</c:f>
              <c:numCache>
                <c:formatCode>0.0</c:formatCode>
                <c:ptCount val="5"/>
                <c:pt idx="0">
                  <c:v>-0.4</c:v>
                </c:pt>
                <c:pt idx="1">
                  <c:v>1.2</c:v>
                </c:pt>
                <c:pt idx="2">
                  <c:v>-0.9</c:v>
                </c:pt>
                <c:pt idx="3">
                  <c:v>0.6</c:v>
                </c:pt>
                <c:pt idx="4" formatCode="0.00">
                  <c:v>-0.9</c:v>
                </c:pt>
              </c:numCache>
            </c:numRef>
          </c:val>
          <c:extLst>
            <c:ext xmlns:c16="http://schemas.microsoft.com/office/drawing/2014/chart" uri="{C3380CC4-5D6E-409C-BE32-E72D297353CC}">
              <c16:uniqueId val="{00000000-86D9-4443-8A47-6E83D6639A8C}"/>
            </c:ext>
          </c:extLst>
        </c:ser>
        <c:ser>
          <c:idx val="1"/>
          <c:order val="1"/>
          <c:tx>
            <c:strRef>
              <c:f>Sheet1!$C$1</c:f>
              <c:strCache>
                <c:ptCount val="1"/>
                <c:pt idx="0">
                  <c:v>Week 48</c:v>
                </c:pt>
              </c:strCache>
            </c:strRef>
          </c:tx>
          <c:spPr>
            <a:gradFill>
              <a:gsLst>
                <a:gs pos="0">
                  <a:srgbClr val="7F7A7A"/>
                </a:gs>
                <a:gs pos="99000">
                  <a:srgbClr val="D0C5C5"/>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 </c:v>
                </c:pt>
                <c:pt idx="1">
                  <c:v>&lt;50 mL/min</c:v>
                </c:pt>
                <c:pt idx="2">
                  <c:v>≥50 mL/min</c:v>
                </c:pt>
                <c:pt idx="3">
                  <c:v>TDF-containing</c:v>
                </c:pt>
                <c:pt idx="4">
                  <c:v>Non-TDF-containing</c:v>
                </c:pt>
              </c:strCache>
            </c:strRef>
          </c:cat>
          <c:val>
            <c:numRef>
              <c:f>Sheet1!$C$2:$C$6</c:f>
              <c:numCache>
                <c:formatCode>0.0</c:formatCode>
                <c:ptCount val="5"/>
                <c:pt idx="0">
                  <c:v>-0.6</c:v>
                </c:pt>
                <c:pt idx="1">
                  <c:v>0.6</c:v>
                </c:pt>
                <c:pt idx="2">
                  <c:v>-1.4</c:v>
                </c:pt>
                <c:pt idx="3">
                  <c:v>0.2</c:v>
                </c:pt>
                <c:pt idx="4">
                  <c:v>-1.8</c:v>
                </c:pt>
              </c:numCache>
            </c:numRef>
          </c:val>
          <c:extLst>
            <c:ext xmlns:c16="http://schemas.microsoft.com/office/drawing/2014/chart" uri="{C3380CC4-5D6E-409C-BE32-E72D297353CC}">
              <c16:uniqueId val="{00000001-86D9-4443-8A47-6E83D6639A8C}"/>
            </c:ext>
          </c:extLst>
        </c:ser>
        <c:dLbls>
          <c:showLegendKey val="0"/>
          <c:showVal val="1"/>
          <c:showCatName val="0"/>
          <c:showSerName val="0"/>
          <c:showPercent val="0"/>
          <c:showBubbleSize val="0"/>
        </c:dLbls>
        <c:gapWidth val="110"/>
        <c:axId val="2123582232"/>
        <c:axId val="2123587096"/>
      </c:barChart>
      <c:catAx>
        <c:axId val="2123582232"/>
        <c:scaling>
          <c:orientation val="minMax"/>
        </c:scaling>
        <c:delete val="0"/>
        <c:axPos val="b"/>
        <c:numFmt formatCode="General" sourceLinked="0"/>
        <c:majorTickMark val="out"/>
        <c:minorTickMark val="none"/>
        <c:tickLblPos val="low"/>
        <c:spPr>
          <a:ln w="6350">
            <a:solidFill>
              <a:srgbClr val="000000"/>
            </a:solidFill>
          </a:ln>
        </c:spPr>
        <c:txPr>
          <a:bodyPr rot="0" vert="horz"/>
          <a:lstStyle/>
          <a:p>
            <a:pPr>
              <a:defRPr sz="1200"/>
            </a:pPr>
            <a:endParaRPr lang="en-US"/>
          </a:p>
        </c:txPr>
        <c:crossAx val="2123587096"/>
        <c:crosses val="autoZero"/>
        <c:auto val="1"/>
        <c:lblAlgn val="ctr"/>
        <c:lblOffset val="5"/>
        <c:tickLblSkip val="1"/>
        <c:tickMarkSkip val="1"/>
        <c:noMultiLvlLbl val="0"/>
      </c:catAx>
      <c:valAx>
        <c:axId val="2123587096"/>
        <c:scaling>
          <c:orientation val="minMax"/>
          <c:max val="2"/>
          <c:min val="-3"/>
        </c:scaling>
        <c:delete val="0"/>
        <c:axPos val="l"/>
        <c:title>
          <c:tx>
            <c:rich>
              <a:bodyPr/>
              <a:lstStyle/>
              <a:p>
                <a:pPr>
                  <a:defRPr sz="1400" b="1">
                    <a:solidFill>
                      <a:schemeClr val="tx1"/>
                    </a:solidFill>
                  </a:defRPr>
                </a:pPr>
                <a:r>
                  <a:rPr lang="en-US" sz="1400" b="1" dirty="0">
                    <a:solidFill>
                      <a:schemeClr val="tx1"/>
                    </a:solidFill>
                  </a:rPr>
                  <a:t>Median Change in </a:t>
                </a:r>
                <a:r>
                  <a:rPr lang="en-US" sz="1400" b="1" dirty="0" err="1">
                    <a:solidFill>
                      <a:schemeClr val="tx1"/>
                    </a:solidFill>
                  </a:rPr>
                  <a:t>eGFRCG</a:t>
                </a:r>
                <a:r>
                  <a:rPr lang="en-US" sz="1400" b="1" dirty="0">
                    <a:solidFill>
                      <a:schemeClr val="tx1"/>
                    </a:solidFill>
                  </a:rPr>
                  <a:t> (mL/min)</a:t>
                </a:r>
              </a:p>
            </c:rich>
          </c:tx>
          <c:layout>
            <c:manualLayout>
              <c:xMode val="edge"/>
              <c:yMode val="edge"/>
              <c:x val="4.4892825896762903E-3"/>
              <c:y val="8.7464153786332266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123582232"/>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61390610832736803"/>
          <c:y val="1.93640829463743E-2"/>
          <c:w val="0.34915569076592701"/>
          <c:h val="8.7901992216324706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88791678817925"/>
          <c:y val="0.10175215995878499"/>
          <c:w val="0.83008396519879457"/>
          <c:h val="0.79902114717587203"/>
        </c:manualLayout>
      </c:layout>
      <c:barChart>
        <c:barDir val="col"/>
        <c:grouping val="clustered"/>
        <c:varyColors val="0"/>
        <c:ser>
          <c:idx val="0"/>
          <c:order val="0"/>
          <c:tx>
            <c:strRef>
              <c:f>Sheet1!$B$1</c:f>
              <c:strCache>
                <c:ptCount val="1"/>
                <c:pt idx="0">
                  <c:v>Baseline</c:v>
                </c:pt>
              </c:strCache>
            </c:strRef>
          </c:tx>
          <c:spPr>
            <a:gradFill>
              <a:gsLst>
                <a:gs pos="0">
                  <a:srgbClr val="8288A4"/>
                </a:gs>
                <a:gs pos="98000">
                  <a:srgbClr val="BAC3E2"/>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Proteinuria (UPCR)</c:v>
                </c:pt>
                <c:pt idx="1">
                  <c:v>Albuminuria (UACR)</c:v>
                </c:pt>
              </c:strCache>
            </c:strRef>
          </c:cat>
          <c:val>
            <c:numRef>
              <c:f>Sheet1!$B$2:$B$3</c:f>
              <c:numCache>
                <c:formatCode>0</c:formatCode>
                <c:ptCount val="2"/>
                <c:pt idx="0">
                  <c:v>161</c:v>
                </c:pt>
                <c:pt idx="1">
                  <c:v>29</c:v>
                </c:pt>
              </c:numCache>
            </c:numRef>
          </c:val>
          <c:extLst>
            <c:ext xmlns:c16="http://schemas.microsoft.com/office/drawing/2014/chart" uri="{C3380CC4-5D6E-409C-BE32-E72D297353CC}">
              <c16:uniqueId val="{00000000-00CC-2B4B-8562-9AE2962550C4}"/>
            </c:ext>
          </c:extLst>
        </c:ser>
        <c:ser>
          <c:idx val="1"/>
          <c:order val="1"/>
          <c:tx>
            <c:strRef>
              <c:f>Sheet1!$C$1</c:f>
              <c:strCache>
                <c:ptCount val="1"/>
                <c:pt idx="0">
                  <c:v>Week 48</c:v>
                </c:pt>
              </c:strCache>
            </c:strRef>
          </c:tx>
          <c:spPr>
            <a:gradFill>
              <a:gsLst>
                <a:gs pos="0">
                  <a:srgbClr val="7F7A7A"/>
                </a:gs>
                <a:gs pos="99000">
                  <a:srgbClr val="D0C5C5"/>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Proteinuria (UPCR)</c:v>
                </c:pt>
                <c:pt idx="1">
                  <c:v>Albuminuria (UACR)</c:v>
                </c:pt>
              </c:strCache>
            </c:strRef>
          </c:cat>
          <c:val>
            <c:numRef>
              <c:f>Sheet1!$C$2:$C$3</c:f>
              <c:numCache>
                <c:formatCode>0</c:formatCode>
                <c:ptCount val="2"/>
                <c:pt idx="0">
                  <c:v>5</c:v>
                </c:pt>
                <c:pt idx="1">
                  <c:v>10</c:v>
                </c:pt>
              </c:numCache>
            </c:numRef>
          </c:val>
          <c:extLst>
            <c:ext xmlns:c16="http://schemas.microsoft.com/office/drawing/2014/chart" uri="{C3380CC4-5D6E-409C-BE32-E72D297353CC}">
              <c16:uniqueId val="{00000001-00CC-2B4B-8562-9AE2962550C4}"/>
            </c:ext>
          </c:extLst>
        </c:ser>
        <c:dLbls>
          <c:showLegendKey val="0"/>
          <c:showVal val="1"/>
          <c:showCatName val="0"/>
          <c:showSerName val="0"/>
          <c:showPercent val="0"/>
          <c:showBubbleSize val="0"/>
        </c:dLbls>
        <c:gapWidth val="125"/>
        <c:axId val="-1989827784"/>
        <c:axId val="-1989807352"/>
      </c:barChart>
      <c:catAx>
        <c:axId val="-198982778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rot="0" vert="horz"/>
          <a:lstStyle/>
          <a:p>
            <a:pPr>
              <a:defRPr sz="1200"/>
            </a:pPr>
            <a:endParaRPr lang="en-US"/>
          </a:p>
        </c:txPr>
        <c:crossAx val="-1989807352"/>
        <c:crosses val="autoZero"/>
        <c:auto val="1"/>
        <c:lblAlgn val="ctr"/>
        <c:lblOffset val="1"/>
        <c:tickLblSkip val="1"/>
        <c:tickMarkSkip val="1"/>
        <c:noMultiLvlLbl val="0"/>
      </c:catAx>
      <c:valAx>
        <c:axId val="-1989807352"/>
        <c:scaling>
          <c:orientation val="minMax"/>
          <c:max val="200"/>
          <c:min val="0"/>
        </c:scaling>
        <c:delete val="0"/>
        <c:axPos val="l"/>
        <c:title>
          <c:tx>
            <c:rich>
              <a:bodyPr/>
              <a:lstStyle/>
              <a:p>
                <a:pPr>
                  <a:defRPr sz="1400" b="1">
                    <a:solidFill>
                      <a:schemeClr val="tx1"/>
                    </a:solidFill>
                  </a:defRPr>
                </a:pPr>
                <a:r>
                  <a:rPr lang="en-US" sz="1400" b="1" dirty="0">
                    <a:solidFill>
                      <a:schemeClr val="tx1"/>
                    </a:solidFill>
                  </a:rPr>
                  <a:t>Median Change</a:t>
                </a:r>
                <a:r>
                  <a:rPr lang="en-US" sz="1400" b="1" baseline="0" dirty="0">
                    <a:solidFill>
                      <a:schemeClr val="tx1"/>
                    </a:solidFill>
                  </a:rPr>
                  <a:t> </a:t>
                </a:r>
                <a:r>
                  <a:rPr lang="en-US" sz="1400" b="1" dirty="0">
                    <a:solidFill>
                      <a:schemeClr val="tx1"/>
                    </a:solidFill>
                  </a:rPr>
                  <a:t>in Proteinuria (mg/g)</a:t>
                </a:r>
              </a:p>
            </c:rich>
          </c:tx>
          <c:layout>
            <c:manualLayout>
              <c:xMode val="edge"/>
              <c:yMode val="edge"/>
              <c:x val="4.8055798580732972E-3"/>
              <c:y val="5.688935766318335E-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89827784"/>
        <c:crosses val="autoZero"/>
        <c:crossBetween val="between"/>
        <c:majorUnit val="50"/>
        <c:minorUnit val="5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9742728086685404"/>
          <c:y val="0"/>
          <c:w val="0.37726882665701"/>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26633748304401"/>
          <c:y val="8.62868593667145E-2"/>
          <c:w val="0.85497712076107901"/>
          <c:h val="0.79807315199658413"/>
        </c:manualLayout>
      </c:layout>
      <c:barChart>
        <c:barDir val="col"/>
        <c:grouping val="clustered"/>
        <c:varyColors val="0"/>
        <c:ser>
          <c:idx val="0"/>
          <c:order val="0"/>
          <c:tx>
            <c:strRef>
              <c:f>Sheet1!$B$1</c:f>
              <c:strCache>
                <c:ptCount val="1"/>
                <c:pt idx="0">
                  <c:v>Baseline</c:v>
                </c:pt>
              </c:strCache>
            </c:strRef>
          </c:tx>
          <c:spPr>
            <a:gradFill>
              <a:gsLst>
                <a:gs pos="0">
                  <a:srgbClr val="8288A4"/>
                </a:gs>
                <a:gs pos="98000">
                  <a:srgbClr val="BAC3E2"/>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Retinol Binding Protein:Creatinine Ratio_x000d_</c:v>
                </c:pt>
                <c:pt idx="1">
                  <c:v>Beta-2 Microalbumin:Creatinine Ratio</c:v>
                </c:pt>
              </c:strCache>
            </c:strRef>
          </c:cat>
          <c:val>
            <c:numRef>
              <c:f>Sheet1!$B$2:$B$3</c:f>
              <c:numCache>
                <c:formatCode>0</c:formatCode>
                <c:ptCount val="2"/>
                <c:pt idx="0">
                  <c:v>801</c:v>
                </c:pt>
                <c:pt idx="1">
                  <c:v>1563</c:v>
                </c:pt>
              </c:numCache>
            </c:numRef>
          </c:val>
          <c:extLst>
            <c:ext xmlns:c16="http://schemas.microsoft.com/office/drawing/2014/chart" uri="{C3380CC4-5D6E-409C-BE32-E72D297353CC}">
              <c16:uniqueId val="{00000000-F40B-C249-94D9-E83E793EEF19}"/>
            </c:ext>
          </c:extLst>
        </c:ser>
        <c:ser>
          <c:idx val="1"/>
          <c:order val="1"/>
          <c:tx>
            <c:strRef>
              <c:f>Sheet1!$C$1</c:f>
              <c:strCache>
                <c:ptCount val="1"/>
                <c:pt idx="0">
                  <c:v>Week 48</c:v>
                </c:pt>
              </c:strCache>
            </c:strRef>
          </c:tx>
          <c:spPr>
            <a:gradFill>
              <a:gsLst>
                <a:gs pos="0">
                  <a:srgbClr val="7F7A7A"/>
                </a:gs>
                <a:gs pos="99000">
                  <a:srgbClr val="D0C5C5"/>
                </a:gs>
              </a:gsLst>
              <a:lin ang="0" scaled="0"/>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Retinol Binding Protein:Creatinine Ratio_x000d_</c:v>
                </c:pt>
                <c:pt idx="1">
                  <c:v>Beta-2 Microalbumin:Creatinine Ratio</c:v>
                </c:pt>
              </c:strCache>
            </c:strRef>
          </c:cat>
          <c:val>
            <c:numRef>
              <c:f>Sheet1!$C$2:$C$3</c:f>
              <c:numCache>
                <c:formatCode>0</c:formatCode>
                <c:ptCount val="2"/>
                <c:pt idx="0">
                  <c:v>166</c:v>
                </c:pt>
                <c:pt idx="1">
                  <c:v>214</c:v>
                </c:pt>
              </c:numCache>
            </c:numRef>
          </c:val>
          <c:extLst>
            <c:ext xmlns:c16="http://schemas.microsoft.com/office/drawing/2014/chart" uri="{C3380CC4-5D6E-409C-BE32-E72D297353CC}">
              <c16:uniqueId val="{00000001-F40B-C249-94D9-E83E793EEF19}"/>
            </c:ext>
          </c:extLst>
        </c:ser>
        <c:dLbls>
          <c:showLegendKey val="0"/>
          <c:showVal val="1"/>
          <c:showCatName val="0"/>
          <c:showSerName val="0"/>
          <c:showPercent val="0"/>
          <c:showBubbleSize val="0"/>
        </c:dLbls>
        <c:gapWidth val="150"/>
        <c:axId val="-1988182456"/>
        <c:axId val="-1988216648"/>
      </c:barChart>
      <c:catAx>
        <c:axId val="-1988182456"/>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rot="0" vert="horz"/>
          <a:lstStyle/>
          <a:p>
            <a:pPr>
              <a:defRPr sz="1200"/>
            </a:pPr>
            <a:endParaRPr lang="en-US"/>
          </a:p>
        </c:txPr>
        <c:crossAx val="-1988216648"/>
        <c:crosses val="autoZero"/>
        <c:auto val="1"/>
        <c:lblAlgn val="ctr"/>
        <c:lblOffset val="1"/>
        <c:tickLblSkip val="1"/>
        <c:tickMarkSkip val="1"/>
        <c:noMultiLvlLbl val="0"/>
      </c:catAx>
      <c:valAx>
        <c:axId val="-1988216648"/>
        <c:scaling>
          <c:orientation val="minMax"/>
          <c:max val="2000"/>
          <c:min val="0"/>
        </c:scaling>
        <c:delete val="0"/>
        <c:axPos val="l"/>
        <c:title>
          <c:tx>
            <c:rich>
              <a:bodyPr/>
              <a:lstStyle/>
              <a:p>
                <a:pPr>
                  <a:defRPr sz="1400" b="1">
                    <a:solidFill>
                      <a:schemeClr val="tx1"/>
                    </a:solidFill>
                  </a:defRPr>
                </a:pPr>
                <a:r>
                  <a:rPr lang="en-US" sz="1400" b="1" dirty="0">
                    <a:solidFill>
                      <a:schemeClr val="tx1"/>
                    </a:solidFill>
                  </a:rPr>
                  <a:t>Median Change in Tubular Proteinuria (</a:t>
                </a:r>
                <a:r>
                  <a:rPr lang="en-US" sz="1400" b="1" dirty="0" err="1">
                    <a:solidFill>
                      <a:schemeClr val="tx1"/>
                    </a:solidFill>
                  </a:rPr>
                  <a:t>μg</a:t>
                </a:r>
                <a:r>
                  <a:rPr lang="en-US" sz="1400" b="1" dirty="0">
                    <a:solidFill>
                      <a:schemeClr val="tx1"/>
                    </a:solidFill>
                  </a:rPr>
                  <a:t>/g)</a:t>
                </a:r>
              </a:p>
            </c:rich>
          </c:tx>
          <c:layout>
            <c:manualLayout>
              <c:xMode val="edge"/>
              <c:yMode val="edge"/>
              <c:x val="3.7498784874112954E-4"/>
              <c:y val="0.10217713170469075"/>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88182456"/>
        <c:crosses val="autoZero"/>
        <c:crossBetween val="between"/>
        <c:majorUnit val="500"/>
        <c:minorUnit val="50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63615402371089702"/>
          <c:y val="2.2705358292828101E-3"/>
          <c:w val="0.34169329128686998"/>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56692913385827"/>
          <c:y val="3.3543803314674103E-2"/>
          <c:w val="0.86440495285311558"/>
          <c:h val="0.85844817478787006"/>
        </c:manualLayout>
      </c:layout>
      <c:barChart>
        <c:barDir val="col"/>
        <c:grouping val="clustered"/>
        <c:varyColors val="0"/>
        <c:ser>
          <c:idx val="0"/>
          <c:order val="0"/>
          <c:tx>
            <c:strRef>
              <c:f>Sheet1!$B$1</c:f>
              <c:strCache>
                <c:ptCount val="1"/>
                <c:pt idx="0">
                  <c:v>48 Weeks</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E201-F34A-BCBC-70279861160D}"/>
              </c:ext>
            </c:extLst>
          </c:dPt>
          <c:dPt>
            <c:idx val="1"/>
            <c:invertIfNegative val="0"/>
            <c:bubble3D val="0"/>
            <c:extLst>
              <c:ext xmlns:c16="http://schemas.microsoft.com/office/drawing/2014/chart" uri="{C3380CC4-5D6E-409C-BE32-E72D297353CC}">
                <c16:uniqueId val="{00000003-E201-F34A-BCBC-70279861160D}"/>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Sheet1!$B$2:$B$3</c:f>
              <c:numCache>
                <c:formatCode>0.00</c:formatCode>
                <c:ptCount val="2"/>
                <c:pt idx="0">
                  <c:v>1.47</c:v>
                </c:pt>
                <c:pt idx="1">
                  <c:v>2.29</c:v>
                </c:pt>
              </c:numCache>
            </c:numRef>
          </c:val>
          <c:extLst>
            <c:ext xmlns:c16="http://schemas.microsoft.com/office/drawing/2014/chart" uri="{C3380CC4-5D6E-409C-BE32-E72D297353CC}">
              <c16:uniqueId val="{00000004-E201-F34A-BCBC-70279861160D}"/>
            </c:ext>
          </c:extLst>
        </c:ser>
        <c:dLbls>
          <c:showLegendKey val="0"/>
          <c:showVal val="1"/>
          <c:showCatName val="0"/>
          <c:showSerName val="0"/>
          <c:showPercent val="0"/>
          <c:showBubbleSize val="0"/>
        </c:dLbls>
        <c:gapWidth val="150"/>
        <c:axId val="-2093343272"/>
        <c:axId val="-2093635416"/>
      </c:barChart>
      <c:catAx>
        <c:axId val="-2093343272"/>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2093635416"/>
        <c:crosses val="autoZero"/>
        <c:auto val="1"/>
        <c:lblAlgn val="ctr"/>
        <c:lblOffset val="1"/>
        <c:tickLblSkip val="1"/>
        <c:tickMarkSkip val="1"/>
        <c:noMultiLvlLbl val="0"/>
      </c:catAx>
      <c:valAx>
        <c:axId val="-2093635416"/>
        <c:scaling>
          <c:orientation val="minMax"/>
          <c:max val="4"/>
          <c:min val="0"/>
        </c:scaling>
        <c:delete val="0"/>
        <c:axPos val="l"/>
        <c:title>
          <c:tx>
            <c:rich>
              <a:bodyPr/>
              <a:lstStyle/>
              <a:p>
                <a:pPr>
                  <a:defRPr sz="1400" b="1">
                    <a:solidFill>
                      <a:schemeClr val="tx1"/>
                    </a:solidFill>
                  </a:defRPr>
                </a:pPr>
                <a:r>
                  <a:rPr lang="en-US" sz="1400" b="1" dirty="0">
                    <a:solidFill>
                      <a:schemeClr val="tx1"/>
                    </a:solidFill>
                  </a:rPr>
                  <a:t>Mean Change in BMD (%)</a:t>
                </a:r>
              </a:p>
            </c:rich>
          </c:tx>
          <c:layout>
            <c:manualLayout>
              <c:xMode val="edge"/>
              <c:yMode val="edge"/>
              <c:x val="1.2746670555069508E-2"/>
              <c:y val="0.1169951567725122"/>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93343272"/>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latin typeface="Arial" panose="020B0604020202020204" pitchFamily="34" charset="0"/>
                <a:cs typeface="Arial" panose="020B0604020202020204" pitchFamily="34" charset="0"/>
              </a:defRPr>
            </a:pPr>
            <a:r>
              <a:rPr lang="en-US" sz="1600" dirty="0">
                <a:latin typeface="Arial" panose="020B0604020202020204" pitchFamily="34" charset="0"/>
                <a:cs typeface="Arial" panose="020B0604020202020204" pitchFamily="34" charset="0"/>
              </a:rPr>
              <a:t>Spine</a:t>
            </a:r>
          </a:p>
        </c:rich>
      </c:tx>
      <c:layout>
        <c:manualLayout>
          <c:xMode val="edge"/>
          <c:yMode val="edge"/>
          <c:x val="0.36269938789488498"/>
          <c:y val="4.6153846153846101E-2"/>
        </c:manualLayout>
      </c:layout>
      <c:overlay val="0"/>
    </c:title>
    <c:autoTitleDeleted val="0"/>
    <c:plotArea>
      <c:layout>
        <c:manualLayout>
          <c:layoutTarget val="inner"/>
          <c:xMode val="edge"/>
          <c:yMode val="edge"/>
          <c:x val="0.12884367281752199"/>
          <c:y val="0.28793216232586299"/>
          <c:w val="0.76349795703620604"/>
          <c:h val="0.69305844942459105"/>
        </c:manualLayout>
      </c:layout>
      <c:pieChart>
        <c:varyColors val="1"/>
        <c:ser>
          <c:idx val="0"/>
          <c:order val="0"/>
          <c:tx>
            <c:strRef>
              <c:f>Sheet1!$B$1</c:f>
              <c:strCache>
                <c:ptCount val="1"/>
                <c:pt idx="0">
                  <c:v>Spine</c:v>
                </c:pt>
              </c:strCache>
            </c:strRef>
          </c:tx>
          <c:spPr>
            <a:ln>
              <a:noFill/>
            </a:ln>
            <a:effectLst/>
          </c:spPr>
          <c:dPt>
            <c:idx val="0"/>
            <c:bubble3D val="0"/>
            <c:spPr>
              <a:solidFill>
                <a:srgbClr val="84AFEB"/>
              </a:solidFill>
              <a:ln w="6350">
                <a:noFill/>
              </a:ln>
              <a:effectLst/>
              <a:scene3d>
                <a:camera prst="orthographicFront"/>
                <a:lightRig rig="threePt" dir="t"/>
              </a:scene3d>
              <a:sp3d>
                <a:bevelT w="38100" h="38100"/>
              </a:sp3d>
            </c:spPr>
            <c:extLst>
              <c:ext xmlns:c16="http://schemas.microsoft.com/office/drawing/2014/chart" uri="{C3380CC4-5D6E-409C-BE32-E72D297353CC}">
                <c16:uniqueId val="{00000001-1C5B-4A48-A16D-AB69D26DD507}"/>
              </c:ext>
            </c:extLst>
          </c:dPt>
          <c:dPt>
            <c:idx val="1"/>
            <c:bubble3D val="0"/>
            <c:spPr>
              <a:solidFill>
                <a:srgbClr val="A9C659"/>
              </a:solidFill>
              <a:ln>
                <a:noFill/>
              </a:ln>
              <a:effectLst/>
              <a:scene3d>
                <a:camera prst="orthographicFront"/>
                <a:lightRig rig="threePt" dir="t"/>
              </a:scene3d>
              <a:sp3d>
                <a:bevelT w="38100" h="38100"/>
              </a:sp3d>
            </c:spPr>
            <c:extLst>
              <c:ext xmlns:c16="http://schemas.microsoft.com/office/drawing/2014/chart" uri="{C3380CC4-5D6E-409C-BE32-E72D297353CC}">
                <c16:uniqueId val="{00000003-1C5B-4A48-A16D-AB69D26DD507}"/>
              </c:ext>
            </c:extLst>
          </c:dPt>
          <c:dPt>
            <c:idx val="2"/>
            <c:bubble3D val="0"/>
            <c:spPr>
              <a:solidFill>
                <a:srgbClr val="BE6A6A"/>
              </a:solidFill>
              <a:ln>
                <a:noFill/>
              </a:ln>
              <a:effectLst/>
              <a:scene3d>
                <a:camera prst="orthographicFront"/>
                <a:lightRig rig="threePt" dir="t"/>
              </a:scene3d>
              <a:sp3d>
                <a:bevelT w="38100" h="38100"/>
              </a:sp3d>
            </c:spPr>
            <c:extLst>
              <c:ext xmlns:c16="http://schemas.microsoft.com/office/drawing/2014/chart" uri="{C3380CC4-5D6E-409C-BE32-E72D297353CC}">
                <c16:uniqueId val="{00000005-1C5B-4A48-A16D-AB69D26DD507}"/>
              </c:ext>
            </c:extLst>
          </c:dPt>
          <c:dLbls>
            <c:dLbl>
              <c:idx val="2"/>
              <c:layout>
                <c:manualLayout>
                  <c:x val="-1.63941722123776E-4"/>
                  <c:y val="5.49152029073288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5B-4A48-A16D-AB69D26DD507}"/>
                </c:ext>
              </c:extLst>
            </c:dLbl>
            <c:spPr>
              <a:noFill/>
              <a:ln>
                <a:noFill/>
              </a:ln>
              <a:effectLst/>
            </c:spPr>
            <c:txPr>
              <a:bodyPr wrap="square" lIns="38100" tIns="19050" rIns="38100" bIns="19050" anchor="ctr">
                <a:spAutoFit/>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&gt;3% gain</c:v>
                </c:pt>
                <c:pt idx="1">
                  <c:v>Gain or loss &lt;3%</c:v>
                </c:pt>
                <c:pt idx="2">
                  <c:v>&gt;3% loss</c:v>
                </c:pt>
              </c:strCache>
            </c:strRef>
          </c:cat>
          <c:val>
            <c:numRef>
              <c:f>Sheet1!$B$2:$B$4</c:f>
              <c:numCache>
                <c:formatCode>0%</c:formatCode>
                <c:ptCount val="3"/>
                <c:pt idx="0">
                  <c:v>0.37</c:v>
                </c:pt>
                <c:pt idx="1">
                  <c:v>0.59</c:v>
                </c:pt>
                <c:pt idx="2">
                  <c:v>0.04</c:v>
                </c:pt>
              </c:numCache>
            </c:numRef>
          </c:val>
          <c:extLst>
            <c:ext xmlns:c16="http://schemas.microsoft.com/office/drawing/2014/chart" uri="{C3380CC4-5D6E-409C-BE32-E72D297353CC}">
              <c16:uniqueId val="{00000006-1C5B-4A48-A16D-AB69D26DD507}"/>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41288762058064898"/>
          <c:y val="6.15384615384615E-2"/>
        </c:manualLayout>
      </c:layout>
      <c:overlay val="0"/>
      <c:txPr>
        <a:bodyPr/>
        <a:lstStyle/>
        <a:p>
          <a:pPr>
            <a:defRPr sz="1600">
              <a:latin typeface="Arial" panose="020B0604020202020204" pitchFamily="34" charset="0"/>
              <a:cs typeface="Arial" panose="020B0604020202020204" pitchFamily="34" charset="0"/>
            </a:defRPr>
          </a:pPr>
          <a:endParaRPr lang="en-US"/>
        </a:p>
      </c:txPr>
    </c:title>
    <c:autoTitleDeleted val="0"/>
    <c:plotArea>
      <c:layout>
        <c:manualLayout>
          <c:layoutTarget val="inner"/>
          <c:xMode val="edge"/>
          <c:yMode val="edge"/>
          <c:x val="0.16318300450625101"/>
          <c:y val="0.272547546941248"/>
          <c:w val="0.70086045689722198"/>
          <c:h val="0.69305844942459105"/>
        </c:manualLayout>
      </c:layout>
      <c:pieChart>
        <c:varyColors val="1"/>
        <c:ser>
          <c:idx val="0"/>
          <c:order val="0"/>
          <c:tx>
            <c:strRef>
              <c:f>Sheet1!$B$1</c:f>
              <c:strCache>
                <c:ptCount val="1"/>
                <c:pt idx="0">
                  <c:v>Hip</c:v>
                </c:pt>
              </c:strCache>
            </c:strRef>
          </c:tx>
          <c:spPr>
            <a:ln w="6350">
              <a:noFill/>
            </a:ln>
            <a:effectLst/>
          </c:spPr>
          <c:dPt>
            <c:idx val="0"/>
            <c:bubble3D val="0"/>
            <c:spPr>
              <a:solidFill>
                <a:srgbClr val="84AFEB"/>
              </a:solidFill>
              <a:ln w="6350">
                <a:noFill/>
              </a:ln>
              <a:effectLst/>
              <a:scene3d>
                <a:camera prst="orthographicFront"/>
                <a:lightRig rig="threePt" dir="t"/>
              </a:scene3d>
              <a:sp3d>
                <a:bevelT w="38100" h="38100"/>
              </a:sp3d>
            </c:spPr>
            <c:extLst>
              <c:ext xmlns:c16="http://schemas.microsoft.com/office/drawing/2014/chart" uri="{C3380CC4-5D6E-409C-BE32-E72D297353CC}">
                <c16:uniqueId val="{00000001-2651-4043-A44D-9B6A23492FFB}"/>
              </c:ext>
            </c:extLst>
          </c:dPt>
          <c:dPt>
            <c:idx val="1"/>
            <c:bubble3D val="0"/>
            <c:spPr>
              <a:solidFill>
                <a:srgbClr val="A9C659"/>
              </a:solidFill>
              <a:ln w="6350">
                <a:noFill/>
              </a:ln>
              <a:effectLst/>
              <a:scene3d>
                <a:camera prst="orthographicFront"/>
                <a:lightRig rig="threePt" dir="t"/>
              </a:scene3d>
              <a:sp3d>
                <a:bevelT w="38100" h="38100"/>
              </a:sp3d>
            </c:spPr>
            <c:extLst>
              <c:ext xmlns:c16="http://schemas.microsoft.com/office/drawing/2014/chart" uri="{C3380CC4-5D6E-409C-BE32-E72D297353CC}">
                <c16:uniqueId val="{00000003-2651-4043-A44D-9B6A23492FFB}"/>
              </c:ext>
            </c:extLst>
          </c:dPt>
          <c:dPt>
            <c:idx val="2"/>
            <c:bubble3D val="0"/>
            <c:spPr>
              <a:solidFill>
                <a:srgbClr val="BE6A6A"/>
              </a:solidFill>
              <a:ln w="6350">
                <a:noFill/>
              </a:ln>
              <a:effectLst/>
              <a:scene3d>
                <a:camera prst="orthographicFront"/>
                <a:lightRig rig="threePt" dir="t"/>
              </a:scene3d>
              <a:sp3d>
                <a:bevelT w="38100" h="38100"/>
              </a:sp3d>
            </c:spPr>
            <c:extLst>
              <c:ext xmlns:c16="http://schemas.microsoft.com/office/drawing/2014/chart" uri="{C3380CC4-5D6E-409C-BE32-E72D297353CC}">
                <c16:uniqueId val="{00000005-2651-4043-A44D-9B6A23492FFB}"/>
              </c:ext>
            </c:extLst>
          </c:dPt>
          <c:dLbls>
            <c:dLbl>
              <c:idx val="2"/>
              <c:layout>
                <c:manualLayout>
                  <c:x val="4.319148102111451E-2"/>
                  <c:y val="3.16131637391479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51-4043-A44D-9B6A23492FFB}"/>
                </c:ext>
              </c:extLst>
            </c:dLbl>
            <c:spPr>
              <a:noFill/>
              <a:ln>
                <a:noFill/>
              </a:ln>
              <a:effectLst/>
            </c:spPr>
            <c:txPr>
              <a:bodyPr wrap="square" lIns="38100" tIns="19050" rIns="38100" bIns="19050" anchor="ctr">
                <a:spAutoFit/>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&gt;3% gain</c:v>
                </c:pt>
                <c:pt idx="1">
                  <c:v>Gain or loss &lt;3%</c:v>
                </c:pt>
                <c:pt idx="2">
                  <c:v>&gt;3% loss</c:v>
                </c:pt>
              </c:strCache>
            </c:strRef>
          </c:cat>
          <c:val>
            <c:numRef>
              <c:f>Sheet1!$B$2:$B$4</c:f>
              <c:numCache>
                <c:formatCode>0%</c:formatCode>
                <c:ptCount val="3"/>
                <c:pt idx="0">
                  <c:v>0.22</c:v>
                </c:pt>
                <c:pt idx="1">
                  <c:v>0.72</c:v>
                </c:pt>
                <c:pt idx="2">
                  <c:v>0.06</c:v>
                </c:pt>
              </c:numCache>
            </c:numRef>
          </c:val>
          <c:extLst>
            <c:ext xmlns:c16="http://schemas.microsoft.com/office/drawing/2014/chart" uri="{C3380CC4-5D6E-409C-BE32-E72D297353CC}">
              <c16:uniqueId val="{00000006-2651-4043-A44D-9B6A23492FFB}"/>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02B8E6-210D-BF4C-9016-80037E22D08F}" type="slidenum">
              <a:rPr lang="en-US" smtClean="0"/>
              <a:t>6</a:t>
            </a:fld>
            <a:endParaRPr lang="en-US"/>
          </a:p>
        </p:txBody>
      </p:sp>
    </p:spTree>
    <p:extLst>
      <p:ext uri="{BB962C8B-B14F-4D97-AF65-F5344CB8AC3E}">
        <p14:creationId xmlns:p14="http://schemas.microsoft.com/office/powerpoint/2010/main" val="902192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300048"/>
            <a:ext cx="8503918" cy="400110"/>
          </a:xfrm>
          <a:prstGeom prst="rect">
            <a:avLst/>
          </a:prstGeom>
        </p:spPr>
        <p:txBody>
          <a:bodyPr wrap="square" lIns="68580" anchor="ctr">
            <a:spAutoFit/>
          </a:bodyPr>
          <a:lstStyle/>
          <a:p>
            <a:pPr defTabSz="342900">
              <a:spcAft>
                <a:spcPts val="0"/>
              </a:spcAft>
            </a:pPr>
            <a:r>
              <a:rPr lang="en-US" sz="20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anchor="ctr">
            <a:normAutofit/>
          </a:bodyPr>
          <a:lstStyle/>
          <a:p>
            <a:pPr>
              <a:lnSpc>
                <a:spcPts val="3000"/>
              </a:lnSpc>
            </a:pPr>
            <a:r>
              <a:rPr lang="en-US" sz="1800" b="0" dirty="0">
                <a:solidFill>
                  <a:srgbClr val="001D48"/>
                </a:solidFill>
                <a:ea typeface="ＭＳ Ｐゴシック" pitchFamily="22" charset="-128"/>
                <a:cs typeface="ＭＳ Ｐゴシック" pitchFamily="22" charset="-128"/>
              </a:rPr>
              <a:t>Elvitegravir-Cobicistat-TAF-FTC in Renal Impairment</a:t>
            </a:r>
            <a:br>
              <a:rPr lang="en-US" sz="1800" b="0" dirty="0">
                <a:solidFill>
                  <a:srgbClr val="001D48"/>
                </a:solidFill>
                <a:ea typeface="ＭＳ Ｐゴシック" pitchFamily="22" charset="-128"/>
                <a:cs typeface="ＭＳ Ｐゴシック" pitchFamily="22" charset="-128"/>
              </a:rPr>
            </a:br>
            <a:r>
              <a:rPr lang="en-US" dirty="0">
                <a:solidFill>
                  <a:schemeClr val="tx2"/>
                </a:solidFill>
              </a:rPr>
              <a:t>Study 112</a:t>
            </a:r>
            <a:endParaRPr lang="en-US" dirty="0">
              <a:solidFill>
                <a:schemeClr val="tx1"/>
              </a:solidFill>
            </a:endParaRPr>
          </a:p>
        </p:txBody>
      </p:sp>
    </p:spTree>
    <p:extLst>
      <p:ext uri="{BB962C8B-B14F-4D97-AF65-F5344CB8AC3E}">
        <p14:creationId xmlns:p14="http://schemas.microsoft.com/office/powerpoint/2010/main" val="300236405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67850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108" charset="-128"/>
              </a:rPr>
              <a:t>Study 112: </a:t>
            </a:r>
            <a:r>
              <a:rPr lang="en-US" dirty="0">
                <a:ea typeface="ＭＳ Ｐゴシック" pitchFamily="22" charset="-128"/>
                <a:cs typeface="ＭＳ Ｐゴシック" pitchFamily="22" charset="-128"/>
              </a:rPr>
              <a:t>Design</a:t>
            </a:r>
            <a:endParaRPr lang="en-US" dirty="0"/>
          </a:p>
        </p:txBody>
      </p:sp>
      <p:sp>
        <p:nvSpPr>
          <p:cNvPr id="8" name="Text Placeholder 7"/>
          <p:cNvSpPr>
            <a:spLocks noGrp="1"/>
          </p:cNvSpPr>
          <p:nvPr>
            <p:ph type="body" sz="quarter" idx="16"/>
          </p:nvPr>
        </p:nvSpPr>
        <p:spPr/>
        <p:txBody>
          <a:bodyPr/>
          <a:lstStyle/>
          <a:p>
            <a:r>
              <a:rPr lang="en-US" dirty="0"/>
              <a:t>Source: </a:t>
            </a:r>
            <a:r>
              <a:rPr lang="en-US" dirty="0" err="1"/>
              <a:t>Pozniak</a:t>
            </a:r>
            <a:r>
              <a:rPr lang="en-US" dirty="0"/>
              <a:t> A, et al. J </a:t>
            </a:r>
            <a:r>
              <a:rPr lang="en-US" dirty="0" err="1"/>
              <a:t>Acquir</a:t>
            </a:r>
            <a:r>
              <a:rPr lang="en-US" dirty="0"/>
              <a:t> Immune </a:t>
            </a:r>
            <a:r>
              <a:rPr lang="en-US" dirty="0" err="1"/>
              <a:t>Defic</a:t>
            </a:r>
            <a:r>
              <a:rPr lang="en-US" dirty="0"/>
              <a:t> </a:t>
            </a:r>
            <a:r>
              <a:rPr lang="en-US" dirty="0" err="1"/>
              <a:t>Syndr</a:t>
            </a:r>
            <a:r>
              <a:rPr lang="en-US" dirty="0"/>
              <a:t>. 2016;71:530-7.</a:t>
            </a:r>
            <a:endParaRPr lang="en-US" dirty="0">
              <a:latin typeface="Arial" pitchFamily="22" charset="0"/>
            </a:endParaRPr>
          </a:p>
        </p:txBody>
      </p:sp>
      <p:sp>
        <p:nvSpPr>
          <p:cNvPr id="7" name="Content Placeholder 6"/>
          <p:cNvSpPr>
            <a:spLocks noGrp="1"/>
          </p:cNvSpPr>
          <p:nvPr>
            <p:ph sz="half" idx="2"/>
          </p:nvPr>
        </p:nvSpPr>
        <p:spPr>
          <a:xfrm>
            <a:off x="323850" y="979524"/>
            <a:ext cx="4346121" cy="3099006"/>
          </a:xfrm>
        </p:spPr>
        <p:txBody>
          <a:bodyPr>
            <a:noAutofit/>
          </a:bodyPr>
          <a:lstStyle/>
          <a:p>
            <a:pPr>
              <a:lnSpc>
                <a:spcPts val="1800"/>
              </a:lnSpc>
            </a:pPr>
            <a:r>
              <a:rPr lang="en-US" sz="1400" b="1" dirty="0"/>
              <a:t>Background</a:t>
            </a:r>
            <a:r>
              <a:rPr lang="en-US" sz="1400" dirty="0"/>
              <a:t>: </a:t>
            </a:r>
            <a:r>
              <a:rPr lang="en-US" sz="1400" dirty="0">
                <a:solidFill>
                  <a:schemeClr val="tx1"/>
                </a:solidFill>
              </a:rPr>
              <a:t>Open-label, single-arm, phase </a:t>
            </a:r>
            <a:r>
              <a:rPr lang="en-US" sz="1400" dirty="0"/>
              <a:t>3 trial evaluating switching to once-daily elvitegravir-cobicistat-tenofovir alafenamide-emtricitabine from baseline ART*</a:t>
            </a:r>
          </a:p>
          <a:p>
            <a:r>
              <a:rPr lang="en-US" sz="1400" b="1" dirty="0"/>
              <a:t>Inclusion Criteria </a:t>
            </a:r>
            <a:r>
              <a:rPr lang="en-US" sz="1400" dirty="0"/>
              <a:t>(n = 242)</a:t>
            </a:r>
          </a:p>
          <a:p>
            <a:pPr lvl="1">
              <a:lnSpc>
                <a:spcPts val="1800"/>
              </a:lnSpc>
            </a:pPr>
            <a:r>
              <a:rPr lang="en-US" sz="1400" dirty="0"/>
              <a:t>HIV RNA &lt; 50 copies/mL for ≥6 months</a:t>
            </a:r>
          </a:p>
          <a:p>
            <a:pPr lvl="1">
              <a:lnSpc>
                <a:spcPts val="1800"/>
              </a:lnSpc>
            </a:pPr>
            <a:r>
              <a:rPr lang="en-US" sz="1400" dirty="0"/>
              <a:t>eGFR stable at 30-69 mL/min ≥3 months</a:t>
            </a:r>
          </a:p>
          <a:p>
            <a:pPr lvl="1">
              <a:lnSpc>
                <a:spcPts val="1800"/>
              </a:lnSpc>
            </a:pPr>
            <a:r>
              <a:rPr lang="en-US" sz="1400" dirty="0"/>
              <a:t>CD4 ≥50 cells/mm3</a:t>
            </a:r>
          </a:p>
          <a:p>
            <a:pPr lvl="1">
              <a:lnSpc>
                <a:spcPts val="1800"/>
              </a:lnSpc>
            </a:pPr>
            <a:r>
              <a:rPr lang="en-US" sz="1400" dirty="0"/>
              <a:t>No new AIDS conditions in past 30 days</a:t>
            </a:r>
          </a:p>
          <a:p>
            <a:pPr lvl="1">
              <a:lnSpc>
                <a:spcPts val="1800"/>
              </a:lnSpc>
            </a:pPr>
            <a:r>
              <a:rPr lang="en-US" sz="1400" dirty="0"/>
              <a:t>No resistance to EVG, FTC, or TDF</a:t>
            </a:r>
          </a:p>
          <a:p>
            <a:pPr>
              <a:lnSpc>
                <a:spcPts val="1800"/>
              </a:lnSpc>
            </a:pPr>
            <a:r>
              <a:rPr lang="en-US" sz="1400" b="1" dirty="0"/>
              <a:t>Treatment Arms</a:t>
            </a:r>
          </a:p>
          <a:p>
            <a:pPr lvl="1">
              <a:lnSpc>
                <a:spcPts val="1800"/>
              </a:lnSpc>
            </a:pPr>
            <a:r>
              <a:rPr lang="en-US" sz="1400" dirty="0"/>
              <a:t>Switch to EVG-COBI-TAF-FTC </a:t>
            </a:r>
          </a:p>
        </p:txBody>
      </p:sp>
      <p:sp>
        <p:nvSpPr>
          <p:cNvPr id="33" name="Rectangle 7"/>
          <p:cNvSpPr>
            <a:spLocks noChangeArrowheads="1"/>
          </p:cNvSpPr>
          <p:nvPr/>
        </p:nvSpPr>
        <p:spPr bwMode="ltGray">
          <a:xfrm>
            <a:off x="4810696" y="2262953"/>
            <a:ext cx="1697166" cy="818384"/>
          </a:xfrm>
          <a:prstGeom prst="rect">
            <a:avLst/>
          </a:prstGeom>
          <a:solidFill>
            <a:schemeClr val="bg1">
              <a:lumMod val="85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b="1" dirty="0">
                <a:solidFill>
                  <a:srgbClr val="000000"/>
                </a:solidFill>
                <a:latin typeface="Arial" panose="020B0604020202020204" pitchFamily="34" charset="0"/>
                <a:cs typeface="Arial" panose="020B0604020202020204" pitchFamily="34" charset="0"/>
              </a:rPr>
              <a:t>Baseline ART*</a:t>
            </a:r>
          </a:p>
          <a:p>
            <a:pPr algn="ctr">
              <a:spcBef>
                <a:spcPts val="300"/>
              </a:spcBef>
            </a:pPr>
            <a:r>
              <a:rPr lang="en-US" sz="1000" dirty="0">
                <a:solidFill>
                  <a:srgbClr val="000000"/>
                </a:solidFill>
                <a:latin typeface="Arial" panose="020B0604020202020204" pitchFamily="34" charset="0"/>
                <a:cs typeface="Arial" panose="020B0604020202020204" pitchFamily="34" charset="0"/>
              </a:rPr>
              <a:t>(n = 242)</a:t>
            </a:r>
          </a:p>
        </p:txBody>
      </p:sp>
      <p:sp>
        <p:nvSpPr>
          <p:cNvPr id="13" name="Rectangle 7"/>
          <p:cNvSpPr>
            <a:spLocks noChangeArrowheads="1"/>
          </p:cNvSpPr>
          <p:nvPr/>
        </p:nvSpPr>
        <p:spPr bwMode="ltGray">
          <a:xfrm>
            <a:off x="6952817" y="2254788"/>
            <a:ext cx="1874520" cy="818384"/>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spcBef>
                <a:spcPts val="300"/>
              </a:spcBef>
            </a:pPr>
            <a:r>
              <a:rPr lang="en-US" sz="1400" b="1" dirty="0">
                <a:solidFill>
                  <a:srgbClr val="000000"/>
                </a:solidFill>
                <a:latin typeface="Arial" panose="020B0604020202020204" pitchFamily="34" charset="0"/>
                <a:cs typeface="Arial" panose="020B0604020202020204" pitchFamily="34" charset="0"/>
              </a:rPr>
              <a:t>EVG-COBI-TAF-FTC</a:t>
            </a:r>
          </a:p>
          <a:p>
            <a:pPr algn="ctr">
              <a:spcBef>
                <a:spcPts val="300"/>
              </a:spcBef>
            </a:pPr>
            <a:r>
              <a:rPr lang="en-US" sz="1000" dirty="0">
                <a:solidFill>
                  <a:srgbClr val="000000"/>
                </a:solidFill>
                <a:latin typeface="Arial" panose="020B0604020202020204" pitchFamily="34" charset="0"/>
                <a:cs typeface="Arial" panose="020B0604020202020204" pitchFamily="34" charset="0"/>
              </a:rPr>
              <a:t>(n = 242)</a:t>
            </a:r>
          </a:p>
        </p:txBody>
      </p:sp>
      <p:sp>
        <p:nvSpPr>
          <p:cNvPr id="14" name="Line 11"/>
          <p:cNvSpPr>
            <a:spLocks noChangeAspect="1" noChangeShapeType="1"/>
          </p:cNvSpPr>
          <p:nvPr/>
        </p:nvSpPr>
        <p:spPr bwMode="auto">
          <a:xfrm rot="1169337">
            <a:off x="6934669" y="1737360"/>
            <a:ext cx="118133" cy="32004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5" name="Line 11"/>
          <p:cNvSpPr>
            <a:spLocks noChangeAspect="1" noChangeShapeType="1"/>
          </p:cNvSpPr>
          <p:nvPr/>
        </p:nvSpPr>
        <p:spPr bwMode="auto">
          <a:xfrm rot="1169337">
            <a:off x="8701452" y="1737360"/>
            <a:ext cx="118133" cy="32004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16" name="Rectangle 15"/>
          <p:cNvSpPr/>
          <p:nvPr/>
        </p:nvSpPr>
        <p:spPr>
          <a:xfrm>
            <a:off x="6507862" y="1440488"/>
            <a:ext cx="971550"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0</a:t>
            </a:r>
          </a:p>
        </p:txBody>
      </p:sp>
      <p:sp>
        <p:nvSpPr>
          <p:cNvPr id="17" name="Rectangle 16"/>
          <p:cNvSpPr/>
          <p:nvPr/>
        </p:nvSpPr>
        <p:spPr>
          <a:xfrm>
            <a:off x="8433689" y="1441367"/>
            <a:ext cx="553632"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48</a:t>
            </a:r>
          </a:p>
        </p:txBody>
      </p:sp>
      <p:sp>
        <p:nvSpPr>
          <p:cNvPr id="3" name="Striped Right Arrow 2"/>
          <p:cNvSpPr/>
          <p:nvPr/>
        </p:nvSpPr>
        <p:spPr>
          <a:xfrm>
            <a:off x="6600668" y="2585485"/>
            <a:ext cx="210312" cy="142407"/>
          </a:xfrm>
          <a:prstGeom prst="stripedRightArrow">
            <a:avLst/>
          </a:prstGeom>
          <a:solidFill>
            <a:schemeClr val="tx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2" name="Line 11"/>
          <p:cNvSpPr>
            <a:spLocks noChangeAspect="1" noChangeShapeType="1"/>
          </p:cNvSpPr>
          <p:nvPr/>
        </p:nvSpPr>
        <p:spPr bwMode="auto">
          <a:xfrm rot="1169337">
            <a:off x="7849571" y="1737360"/>
            <a:ext cx="118133" cy="32004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200">
              <a:latin typeface="Arial" panose="020B0604020202020204" pitchFamily="34" charset="0"/>
              <a:cs typeface="Arial" panose="020B0604020202020204" pitchFamily="34" charset="0"/>
            </a:endParaRPr>
          </a:p>
        </p:txBody>
      </p:sp>
      <p:sp>
        <p:nvSpPr>
          <p:cNvPr id="4" name="TextBox 3"/>
          <p:cNvSpPr txBox="1"/>
          <p:nvPr/>
        </p:nvSpPr>
        <p:spPr>
          <a:xfrm>
            <a:off x="7564246" y="1442670"/>
            <a:ext cx="632213"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24</a:t>
            </a:r>
          </a:p>
        </p:txBody>
      </p:sp>
      <p:sp>
        <p:nvSpPr>
          <p:cNvPr id="5" name="TextBox 4"/>
          <p:cNvSpPr txBox="1"/>
          <p:nvPr/>
        </p:nvSpPr>
        <p:spPr>
          <a:xfrm>
            <a:off x="5320341" y="1444752"/>
            <a:ext cx="105557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Study Week: </a:t>
            </a:r>
          </a:p>
        </p:txBody>
      </p:sp>
      <p:sp>
        <p:nvSpPr>
          <p:cNvPr id="18" name="Rectangle 25"/>
          <p:cNvSpPr>
            <a:spLocks noChangeArrowheads="1"/>
          </p:cNvSpPr>
          <p:nvPr/>
        </p:nvSpPr>
        <p:spPr bwMode="auto">
          <a:xfrm>
            <a:off x="323850" y="4127514"/>
            <a:ext cx="8497062" cy="634405"/>
          </a:xfrm>
          <a:prstGeom prst="rect">
            <a:avLst/>
          </a:prstGeom>
          <a:noFill/>
          <a:ln w="12700">
            <a:noFill/>
            <a:miter lim="800000"/>
            <a:headEnd/>
            <a:tailEnd/>
          </a:ln>
        </p:spPr>
        <p:txBody>
          <a:bodyPr lIns="91440" tIns="34073" rIns="274320" bIns="34073" anchor="ctr">
            <a:prstTxWarp prst="textNoShape">
              <a:avLst/>
            </a:prstTxWarp>
          </a:bodyPr>
          <a:lstStyle/>
          <a:p>
            <a:pPr defTabSz="701279">
              <a:lnSpc>
                <a:spcPts val="1575"/>
              </a:lnSpc>
            </a:pPr>
            <a:r>
              <a:rPr lang="en-US" sz="1050" b="1" dirty="0">
                <a:solidFill>
                  <a:srgbClr val="000000"/>
                </a:solidFill>
                <a:latin typeface="Arial" pitchFamily="22" charset="0"/>
              </a:rPr>
              <a:t>*</a:t>
            </a:r>
            <a:r>
              <a:rPr lang="en-US" sz="1050" b="1" u="sng" dirty="0">
                <a:solidFill>
                  <a:srgbClr val="000000"/>
                </a:solidFill>
                <a:latin typeface="Arial" pitchFamily="22" charset="0"/>
              </a:rPr>
              <a:t>Baseline ART</a:t>
            </a:r>
            <a:br>
              <a:rPr lang="en-US" sz="1050" b="1" dirty="0">
                <a:solidFill>
                  <a:srgbClr val="000000"/>
                </a:solidFill>
                <a:latin typeface="Arial" pitchFamily="22" charset="0"/>
              </a:rPr>
            </a:br>
            <a:r>
              <a:rPr lang="en-US" sz="1050" b="1" dirty="0">
                <a:solidFill>
                  <a:srgbClr val="000000"/>
                </a:solidFill>
                <a:latin typeface="Arial" pitchFamily="22" charset="0"/>
              </a:rPr>
              <a:t>  NRTIs: </a:t>
            </a:r>
            <a:r>
              <a:rPr lang="en-US" sz="1050" dirty="0">
                <a:solidFill>
                  <a:srgbClr val="000000"/>
                </a:solidFill>
                <a:latin typeface="Arial" pitchFamily="22" charset="0"/>
              </a:rPr>
              <a:t>Tenofovir DF 65%, Abacavir 22%, Other NRTI 7%, No NRTI 5%</a:t>
            </a:r>
            <a:br>
              <a:rPr lang="en-US" sz="1050" dirty="0">
                <a:solidFill>
                  <a:srgbClr val="000000"/>
                </a:solidFill>
                <a:latin typeface="Arial" pitchFamily="22" charset="0"/>
              </a:rPr>
            </a:br>
            <a:r>
              <a:rPr lang="en-US" sz="1050" dirty="0">
                <a:solidFill>
                  <a:srgbClr val="000000"/>
                </a:solidFill>
                <a:latin typeface="Arial" pitchFamily="22" charset="0"/>
              </a:rPr>
              <a:t>  </a:t>
            </a:r>
            <a:r>
              <a:rPr lang="en-US" sz="1050" b="1" dirty="0">
                <a:solidFill>
                  <a:srgbClr val="000000"/>
                </a:solidFill>
                <a:latin typeface="Arial" pitchFamily="22" charset="0"/>
              </a:rPr>
              <a:t>Third Agent</a:t>
            </a:r>
            <a:r>
              <a:rPr lang="en-US" sz="1050" dirty="0">
                <a:solidFill>
                  <a:srgbClr val="000000"/>
                </a:solidFill>
                <a:latin typeface="Arial" pitchFamily="22" charset="0"/>
              </a:rPr>
              <a:t>: PI 44%, NNRTI 42%, INSTI 24%, CCR5 Antagonist 3%</a:t>
            </a:r>
          </a:p>
        </p:txBody>
      </p:sp>
    </p:spTree>
    <p:extLst>
      <p:ext uri="{BB962C8B-B14F-4D97-AF65-F5344CB8AC3E}">
        <p14:creationId xmlns:p14="http://schemas.microsoft.com/office/powerpoint/2010/main" val="201402951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108" charset="-128"/>
              </a:rPr>
              <a:t>Study 112: </a:t>
            </a:r>
            <a:r>
              <a:rPr lang="en-US" dirty="0">
                <a:ea typeface="ＭＳ Ｐゴシック" pitchFamily="22" charset="-128"/>
                <a:cs typeface="ＭＳ Ｐゴシック" pitchFamily="22" charset="-128"/>
              </a:rPr>
              <a:t>Result</a:t>
            </a:r>
            <a:endParaRPr lang="en-US" dirty="0"/>
          </a:p>
        </p:txBody>
      </p:sp>
      <p:sp>
        <p:nvSpPr>
          <p:cNvPr id="4" name="Text Placeholder 3"/>
          <p:cNvSpPr>
            <a:spLocks noGrp="1"/>
          </p:cNvSpPr>
          <p:nvPr>
            <p:ph type="body" sz="quarter" idx="15"/>
          </p:nvPr>
        </p:nvSpPr>
        <p:spPr/>
        <p:txBody>
          <a:bodyPr/>
          <a:lstStyle/>
          <a:p>
            <a:r>
              <a:rPr lang="en-US" sz="1650" dirty="0"/>
              <a:t>Week 48 Virologic Response</a:t>
            </a:r>
          </a:p>
        </p:txBody>
      </p:sp>
      <p:sp>
        <p:nvSpPr>
          <p:cNvPr id="7" name="Content Placeholder 6"/>
          <p:cNvSpPr>
            <a:spLocks noGrp="1"/>
          </p:cNvSpPr>
          <p:nvPr>
            <p:ph type="body" sz="quarter" idx="16"/>
          </p:nvPr>
        </p:nvSpPr>
        <p:spPr/>
        <p:txBody>
          <a:bodyPr/>
          <a:lstStyle/>
          <a:p>
            <a:r>
              <a:rPr lang="en-US" dirty="0"/>
              <a:t>Source: </a:t>
            </a:r>
            <a:r>
              <a:rPr lang="en-US" dirty="0" err="1"/>
              <a:t>Pozniak</a:t>
            </a:r>
            <a:r>
              <a:rPr lang="en-US" dirty="0"/>
              <a:t> A, et al. J </a:t>
            </a:r>
            <a:r>
              <a:rPr lang="en-US" dirty="0" err="1"/>
              <a:t>Acquir</a:t>
            </a:r>
            <a:r>
              <a:rPr lang="en-US" dirty="0"/>
              <a:t> Immune </a:t>
            </a:r>
            <a:r>
              <a:rPr lang="en-US" dirty="0" err="1"/>
              <a:t>Defic</a:t>
            </a:r>
            <a:r>
              <a:rPr lang="en-US" dirty="0"/>
              <a:t> </a:t>
            </a:r>
            <a:r>
              <a:rPr lang="en-US" dirty="0" err="1"/>
              <a:t>Syndr</a:t>
            </a:r>
            <a:r>
              <a:rPr lang="en-US" dirty="0"/>
              <a:t>. 2016;71:530-7.</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61892784"/>
              </p:ext>
            </p:extLst>
          </p:nvPr>
        </p:nvGraphicFramePr>
        <p:xfrm>
          <a:off x="468367" y="1428750"/>
          <a:ext cx="82296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369661" y="4070310"/>
            <a:ext cx="920375" cy="26424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222/242</a:t>
            </a:r>
          </a:p>
        </p:txBody>
      </p:sp>
      <p:sp>
        <p:nvSpPr>
          <p:cNvPr id="3" name="TextBox 2"/>
          <p:cNvSpPr txBox="1"/>
          <p:nvPr/>
        </p:nvSpPr>
        <p:spPr>
          <a:xfrm>
            <a:off x="4666930" y="4132649"/>
            <a:ext cx="932670" cy="246221"/>
          </a:xfrm>
          <a:prstGeom prst="rect">
            <a:avLst/>
          </a:prstGeom>
          <a:noFill/>
        </p:spPr>
        <p:txBody>
          <a:bodyPr wrap="square" rtlCol="0">
            <a:spAutoFit/>
          </a:bodyPr>
          <a:lstStyle/>
          <a:p>
            <a:pPr algn="ctr"/>
            <a:r>
              <a:rPr lang="en-US" sz="1000" dirty="0">
                <a:solidFill>
                  <a:schemeClr val="bg1"/>
                </a:solidFill>
                <a:latin typeface="Arial"/>
              </a:rPr>
              <a:t>17/242</a:t>
            </a:r>
          </a:p>
        </p:txBody>
      </p:sp>
    </p:spTree>
    <p:extLst>
      <p:ext uri="{BB962C8B-B14F-4D97-AF65-F5344CB8AC3E}">
        <p14:creationId xmlns:p14="http://schemas.microsoft.com/office/powerpoint/2010/main" val="250896545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112: Subgroup Analysis Result </a:t>
            </a:r>
            <a:endParaRPr lang="en-US" dirty="0"/>
          </a:p>
        </p:txBody>
      </p:sp>
      <p:sp>
        <p:nvSpPr>
          <p:cNvPr id="4" name="Text Placeholder 3"/>
          <p:cNvSpPr>
            <a:spLocks noGrp="1"/>
          </p:cNvSpPr>
          <p:nvPr>
            <p:ph type="body" sz="quarter" idx="15"/>
          </p:nvPr>
        </p:nvSpPr>
        <p:spPr/>
        <p:txBody>
          <a:bodyPr/>
          <a:lstStyle/>
          <a:p>
            <a:r>
              <a:rPr lang="en-US" dirty="0"/>
              <a:t>Change in Estimated GFR* from Baseline to Weeks 24 and 48</a:t>
            </a:r>
          </a:p>
        </p:txBody>
      </p:sp>
      <p:sp>
        <p:nvSpPr>
          <p:cNvPr id="7" name="Content Placeholder 6"/>
          <p:cNvSpPr>
            <a:spLocks noGrp="1"/>
          </p:cNvSpPr>
          <p:nvPr>
            <p:ph type="body" sz="quarter" idx="16"/>
          </p:nvPr>
        </p:nvSpPr>
        <p:spPr/>
        <p:txBody>
          <a:bodyPr/>
          <a:lstStyle/>
          <a:p>
            <a:r>
              <a:rPr lang="en-US" dirty="0"/>
              <a:t>Source: </a:t>
            </a:r>
            <a:r>
              <a:rPr lang="en-US" dirty="0" err="1"/>
              <a:t>Pozniak</a:t>
            </a:r>
            <a:r>
              <a:rPr lang="en-US" dirty="0"/>
              <a:t> A, et al. J </a:t>
            </a:r>
            <a:r>
              <a:rPr lang="en-US" dirty="0" err="1"/>
              <a:t>Acquir</a:t>
            </a:r>
            <a:r>
              <a:rPr lang="en-US" dirty="0"/>
              <a:t> Immune </a:t>
            </a:r>
            <a:r>
              <a:rPr lang="en-US" dirty="0" err="1"/>
              <a:t>Defic</a:t>
            </a:r>
            <a:r>
              <a:rPr lang="en-US" dirty="0"/>
              <a:t> </a:t>
            </a:r>
            <a:r>
              <a:rPr lang="en-US" dirty="0" err="1"/>
              <a:t>Syndr</a:t>
            </a:r>
            <a:r>
              <a:rPr lang="en-US" dirty="0"/>
              <a:t>. 2016;71:530-7.</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525508549"/>
              </p:ext>
            </p:extLst>
          </p:nvPr>
        </p:nvGraphicFramePr>
        <p:xfrm>
          <a:off x="467649" y="1317854"/>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1387928" y="4494331"/>
            <a:ext cx="7127422" cy="253916"/>
          </a:xfrm>
          <a:prstGeom prst="rect">
            <a:avLst/>
          </a:prstGeom>
          <a:solidFill>
            <a:srgbClr val="F2F2F2"/>
          </a:solidFill>
        </p:spPr>
        <p:txBody>
          <a:bodyPr wrap="square" lIns="91440" rtlCol="0">
            <a:spAutoFit/>
          </a:bodyPr>
          <a:lstStyle/>
          <a:p>
            <a:r>
              <a:rPr lang="en-US" sz="1050" dirty="0">
                <a:latin typeface="Arial" panose="020B0604020202020204" pitchFamily="34" charset="0"/>
                <a:cs typeface="Arial" panose="020B0604020202020204" pitchFamily="34" charset="0"/>
              </a:rPr>
              <a:t>*GFR estimated by Cockcroft </a:t>
            </a:r>
            <a:r>
              <a:rPr lang="en-US" sz="1050" dirty="0" err="1">
                <a:latin typeface="Arial" panose="020B0604020202020204" pitchFamily="34" charset="0"/>
                <a:cs typeface="Arial" panose="020B0604020202020204" pitchFamily="34" charset="0"/>
              </a:rPr>
              <a:t>Gault</a:t>
            </a:r>
            <a:r>
              <a:rPr lang="en-US" sz="105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0742854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112: Result</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General Proteinuria</a:t>
            </a:r>
          </a:p>
        </p:txBody>
      </p:sp>
      <p:sp>
        <p:nvSpPr>
          <p:cNvPr id="8" name="Content Placeholder 7"/>
          <p:cNvSpPr>
            <a:spLocks noGrp="1"/>
          </p:cNvSpPr>
          <p:nvPr>
            <p:ph type="body" sz="quarter" idx="16"/>
          </p:nvPr>
        </p:nvSpPr>
        <p:spPr/>
        <p:txBody>
          <a:bodyPr/>
          <a:lstStyle/>
          <a:p>
            <a:r>
              <a:rPr lang="en-US" dirty="0"/>
              <a:t>Source: </a:t>
            </a:r>
            <a:r>
              <a:rPr lang="en-US" dirty="0" err="1"/>
              <a:t>Pozniak</a:t>
            </a:r>
            <a:r>
              <a:rPr lang="en-US" dirty="0"/>
              <a:t> A, et al. J </a:t>
            </a:r>
            <a:r>
              <a:rPr lang="en-US" dirty="0" err="1"/>
              <a:t>Acquir</a:t>
            </a:r>
            <a:r>
              <a:rPr lang="en-US" dirty="0"/>
              <a:t> Immune </a:t>
            </a:r>
            <a:r>
              <a:rPr lang="en-US" dirty="0" err="1"/>
              <a:t>Defic</a:t>
            </a:r>
            <a:r>
              <a:rPr lang="en-US" dirty="0"/>
              <a:t> </a:t>
            </a:r>
            <a:r>
              <a:rPr lang="en-US" dirty="0" err="1"/>
              <a:t>Syndr</a:t>
            </a:r>
            <a:r>
              <a:rPr lang="en-US" dirty="0"/>
              <a:t>. 2016;71:530-7.</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751544293"/>
              </p:ext>
            </p:extLst>
          </p:nvPr>
        </p:nvGraphicFramePr>
        <p:xfrm>
          <a:off x="476358" y="1372898"/>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902604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112: Result </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Tubular Proteinuria </a:t>
            </a:r>
          </a:p>
        </p:txBody>
      </p:sp>
      <p:sp>
        <p:nvSpPr>
          <p:cNvPr id="8" name="Content Placeholder 7"/>
          <p:cNvSpPr>
            <a:spLocks noGrp="1"/>
          </p:cNvSpPr>
          <p:nvPr>
            <p:ph type="body" sz="quarter" idx="16"/>
          </p:nvPr>
        </p:nvSpPr>
        <p:spPr/>
        <p:txBody>
          <a:bodyPr/>
          <a:lstStyle/>
          <a:p>
            <a:r>
              <a:rPr lang="en-US" dirty="0"/>
              <a:t>Source: </a:t>
            </a:r>
            <a:r>
              <a:rPr lang="en-US" dirty="0" err="1"/>
              <a:t>Pozniak</a:t>
            </a:r>
            <a:r>
              <a:rPr lang="en-US" dirty="0"/>
              <a:t> A, et al. J </a:t>
            </a:r>
            <a:r>
              <a:rPr lang="en-US" dirty="0" err="1"/>
              <a:t>Acquir</a:t>
            </a:r>
            <a:r>
              <a:rPr lang="en-US" dirty="0"/>
              <a:t> Immune </a:t>
            </a:r>
            <a:r>
              <a:rPr lang="en-US" dirty="0" err="1"/>
              <a:t>Defic</a:t>
            </a:r>
            <a:r>
              <a:rPr lang="en-US" dirty="0"/>
              <a:t> </a:t>
            </a:r>
            <a:r>
              <a:rPr lang="en-US" dirty="0" err="1"/>
              <a:t>Syndr</a:t>
            </a:r>
            <a:r>
              <a:rPr lang="en-US" dirty="0"/>
              <a:t>. 2016;71:530-7.</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617006252"/>
              </p:ext>
            </p:extLst>
          </p:nvPr>
        </p:nvGraphicFramePr>
        <p:xfrm>
          <a:off x="467649" y="1423474"/>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736810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112: Result </a:t>
            </a:r>
            <a:endParaRPr lang="en-US" dirty="0"/>
          </a:p>
        </p:txBody>
      </p:sp>
      <p:sp>
        <p:nvSpPr>
          <p:cNvPr id="8" name="Content Placeholder 7"/>
          <p:cNvSpPr>
            <a:spLocks noGrp="1"/>
          </p:cNvSpPr>
          <p:nvPr>
            <p:ph type="body" sz="quarter" idx="15"/>
          </p:nvPr>
        </p:nvSpPr>
        <p:spPr/>
        <p:txBody>
          <a:bodyPr/>
          <a:lstStyle/>
          <a:p>
            <a:r>
              <a:rPr lang="nb-NO" dirty="0"/>
              <a:t>Week 48: Changes in Bone Mineral Density (BMD)</a:t>
            </a:r>
          </a:p>
        </p:txBody>
      </p:sp>
      <p:sp>
        <p:nvSpPr>
          <p:cNvPr id="3" name="Text Placeholder 2"/>
          <p:cNvSpPr>
            <a:spLocks noGrp="1"/>
          </p:cNvSpPr>
          <p:nvPr>
            <p:ph type="body" sz="quarter" idx="16"/>
          </p:nvPr>
        </p:nvSpPr>
        <p:spPr/>
        <p:txBody>
          <a:bodyPr/>
          <a:lstStyle/>
          <a:p>
            <a:r>
              <a:rPr lang="en-US" dirty="0"/>
              <a:t>Source: </a:t>
            </a:r>
            <a:r>
              <a:rPr lang="en-US" dirty="0" err="1"/>
              <a:t>Pozniak</a:t>
            </a:r>
            <a:r>
              <a:rPr lang="en-US" dirty="0"/>
              <a:t> A, et al. J </a:t>
            </a:r>
            <a:r>
              <a:rPr lang="en-US" dirty="0" err="1"/>
              <a:t>Acquir</a:t>
            </a:r>
            <a:r>
              <a:rPr lang="en-US" dirty="0"/>
              <a:t> Immune </a:t>
            </a:r>
            <a:r>
              <a:rPr lang="en-US" dirty="0" err="1"/>
              <a:t>Defic</a:t>
            </a:r>
            <a:r>
              <a:rPr lang="en-US" dirty="0"/>
              <a:t> </a:t>
            </a:r>
            <a:r>
              <a:rPr lang="en-US" dirty="0" err="1"/>
              <a:t>Syndr</a:t>
            </a:r>
            <a:r>
              <a:rPr lang="en-US" dirty="0"/>
              <a:t>. 2016;71:530-7.</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1759887772"/>
              </p:ext>
            </p:extLst>
          </p:nvPr>
        </p:nvGraphicFramePr>
        <p:xfrm>
          <a:off x="476358" y="1447801"/>
          <a:ext cx="8229600" cy="32918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096276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32069895"/>
              </p:ext>
            </p:extLst>
          </p:nvPr>
        </p:nvGraphicFramePr>
        <p:xfrm>
          <a:off x="1364064" y="1555964"/>
          <a:ext cx="2248021" cy="2476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861858870"/>
              </p:ext>
            </p:extLst>
          </p:nvPr>
        </p:nvGraphicFramePr>
        <p:xfrm>
          <a:off x="5402914" y="1543995"/>
          <a:ext cx="2448932" cy="24765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112: Result </a:t>
            </a:r>
            <a:endParaRPr lang="en-US" dirty="0"/>
          </a:p>
        </p:txBody>
      </p:sp>
      <p:sp>
        <p:nvSpPr>
          <p:cNvPr id="3" name="Text Placeholder 2"/>
          <p:cNvSpPr>
            <a:spLocks noGrp="1"/>
          </p:cNvSpPr>
          <p:nvPr>
            <p:ph type="body" sz="quarter" idx="15"/>
          </p:nvPr>
        </p:nvSpPr>
        <p:spPr/>
        <p:txBody>
          <a:bodyPr/>
          <a:lstStyle/>
          <a:p>
            <a:r>
              <a:rPr lang="nb-NO" dirty="0"/>
              <a:t>Week 48: Changes in Spine and Hip Bone Mineral Density (BMD)</a:t>
            </a:r>
          </a:p>
        </p:txBody>
      </p:sp>
      <p:sp>
        <p:nvSpPr>
          <p:cNvPr id="6" name="Text Placeholder 5"/>
          <p:cNvSpPr>
            <a:spLocks noGrp="1"/>
          </p:cNvSpPr>
          <p:nvPr>
            <p:ph type="body" sz="quarter" idx="16"/>
          </p:nvPr>
        </p:nvSpPr>
        <p:spPr/>
        <p:txBody>
          <a:bodyPr/>
          <a:lstStyle/>
          <a:p>
            <a:r>
              <a:rPr lang="en-US" dirty="0"/>
              <a:t>Source: </a:t>
            </a:r>
            <a:r>
              <a:rPr lang="en-US" dirty="0" err="1"/>
              <a:t>Pozniak</a:t>
            </a:r>
            <a:r>
              <a:rPr lang="en-US" dirty="0"/>
              <a:t> A, et al. J </a:t>
            </a:r>
            <a:r>
              <a:rPr lang="en-US" dirty="0" err="1"/>
              <a:t>Acquir</a:t>
            </a:r>
            <a:r>
              <a:rPr lang="en-US" dirty="0"/>
              <a:t> Immune </a:t>
            </a:r>
            <a:r>
              <a:rPr lang="en-US" dirty="0" err="1"/>
              <a:t>Defic</a:t>
            </a:r>
            <a:r>
              <a:rPr lang="en-US" dirty="0"/>
              <a:t> </a:t>
            </a:r>
            <a:r>
              <a:rPr lang="en-US" dirty="0" err="1"/>
              <a:t>Syndr</a:t>
            </a:r>
            <a:r>
              <a:rPr lang="en-US" dirty="0"/>
              <a:t>. 2016;71:530-7.</a:t>
            </a:r>
            <a:endParaRPr lang="en-US" dirty="0">
              <a:latin typeface="Arial" pitchFamily="22" charset="0"/>
            </a:endParaRPr>
          </a:p>
        </p:txBody>
      </p:sp>
      <p:grpSp>
        <p:nvGrpSpPr>
          <p:cNvPr id="14" name="Group 13"/>
          <p:cNvGrpSpPr/>
          <p:nvPr/>
        </p:nvGrpSpPr>
        <p:grpSpPr>
          <a:xfrm>
            <a:off x="3771921" y="2558984"/>
            <a:ext cx="1630993" cy="1075430"/>
            <a:chOff x="3539096" y="2988644"/>
            <a:chExt cx="2077395" cy="1433907"/>
          </a:xfrm>
          <a:effectLst/>
        </p:grpSpPr>
        <p:sp>
          <p:nvSpPr>
            <p:cNvPr id="10" name="Rectangle 7"/>
            <p:cNvSpPr>
              <a:spLocks noChangeArrowheads="1"/>
            </p:cNvSpPr>
            <p:nvPr/>
          </p:nvSpPr>
          <p:spPr bwMode="ltGray">
            <a:xfrm>
              <a:off x="3539096" y="2988644"/>
              <a:ext cx="2077395" cy="1433907"/>
            </a:xfrm>
            <a:prstGeom prst="rect">
              <a:avLst/>
            </a:prstGeom>
            <a:solidFill>
              <a:schemeClr val="bg1">
                <a:lumMod val="95000"/>
              </a:schemeClr>
            </a:solidFill>
            <a:ln w="12700" cap="flat" cmpd="sng" algn="ctr">
              <a:solidFill>
                <a:srgbClr val="000000"/>
              </a:solidFill>
              <a:prstDash val="solid"/>
              <a:miter lim="800000"/>
              <a:headEnd type="none" w="med" len="med"/>
              <a:tailEnd type="none" w="med" len="med"/>
            </a:ln>
            <a:effectLst/>
          </p:spPr>
          <p:txBody>
            <a:bodyPr wrap="square" lIns="274320" tIns="34286" rIns="68573" bIns="34286" anchor="ctr">
              <a:prstTxWarp prst="textNoShape">
                <a:avLst/>
              </a:prstTxWarp>
            </a:bodyPr>
            <a:lstStyle/>
            <a:p>
              <a:pPr>
                <a:spcAft>
                  <a:spcPts val="900"/>
                </a:spcAft>
              </a:pPr>
              <a:r>
                <a:rPr lang="en-US" sz="1200" dirty="0">
                  <a:solidFill>
                    <a:srgbClr val="000000"/>
                  </a:solidFill>
                  <a:latin typeface="Arial" panose="020B0604020202020204" pitchFamily="34" charset="0"/>
                  <a:cs typeface="Arial" panose="020B0604020202020204" pitchFamily="34" charset="0"/>
                </a:rPr>
                <a:t>≥ 3% gain</a:t>
              </a:r>
            </a:p>
            <a:p>
              <a:pPr>
                <a:spcAft>
                  <a:spcPts val="900"/>
                </a:spcAft>
              </a:pPr>
              <a:r>
                <a:rPr lang="en-US" sz="1200" dirty="0">
                  <a:solidFill>
                    <a:srgbClr val="000000"/>
                  </a:solidFill>
                  <a:latin typeface="Arial" panose="020B0604020202020204" pitchFamily="34" charset="0"/>
                  <a:cs typeface="Arial" panose="020B0604020202020204" pitchFamily="34" charset="0"/>
                </a:rPr>
                <a:t>Gain or loss &lt;3%</a:t>
              </a:r>
            </a:p>
            <a:p>
              <a:pPr>
                <a:spcAft>
                  <a:spcPts val="900"/>
                </a:spcAft>
              </a:pPr>
              <a:r>
                <a:rPr lang="en-US" sz="1200" dirty="0">
                  <a:solidFill>
                    <a:srgbClr val="000000"/>
                  </a:solidFill>
                  <a:latin typeface="Arial" panose="020B0604020202020204" pitchFamily="34" charset="0"/>
                  <a:cs typeface="Arial" panose="020B0604020202020204" pitchFamily="34" charset="0"/>
                </a:rPr>
                <a:t>Loss ≥3%</a:t>
              </a:r>
              <a:endParaRPr lang="en-US" sz="1050" dirty="0">
                <a:solidFill>
                  <a:srgbClr val="000000"/>
                </a:solidFill>
                <a:latin typeface="Arial" panose="020B0604020202020204" pitchFamily="34" charset="0"/>
                <a:cs typeface="Arial" panose="020B0604020202020204" pitchFamily="34" charset="0"/>
              </a:endParaRPr>
            </a:p>
          </p:txBody>
        </p:sp>
        <p:sp>
          <p:nvSpPr>
            <p:cNvPr id="11" name="Rectangle 10"/>
            <p:cNvSpPr>
              <a:spLocks noChangeAspect="1"/>
            </p:cNvSpPr>
            <p:nvPr/>
          </p:nvSpPr>
          <p:spPr>
            <a:xfrm>
              <a:off x="3641868" y="3232333"/>
              <a:ext cx="175267" cy="175268"/>
            </a:xfrm>
            <a:prstGeom prst="rect">
              <a:avLst/>
            </a:prstGeom>
            <a:solidFill>
              <a:schemeClr val="accent1">
                <a:lumMod val="40000"/>
                <a:lumOff val="60000"/>
              </a:schemeClr>
            </a:solidFill>
            <a:ln w="6350">
              <a:solidFill>
                <a:schemeClr val="tx1"/>
              </a:solidFill>
            </a:ln>
            <a:effectLst/>
            <a:scene3d>
              <a:camera prst="orthographicFront"/>
              <a:lightRig rig="threePt" dir="t"/>
            </a:scene3d>
            <a:sp3d>
              <a:bevelT w="19050" h="190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2" name="Rectangle 11"/>
            <p:cNvSpPr>
              <a:spLocks noChangeAspect="1"/>
            </p:cNvSpPr>
            <p:nvPr/>
          </p:nvSpPr>
          <p:spPr>
            <a:xfrm>
              <a:off x="3641868" y="3630605"/>
              <a:ext cx="175267" cy="175268"/>
            </a:xfrm>
            <a:prstGeom prst="rect">
              <a:avLst/>
            </a:prstGeom>
            <a:solidFill>
              <a:schemeClr val="accent2">
                <a:lumMod val="60000"/>
                <a:lumOff val="40000"/>
              </a:schemeClr>
            </a:solidFill>
            <a:ln w="6350">
              <a:solidFill>
                <a:schemeClr val="tx1"/>
              </a:solidFill>
            </a:ln>
            <a:effectLst/>
            <a:scene3d>
              <a:camera prst="orthographicFront"/>
              <a:lightRig rig="threePt" dir="t"/>
            </a:scene3d>
            <a:sp3d>
              <a:bevelT w="19050" h="190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3" name="Rectangle 12"/>
            <p:cNvSpPr>
              <a:spLocks noChangeAspect="1"/>
            </p:cNvSpPr>
            <p:nvPr/>
          </p:nvSpPr>
          <p:spPr>
            <a:xfrm>
              <a:off x="3641868" y="4028878"/>
              <a:ext cx="175267" cy="175268"/>
            </a:xfrm>
            <a:prstGeom prst="rect">
              <a:avLst/>
            </a:prstGeom>
            <a:solidFill>
              <a:srgbClr val="AF4A47"/>
            </a:solidFill>
            <a:ln w="6350">
              <a:solidFill>
                <a:schemeClr val="tx1"/>
              </a:solidFill>
            </a:ln>
            <a:effectLst/>
            <a:scene3d>
              <a:camera prst="orthographicFront"/>
              <a:lightRig rig="threePt" dir="t"/>
            </a:scene3d>
            <a:sp3d>
              <a:bevelT w="19050" h="1905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1476061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Elvitegravir-Cobicistat-TAF-FTC in Renal Impairment</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112: Conclusions</a:t>
            </a:r>
            <a:endParaRPr lang="en-US" dirty="0"/>
          </a:p>
        </p:txBody>
      </p:sp>
      <p:sp>
        <p:nvSpPr>
          <p:cNvPr id="4" name="Text Placeholder 3"/>
          <p:cNvSpPr>
            <a:spLocks noGrp="1"/>
          </p:cNvSpPr>
          <p:nvPr>
            <p:ph type="body" sz="quarter" idx="16"/>
          </p:nvPr>
        </p:nvSpPr>
        <p:spPr/>
        <p:txBody>
          <a:bodyPr/>
          <a:lstStyle/>
          <a:p>
            <a:r>
              <a:rPr lang="en-US" dirty="0"/>
              <a:t>Source: Gallant J, et al. </a:t>
            </a:r>
            <a:r>
              <a:rPr lang="it-IT" dirty="0"/>
              <a:t>J Acquir Immune Defic Syndr. 2016;73:294-8.</a:t>
            </a:r>
            <a:endParaRPr lang="en-US" dirty="0">
              <a:latin typeface="Arial" pitchFamily="22" charset="0"/>
            </a:endParaRPr>
          </a:p>
        </p:txBody>
      </p:sp>
      <p:sp>
        <p:nvSpPr>
          <p:cNvPr id="3" name="Content Placeholder 2"/>
          <p:cNvSpPr>
            <a:spLocks noGrp="1"/>
          </p:cNvSpPr>
          <p:nvPr>
            <p:ph sz="half" idx="2"/>
          </p:nvPr>
        </p:nvSpPr>
        <p:spPr>
          <a:xfrm>
            <a:off x="-18168" y="1786408"/>
            <a:ext cx="9180576" cy="1805877"/>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a:t>
            </a:r>
            <a:r>
              <a:rPr lang="en-US" sz="1800" dirty="0">
                <a:cs typeface="Arial"/>
              </a:rPr>
              <a:t>Switch to E/C/F/TAF was associated with minimal change in GFR. Proteinuria, albuminuria and bone mineral density significantly improved. These data support the efficacy and safety of once daily E/C/F/TAF in HIV+ patients with mild or moderate renal impairment without dose adjustment.</a:t>
            </a:r>
            <a:r>
              <a:rPr lang="en-US" sz="1800" dirty="0">
                <a:latin typeface="Arial"/>
                <a:cs typeface="Arial"/>
              </a:rPr>
              <a:t>”</a:t>
            </a:r>
          </a:p>
        </p:txBody>
      </p:sp>
    </p:spTree>
    <p:extLst>
      <p:ext uri="{BB962C8B-B14F-4D97-AF65-F5344CB8AC3E}">
        <p14:creationId xmlns:p14="http://schemas.microsoft.com/office/powerpoint/2010/main" val="2940694053"/>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NEW_PPT_BLANK.pptx" id="{7838D14B-182A-4763-96E4-9C016D7F3EF2}" vid="{99F16759-510D-44D2-8EE6-495D5CB713A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55235</TotalTime>
  <Words>522</Words>
  <Application>Microsoft Macintosh PowerPoint</Application>
  <PresentationFormat>On-screen Show (16:9)</PresentationFormat>
  <Paragraphs>56</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Corbel</vt:lpstr>
      <vt:lpstr>Geneva</vt:lpstr>
      <vt:lpstr>Lucida Grande</vt:lpstr>
      <vt:lpstr>Times New Roman</vt:lpstr>
      <vt:lpstr>NCRC</vt:lpstr>
      <vt:lpstr>Elvitegravir-Cobicistat-TAF-FTC in Renal Impairment Study 112</vt:lpstr>
      <vt:lpstr>Elvitegravir-Cobicistat-TAF-FTC in Renal Impairment Study 112: Design</vt:lpstr>
      <vt:lpstr>Elvitegravir-Cobicistat-TAF-FTC in Renal Impairment Study 112: Result</vt:lpstr>
      <vt:lpstr>Elvitegravir-Cobicistat-TAF-FTC in Renal Impairment Study 112: Subgroup Analysis Result </vt:lpstr>
      <vt:lpstr>Elvitegravir-Cobicistat-TAF-FTC in Renal Impairment Study 112: Result</vt:lpstr>
      <vt:lpstr>Elvitegravir-Cobicistat-TAF-FTC in Renal Impairment Study 112: Result </vt:lpstr>
      <vt:lpstr>Elvitegravir-Cobicistat-TAF-FTC in Renal Impairment Study 112: Result </vt:lpstr>
      <vt:lpstr>Elvitegravir-Cobicistat-TAF-FTC in Renal Impairment Study 112: Result </vt:lpstr>
      <vt:lpstr>Elvitegravir-Cobicistat-TAF-FTC in Renal Impairment Study 112: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2356</cp:revision>
  <cp:lastPrinted>2008-02-05T14:34:24Z</cp:lastPrinted>
  <dcterms:created xsi:type="dcterms:W3CDTF">2010-11-28T05:36:22Z</dcterms:created>
  <dcterms:modified xsi:type="dcterms:W3CDTF">2022-12-19T20:20:56Z</dcterms:modified>
</cp:coreProperties>
</file>