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1"/>
  </p:notesMasterIdLst>
  <p:handoutMasterIdLst>
    <p:handoutMasterId r:id="rId12"/>
  </p:handoutMasterIdLst>
  <p:sldIdLst>
    <p:sldId id="1137" r:id="rId2"/>
    <p:sldId id="1138" r:id="rId3"/>
    <p:sldId id="1139" r:id="rId4"/>
    <p:sldId id="1140" r:id="rId5"/>
    <p:sldId id="1141" r:id="rId6"/>
    <p:sldId id="1142" r:id="rId7"/>
    <p:sldId id="1143" r:id="rId8"/>
    <p:sldId id="1144" r:id="rId9"/>
    <p:sldId id="1159" r:id="rId10"/>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7D8F"/>
    <a:srgbClr val="97B7D3"/>
    <a:srgbClr val="8288A4"/>
    <a:srgbClr val="989EBE"/>
    <a:srgbClr val="BAC3E2"/>
    <a:srgbClr val="7E93BE"/>
    <a:srgbClr val="D6AED7"/>
    <a:srgbClr val="805980"/>
    <a:srgbClr val="D0C5C5"/>
    <a:srgbClr val="7F7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autoAdjust="0"/>
    <p:restoredTop sz="94807" autoAdjust="0"/>
  </p:normalViewPr>
  <p:slideViewPr>
    <p:cSldViewPr snapToGrid="0" showGuides="1">
      <p:cViewPr varScale="1">
        <p:scale>
          <a:sx n="146" d="100"/>
          <a:sy n="146" d="100"/>
        </p:scale>
        <p:origin x="176" y="48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77063283756196"/>
          <c:y val="9.7131400862609699E-2"/>
          <c:w val="0.84299297657237293"/>
          <c:h val="0.78352432404835348"/>
        </c:manualLayout>
      </c:layout>
      <c:barChart>
        <c:barDir val="col"/>
        <c:grouping val="clustered"/>
        <c:varyColors val="0"/>
        <c:ser>
          <c:idx val="0"/>
          <c:order val="0"/>
          <c:tx>
            <c:strRef>
              <c:f>Sheet1!$B$1</c:f>
              <c:strCache>
                <c:ptCount val="1"/>
                <c:pt idx="0">
                  <c:v>Week 24</c:v>
                </c:pt>
              </c:strCache>
            </c:strRef>
          </c:tx>
          <c:spPr>
            <a:gradFill>
              <a:gsLst>
                <a:gs pos="0">
                  <a:srgbClr val="816D52"/>
                </a:gs>
                <a:gs pos="98000">
                  <a:srgbClr val="EAC695"/>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370F-264A-8DD9-2EBB9FCEF3C3}"/>
              </c:ext>
            </c:extLst>
          </c:dPt>
          <c:dPt>
            <c:idx val="1"/>
            <c:invertIfNegative val="0"/>
            <c:bubble3D val="0"/>
            <c:extLst>
              <c:ext xmlns:c16="http://schemas.microsoft.com/office/drawing/2014/chart" uri="{C3380CC4-5D6E-409C-BE32-E72D297353CC}">
                <c16:uniqueId val="{00000001-370F-264A-8DD9-2EBB9FCEF3C3}"/>
              </c:ext>
            </c:extLst>
          </c:dPt>
          <c:dPt>
            <c:idx val="2"/>
            <c:invertIfNegative val="0"/>
            <c:bubble3D val="0"/>
            <c:extLst>
              <c:ext xmlns:c16="http://schemas.microsoft.com/office/drawing/2014/chart" uri="{C3380CC4-5D6E-409C-BE32-E72D297353CC}">
                <c16:uniqueId val="{00000002-370F-264A-8DD9-2EBB9FCEF3C3}"/>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0F-264A-8DD9-2EBB9FCEF3C3}"/>
                </c:ext>
              </c:extLst>
            </c:dLbl>
            <c:dLbl>
              <c:idx val="1"/>
              <c:spPr>
                <a:noFill/>
              </c:spPr>
              <c:txPr>
                <a:bodyPr/>
                <a:lstStyle/>
                <a:p>
                  <a:pPr>
                    <a:defRPr sz="12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70F-264A-8DD9-2EBB9FCEF3C3}"/>
                </c:ext>
              </c:extLst>
            </c:dLbl>
            <c:dLbl>
              <c:idx val="2"/>
              <c:spPr>
                <a:noFill/>
              </c:spPr>
              <c:txPr>
                <a:bodyPr/>
                <a:lstStyle/>
                <a:p>
                  <a:pPr>
                    <a:defRPr sz="12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70F-264A-8DD9-2EBB9FCEF3C3}"/>
                </c:ext>
              </c:extLst>
            </c:dLbl>
            <c:spPr>
              <a:solidFill>
                <a:srgbClr val="FFFFFF">
                  <a:alpha val="50000"/>
                </a:srgbClr>
              </a:solid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 &lt;50 copies/mL</c:v>
                </c:pt>
                <c:pt idx="1">
                  <c:v>Virologic Failure</c:v>
                </c:pt>
                <c:pt idx="2">
                  <c:v>No Virologic Data</c:v>
                </c:pt>
              </c:strCache>
            </c:strRef>
          </c:cat>
          <c:val>
            <c:numRef>
              <c:f>Sheet1!$B$2:$B$4</c:f>
              <c:numCache>
                <c:formatCode>0</c:formatCode>
                <c:ptCount val="3"/>
                <c:pt idx="0">
                  <c:v>94</c:v>
                </c:pt>
                <c:pt idx="1">
                  <c:v>1</c:v>
                </c:pt>
                <c:pt idx="2">
                  <c:v>4</c:v>
                </c:pt>
              </c:numCache>
            </c:numRef>
          </c:val>
          <c:extLst>
            <c:ext xmlns:c16="http://schemas.microsoft.com/office/drawing/2014/chart" uri="{C3380CC4-5D6E-409C-BE32-E72D297353CC}">
              <c16:uniqueId val="{00000003-370F-264A-8DD9-2EBB9FCEF3C3}"/>
            </c:ext>
          </c:extLst>
        </c:ser>
        <c:ser>
          <c:idx val="1"/>
          <c:order val="1"/>
          <c:tx>
            <c:strRef>
              <c:f>Sheet1!$C$1</c:f>
              <c:strCache>
                <c:ptCount val="1"/>
                <c:pt idx="0">
                  <c:v>Week 48</c:v>
                </c:pt>
              </c:strCache>
            </c:strRef>
          </c:tx>
          <c:spPr>
            <a:gradFill>
              <a:gsLst>
                <a:gs pos="0">
                  <a:srgbClr val="7F7A7A"/>
                </a:gs>
                <a:gs pos="99000">
                  <a:srgbClr val="D0C5C5"/>
                </a:gs>
              </a:gsLst>
              <a:lin ang="0" scaled="0"/>
            </a:gradFill>
            <a:ln w="12700">
              <a:noFill/>
            </a:ln>
            <a:effectLst/>
            <a:scene3d>
              <a:camera prst="orthographicFront"/>
              <a:lightRig rig="threePt" dir="t"/>
            </a:scene3d>
            <a:sp3d>
              <a:bevelT w="38100" h="38100"/>
            </a:sp3d>
          </c:spPr>
          <c:invertIfNegative val="0"/>
          <c:dLbls>
            <c:dLbl>
              <c:idx val="0"/>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0F-264A-8DD9-2EBB9FCEF3C3}"/>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 &lt;50 copies/mL</c:v>
                </c:pt>
                <c:pt idx="1">
                  <c:v>Virologic Failure</c:v>
                </c:pt>
                <c:pt idx="2">
                  <c:v>No Virologic Data</c:v>
                </c:pt>
              </c:strCache>
            </c:strRef>
          </c:cat>
          <c:val>
            <c:numRef>
              <c:f>Sheet1!$C$2:$C$4</c:f>
              <c:numCache>
                <c:formatCode>0</c:formatCode>
                <c:ptCount val="3"/>
                <c:pt idx="0">
                  <c:v>92</c:v>
                </c:pt>
                <c:pt idx="1">
                  <c:v>3</c:v>
                </c:pt>
                <c:pt idx="2">
                  <c:v>6</c:v>
                </c:pt>
              </c:numCache>
            </c:numRef>
          </c:val>
          <c:extLst>
            <c:ext xmlns:c16="http://schemas.microsoft.com/office/drawing/2014/chart" uri="{C3380CC4-5D6E-409C-BE32-E72D297353CC}">
              <c16:uniqueId val="{00000005-370F-264A-8DD9-2EBB9FCEF3C3}"/>
            </c:ext>
          </c:extLst>
        </c:ser>
        <c:dLbls>
          <c:showLegendKey val="0"/>
          <c:showVal val="1"/>
          <c:showCatName val="0"/>
          <c:showSerName val="0"/>
          <c:showPercent val="0"/>
          <c:showBubbleSize val="0"/>
        </c:dLbls>
        <c:gapWidth val="80"/>
        <c:axId val="-2019748984"/>
        <c:axId val="-2019754568"/>
      </c:barChart>
      <c:catAx>
        <c:axId val="-2019748984"/>
        <c:scaling>
          <c:orientation val="minMax"/>
        </c:scaling>
        <c:delete val="0"/>
        <c:axPos val="b"/>
        <c:numFmt formatCode="General" sourceLinked="0"/>
        <c:majorTickMark val="out"/>
        <c:minorTickMark val="none"/>
        <c:tickLblPos val="nextTo"/>
        <c:spPr>
          <a:ln w="6350">
            <a:solidFill>
              <a:srgbClr val="000000"/>
            </a:solidFill>
          </a:ln>
        </c:spPr>
        <c:txPr>
          <a:bodyPr/>
          <a:lstStyle/>
          <a:p>
            <a:pPr>
              <a:defRPr sz="1200"/>
            </a:pPr>
            <a:endParaRPr lang="en-US"/>
          </a:p>
        </c:txPr>
        <c:crossAx val="-2019754568"/>
        <c:crosses val="autoZero"/>
        <c:auto val="1"/>
        <c:lblAlgn val="ctr"/>
        <c:lblOffset val="1"/>
        <c:tickLblSkip val="1"/>
        <c:tickMarkSkip val="1"/>
        <c:noMultiLvlLbl val="0"/>
      </c:catAx>
      <c:valAx>
        <c:axId val="-2019754568"/>
        <c:scaling>
          <c:orientation val="minMax"/>
          <c:max val="100"/>
          <c:min val="0"/>
        </c:scaling>
        <c:delete val="0"/>
        <c:axPos val="l"/>
        <c:title>
          <c:tx>
            <c:rich>
              <a:bodyPr/>
              <a:lstStyle/>
              <a:p>
                <a:pPr>
                  <a:defRPr sz="1400" b="1">
                    <a:solidFill>
                      <a:schemeClr val="tx1"/>
                    </a:solidFill>
                  </a:defRPr>
                </a:pPr>
                <a:r>
                  <a:rPr lang="en-US" sz="1400" b="1" dirty="0">
                    <a:solidFill>
                      <a:schemeClr val="tx1"/>
                    </a:solidFill>
                  </a:rPr>
                  <a:t>HIV Efficacy (%)</a:t>
                </a:r>
              </a:p>
            </c:rich>
          </c:tx>
          <c:layout>
            <c:manualLayout>
              <c:xMode val="edge"/>
              <c:yMode val="edge"/>
              <c:x val="1.3932147370467579E-2"/>
              <c:y val="0.287271278590176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197489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9103183947800897"/>
          <c:y val="0"/>
          <c:w val="0.38179912674467098"/>
          <c:h val="9.2400276436523404E-2"/>
        </c:manualLayout>
      </c:layout>
      <c:overlay val="0"/>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9.6085489313835773E-2"/>
          <c:w val="0.82601761556664899"/>
          <c:h val="0.8196603549556305"/>
        </c:manualLayout>
      </c:layout>
      <c:barChart>
        <c:barDir val="col"/>
        <c:grouping val="clustered"/>
        <c:varyColors val="0"/>
        <c:ser>
          <c:idx val="0"/>
          <c:order val="0"/>
          <c:tx>
            <c:strRef>
              <c:f>Sheet1!$B$1</c:f>
              <c:strCache>
                <c:ptCount val="1"/>
                <c:pt idx="0">
                  <c:v>Week 24</c:v>
                </c:pt>
              </c:strCache>
            </c:strRef>
          </c:tx>
          <c:spPr>
            <a:gradFill flip="none" rotWithShape="1">
              <a:gsLst>
                <a:gs pos="0">
                  <a:srgbClr val="816D52"/>
                </a:gs>
                <a:gs pos="98000">
                  <a:srgbClr val="EAC695"/>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6230-BA43-B12F-DABD4C90607A}"/>
              </c:ext>
            </c:extLst>
          </c:dPt>
          <c:dPt>
            <c:idx val="1"/>
            <c:invertIfNegative val="0"/>
            <c:bubble3D val="0"/>
            <c:extLst>
              <c:ext xmlns:c16="http://schemas.microsoft.com/office/drawing/2014/chart" uri="{C3380CC4-5D6E-409C-BE32-E72D297353CC}">
                <c16:uniqueId val="{00000001-6230-BA43-B12F-DABD4C90607A}"/>
              </c:ext>
            </c:extLst>
          </c:dPt>
          <c:dPt>
            <c:idx val="2"/>
            <c:invertIfNegative val="0"/>
            <c:bubble3D val="0"/>
            <c:extLst>
              <c:ext xmlns:c16="http://schemas.microsoft.com/office/drawing/2014/chart" uri="{C3380CC4-5D6E-409C-BE32-E72D297353CC}">
                <c16:uniqueId val="{00000002-6230-BA43-B12F-DABD4C90607A}"/>
              </c:ext>
            </c:extLst>
          </c:dPt>
          <c:dLbls>
            <c:dLbl>
              <c:idx val="0"/>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30-BA43-B12F-DABD4C90607A}"/>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HBV DNA &lt;29 IU/mL</c:v>
                </c:pt>
                <c:pt idx="1">
                  <c:v>HBV DNA ≥29 IU/mL</c:v>
                </c:pt>
                <c:pt idx="2">
                  <c:v>Data Missing </c:v>
                </c:pt>
              </c:strCache>
            </c:strRef>
          </c:cat>
          <c:val>
            <c:numRef>
              <c:f>Sheet1!$B$2:$B$4</c:f>
              <c:numCache>
                <c:formatCode>0</c:formatCode>
                <c:ptCount val="3"/>
                <c:pt idx="0">
                  <c:v>86</c:v>
                </c:pt>
                <c:pt idx="1">
                  <c:v>10</c:v>
                </c:pt>
                <c:pt idx="2">
                  <c:v>4</c:v>
                </c:pt>
              </c:numCache>
            </c:numRef>
          </c:val>
          <c:extLst>
            <c:ext xmlns:c16="http://schemas.microsoft.com/office/drawing/2014/chart" uri="{C3380CC4-5D6E-409C-BE32-E72D297353CC}">
              <c16:uniqueId val="{00000003-6230-BA43-B12F-DABD4C90607A}"/>
            </c:ext>
          </c:extLst>
        </c:ser>
        <c:ser>
          <c:idx val="1"/>
          <c:order val="1"/>
          <c:tx>
            <c:strRef>
              <c:f>Sheet1!$C$1</c:f>
              <c:strCache>
                <c:ptCount val="1"/>
                <c:pt idx="0">
                  <c:v>Week 48</c:v>
                </c:pt>
              </c:strCache>
            </c:strRef>
          </c:tx>
          <c:spPr>
            <a:gradFill flip="none" rotWithShape="1">
              <a:gsLst>
                <a:gs pos="0">
                  <a:srgbClr val="7F7A7A"/>
                </a:gs>
                <a:gs pos="99000">
                  <a:srgbClr val="D0C5C5"/>
                </a:gs>
              </a:gsLst>
              <a:lin ang="0" scaled="1"/>
              <a:tileRect/>
            </a:gradFill>
            <a:ln w="12700">
              <a:noFill/>
            </a:ln>
            <a:scene3d>
              <a:camera prst="orthographicFront"/>
              <a:lightRig rig="threePt" dir="t"/>
            </a:scene3d>
            <a:sp3d>
              <a:bevelT w="38100" h="38100"/>
            </a:sp3d>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30-BA43-B12F-DABD4C90607A}"/>
                </c:ext>
              </c:extLst>
            </c:dLbl>
            <c:dLbl>
              <c:idx val="1"/>
              <c:spPr>
                <a:noFill/>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3-F5E4-C542-AC2A-C5A1FC00966C}"/>
                </c:ext>
              </c:extLst>
            </c:dLbl>
            <c:dLbl>
              <c:idx val="2"/>
              <c:spPr>
                <a:noFill/>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4-F5E4-C542-AC2A-C5A1FC00966C}"/>
                </c:ext>
              </c:extLst>
            </c:dLbl>
            <c:spPr>
              <a:solidFill>
                <a:sysClr val="window" lastClr="FFFFFF">
                  <a:alpha val="50000"/>
                </a:sysClr>
              </a:solidFill>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HBV DNA &lt;29 IU/mL</c:v>
                </c:pt>
                <c:pt idx="1">
                  <c:v>HBV DNA ≥29 IU/mL</c:v>
                </c:pt>
                <c:pt idx="2">
                  <c:v>Data Missing </c:v>
                </c:pt>
              </c:strCache>
            </c:strRef>
          </c:cat>
          <c:val>
            <c:numRef>
              <c:f>Sheet1!$C$2:$C$4</c:f>
              <c:numCache>
                <c:formatCode>0</c:formatCode>
                <c:ptCount val="3"/>
                <c:pt idx="0">
                  <c:v>92</c:v>
                </c:pt>
                <c:pt idx="1">
                  <c:v>3</c:v>
                </c:pt>
                <c:pt idx="2">
                  <c:v>6</c:v>
                </c:pt>
              </c:numCache>
            </c:numRef>
          </c:val>
          <c:extLst>
            <c:ext xmlns:c16="http://schemas.microsoft.com/office/drawing/2014/chart" uri="{C3380CC4-5D6E-409C-BE32-E72D297353CC}">
              <c16:uniqueId val="{00000007-6230-BA43-B12F-DABD4C90607A}"/>
            </c:ext>
          </c:extLst>
        </c:ser>
        <c:dLbls>
          <c:showLegendKey val="0"/>
          <c:showVal val="1"/>
          <c:showCatName val="0"/>
          <c:showSerName val="0"/>
          <c:showPercent val="0"/>
          <c:showBubbleSize val="0"/>
        </c:dLbls>
        <c:gapWidth val="80"/>
        <c:axId val="-2063733176"/>
        <c:axId val="-2064355640"/>
      </c:barChart>
      <c:catAx>
        <c:axId val="-2063733176"/>
        <c:scaling>
          <c:orientation val="minMax"/>
        </c:scaling>
        <c:delete val="0"/>
        <c:axPos val="b"/>
        <c:numFmt formatCode="General" sourceLinked="0"/>
        <c:majorTickMark val="out"/>
        <c:minorTickMark val="none"/>
        <c:tickLblPos val="nextTo"/>
        <c:spPr>
          <a:ln w="6350">
            <a:solidFill>
              <a:srgbClr val="000000"/>
            </a:solidFill>
          </a:ln>
        </c:spPr>
        <c:txPr>
          <a:bodyPr/>
          <a:lstStyle/>
          <a:p>
            <a:pPr>
              <a:defRPr sz="1200"/>
            </a:pPr>
            <a:endParaRPr lang="en-US"/>
          </a:p>
        </c:txPr>
        <c:crossAx val="-2064355640"/>
        <c:crosses val="autoZero"/>
        <c:auto val="1"/>
        <c:lblAlgn val="ctr"/>
        <c:lblOffset val="1"/>
        <c:tickLblSkip val="1"/>
        <c:tickMarkSkip val="1"/>
        <c:noMultiLvlLbl val="0"/>
      </c:catAx>
      <c:valAx>
        <c:axId val="-2064355640"/>
        <c:scaling>
          <c:orientation val="minMax"/>
          <c:max val="100"/>
          <c:min val="0"/>
        </c:scaling>
        <c:delete val="0"/>
        <c:axPos val="l"/>
        <c:title>
          <c:tx>
            <c:rich>
              <a:bodyPr/>
              <a:lstStyle/>
              <a:p>
                <a:pPr>
                  <a:defRPr sz="1400" b="1">
                    <a:solidFill>
                      <a:schemeClr val="tx1"/>
                    </a:solidFill>
                  </a:defRPr>
                </a:pPr>
                <a:r>
                  <a:rPr lang="en-US" sz="1400" b="1" dirty="0">
                    <a:solidFill>
                      <a:schemeClr val="tx1"/>
                    </a:solidFill>
                  </a:rPr>
                  <a:t>HIV Efficacy (%)</a:t>
                </a:r>
              </a:p>
            </c:rich>
          </c:tx>
          <c:layout>
            <c:manualLayout>
              <c:xMode val="edge"/>
              <c:yMode val="edge"/>
              <c:x val="1.7247618353261402E-2"/>
              <c:y val="0.25265977197147438"/>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6373317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7545551549047003"/>
          <c:y val="0"/>
          <c:w val="0.39581781833345597"/>
          <c:h val="7.4842519685039355E-2"/>
        </c:manualLayout>
      </c:layout>
      <c:overlay val="0"/>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8.7005649717514094E-2"/>
          <c:w val="0.82601761556664899"/>
          <c:h val="0.75193865124967485"/>
        </c:manualLayout>
      </c:layout>
      <c:barChart>
        <c:barDir val="col"/>
        <c:grouping val="clustered"/>
        <c:varyColors val="0"/>
        <c:ser>
          <c:idx val="0"/>
          <c:order val="0"/>
          <c:tx>
            <c:strRef>
              <c:f>Sheet1!$B$1</c:f>
              <c:strCache>
                <c:ptCount val="1"/>
                <c:pt idx="0">
                  <c:v>Week 24</c:v>
                </c:pt>
              </c:strCache>
            </c:strRef>
          </c:tx>
          <c:spPr>
            <a:gradFill flip="none" rotWithShape="1">
              <a:gsLst>
                <a:gs pos="0">
                  <a:srgbClr val="816D52"/>
                </a:gs>
                <a:gs pos="98000">
                  <a:srgbClr val="EAC695"/>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938F-FE48-BB81-D1B3B1B62168}"/>
              </c:ext>
            </c:extLst>
          </c:dPt>
          <c:dPt>
            <c:idx val="1"/>
            <c:invertIfNegative val="0"/>
            <c:bubble3D val="0"/>
            <c:extLst>
              <c:ext xmlns:c16="http://schemas.microsoft.com/office/drawing/2014/chart" uri="{C3380CC4-5D6E-409C-BE32-E72D297353CC}">
                <c16:uniqueId val="{00000001-938F-FE48-BB81-D1B3B1B62168}"/>
              </c:ext>
            </c:extLst>
          </c:dPt>
          <c:dPt>
            <c:idx val="2"/>
            <c:invertIfNegative val="0"/>
            <c:bubble3D val="0"/>
            <c:extLst>
              <c:ext xmlns:c16="http://schemas.microsoft.com/office/drawing/2014/chart" uri="{C3380CC4-5D6E-409C-BE32-E72D297353CC}">
                <c16:uniqueId val="{00000002-938F-FE48-BB81-D1B3B1B62168}"/>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Baseline ALT &gt;ULN</c:v>
                </c:pt>
                <c:pt idx="1">
                  <c:v>Baseline ALT normal </c:v>
                </c:pt>
              </c:strCache>
            </c:strRef>
          </c:cat>
          <c:val>
            <c:numRef>
              <c:f>Sheet1!$B$2:$B$3</c:f>
              <c:numCache>
                <c:formatCode>0</c:formatCode>
                <c:ptCount val="2"/>
                <c:pt idx="0">
                  <c:v>50</c:v>
                </c:pt>
                <c:pt idx="1">
                  <c:v>87</c:v>
                </c:pt>
              </c:numCache>
            </c:numRef>
          </c:val>
          <c:extLst>
            <c:ext xmlns:c16="http://schemas.microsoft.com/office/drawing/2014/chart" uri="{C3380CC4-5D6E-409C-BE32-E72D297353CC}">
              <c16:uniqueId val="{00000003-938F-FE48-BB81-D1B3B1B62168}"/>
            </c:ext>
          </c:extLst>
        </c:ser>
        <c:ser>
          <c:idx val="1"/>
          <c:order val="1"/>
          <c:tx>
            <c:strRef>
              <c:f>Sheet1!$C$1</c:f>
              <c:strCache>
                <c:ptCount val="1"/>
                <c:pt idx="0">
                  <c:v>Week 48</c:v>
                </c:pt>
              </c:strCache>
            </c:strRef>
          </c:tx>
          <c:spPr>
            <a:gradFill flip="none" rotWithShape="1">
              <a:gsLst>
                <a:gs pos="0">
                  <a:srgbClr val="7F7A7A"/>
                </a:gs>
                <a:gs pos="99000">
                  <a:srgbClr val="D0C5C5"/>
                </a:gs>
              </a:gsLst>
              <a:lin ang="0" scaled="1"/>
              <a:tileRect/>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Baseline ALT &gt;ULN</c:v>
                </c:pt>
                <c:pt idx="1">
                  <c:v>Baseline ALT normal </c:v>
                </c:pt>
              </c:strCache>
            </c:strRef>
          </c:cat>
          <c:val>
            <c:numRef>
              <c:f>Sheet1!$C$2:$C$3</c:f>
              <c:numCache>
                <c:formatCode>0</c:formatCode>
                <c:ptCount val="2"/>
                <c:pt idx="0">
                  <c:v>40</c:v>
                </c:pt>
                <c:pt idx="1">
                  <c:v>92</c:v>
                </c:pt>
              </c:numCache>
            </c:numRef>
          </c:val>
          <c:extLst>
            <c:ext xmlns:c16="http://schemas.microsoft.com/office/drawing/2014/chart" uri="{C3380CC4-5D6E-409C-BE32-E72D297353CC}">
              <c16:uniqueId val="{00000004-938F-FE48-BB81-D1B3B1B62168}"/>
            </c:ext>
          </c:extLst>
        </c:ser>
        <c:dLbls>
          <c:showLegendKey val="0"/>
          <c:showVal val="1"/>
          <c:showCatName val="0"/>
          <c:showSerName val="0"/>
          <c:showPercent val="0"/>
          <c:showBubbleSize val="0"/>
        </c:dLbls>
        <c:gapWidth val="80"/>
        <c:axId val="-2065522168"/>
        <c:axId val="-2020061048"/>
      </c:barChart>
      <c:catAx>
        <c:axId val="-2065522168"/>
        <c:scaling>
          <c:orientation val="minMax"/>
        </c:scaling>
        <c:delete val="0"/>
        <c:axPos val="b"/>
        <c:numFmt formatCode="General" sourceLinked="0"/>
        <c:majorTickMark val="out"/>
        <c:minorTickMark val="none"/>
        <c:tickLblPos val="nextTo"/>
        <c:spPr>
          <a:ln w="6350">
            <a:solidFill>
              <a:srgbClr val="000000"/>
            </a:solidFill>
          </a:ln>
        </c:spPr>
        <c:txPr>
          <a:bodyPr/>
          <a:lstStyle/>
          <a:p>
            <a:pPr>
              <a:defRPr sz="1200"/>
            </a:pPr>
            <a:endParaRPr lang="en-US"/>
          </a:p>
        </c:txPr>
        <c:crossAx val="-2020061048"/>
        <c:crosses val="autoZero"/>
        <c:auto val="1"/>
        <c:lblAlgn val="ctr"/>
        <c:lblOffset val="1"/>
        <c:tickLblSkip val="1"/>
        <c:tickMarkSkip val="1"/>
        <c:noMultiLvlLbl val="0"/>
      </c:catAx>
      <c:valAx>
        <c:axId val="-2020061048"/>
        <c:scaling>
          <c:orientation val="minMax"/>
          <c:max val="100"/>
          <c:min val="0"/>
        </c:scaling>
        <c:delete val="0"/>
        <c:axPos val="l"/>
        <c:title>
          <c:tx>
            <c:rich>
              <a:bodyPr/>
              <a:lstStyle/>
              <a:p>
                <a:pPr>
                  <a:defRPr sz="1300" b="1">
                    <a:solidFill>
                      <a:schemeClr val="tx1"/>
                    </a:solidFill>
                  </a:defRPr>
                </a:pPr>
                <a:r>
                  <a:rPr lang="en-US" sz="1300" b="1" dirty="0">
                    <a:solidFill>
                      <a:schemeClr val="tx1"/>
                    </a:solidFill>
                  </a:rPr>
                  <a:t>Participants with normal ALT (%) </a:t>
                </a:r>
              </a:p>
            </c:rich>
          </c:tx>
          <c:layout>
            <c:manualLayout>
              <c:xMode val="edge"/>
              <c:yMode val="edge"/>
              <c:x val="1.2388937493924371E-2"/>
              <c:y val="6.8031614291456807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6552216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60505053106679396"/>
          <c:y val="0"/>
          <c:w val="0.36622280275713198"/>
          <c:h val="7.8810667734329806E-2"/>
        </c:manualLayout>
      </c:layout>
      <c:overlay val="0"/>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69041994750699"/>
          <c:y val="0.112812017986181"/>
          <c:w val="0.81928149606299205"/>
          <c:h val="0.72589641480491329"/>
        </c:manualLayout>
      </c:layout>
      <c:barChart>
        <c:barDir val="col"/>
        <c:grouping val="clustered"/>
        <c:varyColors val="0"/>
        <c:ser>
          <c:idx val="0"/>
          <c:order val="0"/>
          <c:tx>
            <c:strRef>
              <c:f>Sheet1!$B$1</c:f>
              <c:strCache>
                <c:ptCount val="1"/>
                <c:pt idx="0">
                  <c:v>Week 24</c:v>
                </c:pt>
              </c:strCache>
            </c:strRef>
          </c:tx>
          <c:spPr>
            <a:gradFill flip="none" rotWithShape="1">
              <a:gsLst>
                <a:gs pos="0">
                  <a:srgbClr val="816D52"/>
                </a:gs>
                <a:gs pos="98000">
                  <a:srgbClr val="EAC695"/>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Proteinuria (UPCR)</c:v>
                </c:pt>
                <c:pt idx="1">
                  <c:v>Albuminuria (UACR)</c:v>
                </c:pt>
              </c:strCache>
            </c:strRef>
          </c:cat>
          <c:val>
            <c:numRef>
              <c:f>Sheet1!$B$2:$B$3</c:f>
              <c:numCache>
                <c:formatCode>0</c:formatCode>
                <c:ptCount val="2"/>
                <c:pt idx="0">
                  <c:v>-10</c:v>
                </c:pt>
                <c:pt idx="1">
                  <c:v>-4</c:v>
                </c:pt>
              </c:numCache>
            </c:numRef>
          </c:val>
          <c:extLst>
            <c:ext xmlns:c16="http://schemas.microsoft.com/office/drawing/2014/chart" uri="{C3380CC4-5D6E-409C-BE32-E72D297353CC}">
              <c16:uniqueId val="{00000000-0355-8741-BF1F-65DE74574142}"/>
            </c:ext>
          </c:extLst>
        </c:ser>
        <c:ser>
          <c:idx val="1"/>
          <c:order val="1"/>
          <c:tx>
            <c:strRef>
              <c:f>Sheet1!$C$1</c:f>
              <c:strCache>
                <c:ptCount val="1"/>
                <c:pt idx="0">
                  <c:v>Week 48</c:v>
                </c:pt>
              </c:strCache>
            </c:strRef>
          </c:tx>
          <c:spPr>
            <a:gradFill flip="none" rotWithShape="1">
              <a:gsLst>
                <a:gs pos="0">
                  <a:srgbClr val="7F7A7A"/>
                </a:gs>
                <a:gs pos="99000">
                  <a:srgbClr val="D0C5C5"/>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Proteinuria (UPCR)</c:v>
                </c:pt>
                <c:pt idx="1">
                  <c:v>Albuminuria (UACR)</c:v>
                </c:pt>
              </c:strCache>
            </c:strRef>
          </c:cat>
          <c:val>
            <c:numRef>
              <c:f>Sheet1!$C$2:$C$3</c:f>
              <c:numCache>
                <c:formatCode>0</c:formatCode>
                <c:ptCount val="2"/>
                <c:pt idx="0">
                  <c:v>-13</c:v>
                </c:pt>
                <c:pt idx="1">
                  <c:v>-15</c:v>
                </c:pt>
              </c:numCache>
            </c:numRef>
          </c:val>
          <c:extLst>
            <c:ext xmlns:c16="http://schemas.microsoft.com/office/drawing/2014/chart" uri="{C3380CC4-5D6E-409C-BE32-E72D297353CC}">
              <c16:uniqueId val="{00000001-0355-8741-BF1F-65DE74574142}"/>
            </c:ext>
          </c:extLst>
        </c:ser>
        <c:dLbls>
          <c:showLegendKey val="0"/>
          <c:showVal val="1"/>
          <c:showCatName val="0"/>
          <c:showSerName val="0"/>
          <c:showPercent val="0"/>
          <c:showBubbleSize val="0"/>
        </c:dLbls>
        <c:gapWidth val="125"/>
        <c:axId val="-2019970248"/>
        <c:axId val="-2019977256"/>
      </c:barChart>
      <c:catAx>
        <c:axId val="-2019970248"/>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rot="0" vert="horz"/>
          <a:lstStyle/>
          <a:p>
            <a:pPr>
              <a:defRPr sz="1200"/>
            </a:pPr>
            <a:endParaRPr lang="en-US"/>
          </a:p>
        </c:txPr>
        <c:crossAx val="-2019977256"/>
        <c:crosses val="autoZero"/>
        <c:auto val="1"/>
        <c:lblAlgn val="ctr"/>
        <c:lblOffset val="1"/>
        <c:tickLblSkip val="1"/>
        <c:tickMarkSkip val="1"/>
        <c:noMultiLvlLbl val="0"/>
      </c:catAx>
      <c:valAx>
        <c:axId val="-2019977256"/>
        <c:scaling>
          <c:orientation val="minMax"/>
          <c:max val="0"/>
          <c:min val="-20"/>
        </c:scaling>
        <c:delete val="0"/>
        <c:axPos val="l"/>
        <c:title>
          <c:tx>
            <c:rich>
              <a:bodyPr/>
              <a:lstStyle/>
              <a:p>
                <a:pPr>
                  <a:defRPr sz="1300" b="1">
                    <a:solidFill>
                      <a:schemeClr val="tx1"/>
                    </a:solidFill>
                  </a:defRPr>
                </a:pPr>
                <a:r>
                  <a:rPr lang="en-US" sz="1300" b="1" dirty="0">
                    <a:solidFill>
                      <a:schemeClr val="tx1"/>
                    </a:solidFill>
                  </a:rPr>
                  <a:t>Median Change in Proteinuria (%)</a:t>
                </a:r>
              </a:p>
            </c:rich>
          </c:tx>
          <c:layout>
            <c:manualLayout>
              <c:xMode val="edge"/>
              <c:yMode val="edge"/>
              <c:x val="1.2618717799163993E-2"/>
              <c:y val="8.2535894883166136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19970248"/>
        <c:crosses val="autoZero"/>
        <c:crossBetween val="between"/>
        <c:maj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3755505707524998"/>
          <c:y val="1.13378912548925E-2"/>
          <c:w val="0.44029222012185598"/>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14717604743853"/>
          <c:y val="0.122088997320599"/>
          <c:w val="0.82082470593953538"/>
          <c:h val="0.78137837511665797"/>
        </c:manualLayout>
      </c:layout>
      <c:barChart>
        <c:barDir val="col"/>
        <c:grouping val="clustered"/>
        <c:varyColors val="0"/>
        <c:ser>
          <c:idx val="0"/>
          <c:order val="0"/>
          <c:tx>
            <c:strRef>
              <c:f>Sheet1!$B$1</c:f>
              <c:strCache>
                <c:ptCount val="1"/>
                <c:pt idx="0">
                  <c:v>Week 24</c:v>
                </c:pt>
              </c:strCache>
            </c:strRef>
          </c:tx>
          <c:spPr>
            <a:gradFill flip="none" rotWithShape="1">
              <a:gsLst>
                <a:gs pos="0">
                  <a:srgbClr val="816D52"/>
                </a:gs>
                <a:gs pos="98000">
                  <a:srgbClr val="EAC695"/>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RBP:Cr</c:v>
                </c:pt>
                <c:pt idx="1">
                  <c:v>β2M:Cr</c:v>
                </c:pt>
              </c:strCache>
            </c:strRef>
          </c:cat>
          <c:val>
            <c:numRef>
              <c:f>Sheet1!$B$2:$B$3</c:f>
              <c:numCache>
                <c:formatCode>0</c:formatCode>
                <c:ptCount val="2"/>
                <c:pt idx="0">
                  <c:v>-22</c:v>
                </c:pt>
                <c:pt idx="1">
                  <c:v>-36</c:v>
                </c:pt>
              </c:numCache>
            </c:numRef>
          </c:val>
          <c:extLst>
            <c:ext xmlns:c16="http://schemas.microsoft.com/office/drawing/2014/chart" uri="{C3380CC4-5D6E-409C-BE32-E72D297353CC}">
              <c16:uniqueId val="{00000000-BF6F-3140-AF1A-B85E0F670AD8}"/>
            </c:ext>
          </c:extLst>
        </c:ser>
        <c:ser>
          <c:idx val="1"/>
          <c:order val="1"/>
          <c:tx>
            <c:strRef>
              <c:f>Sheet1!$C$1</c:f>
              <c:strCache>
                <c:ptCount val="1"/>
                <c:pt idx="0">
                  <c:v>Week 48</c:v>
                </c:pt>
              </c:strCache>
            </c:strRef>
          </c:tx>
          <c:spPr>
            <a:gradFill flip="none" rotWithShape="1">
              <a:gsLst>
                <a:gs pos="0">
                  <a:srgbClr val="7F7A7A"/>
                </a:gs>
                <a:gs pos="99000">
                  <a:srgbClr val="D0C5C5"/>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RBP:Cr</c:v>
                </c:pt>
                <c:pt idx="1">
                  <c:v>β2M:Cr</c:v>
                </c:pt>
              </c:strCache>
            </c:strRef>
          </c:cat>
          <c:val>
            <c:numRef>
              <c:f>Sheet1!$C$2:$C$3</c:f>
              <c:numCache>
                <c:formatCode>0</c:formatCode>
                <c:ptCount val="2"/>
                <c:pt idx="0">
                  <c:v>-6</c:v>
                </c:pt>
                <c:pt idx="1">
                  <c:v>-22</c:v>
                </c:pt>
              </c:numCache>
            </c:numRef>
          </c:val>
          <c:extLst>
            <c:ext xmlns:c16="http://schemas.microsoft.com/office/drawing/2014/chart" uri="{C3380CC4-5D6E-409C-BE32-E72D297353CC}">
              <c16:uniqueId val="{00000001-BF6F-3140-AF1A-B85E0F670AD8}"/>
            </c:ext>
          </c:extLst>
        </c:ser>
        <c:dLbls>
          <c:showLegendKey val="0"/>
          <c:showVal val="1"/>
          <c:showCatName val="0"/>
          <c:showSerName val="0"/>
          <c:showPercent val="0"/>
          <c:showBubbleSize val="0"/>
        </c:dLbls>
        <c:gapWidth val="125"/>
        <c:axId val="-2020127896"/>
        <c:axId val="-2020134776"/>
      </c:barChart>
      <c:catAx>
        <c:axId val="-2020127896"/>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rot="0" vert="horz"/>
          <a:lstStyle/>
          <a:p>
            <a:pPr>
              <a:defRPr sz="1200"/>
            </a:pPr>
            <a:endParaRPr lang="en-US"/>
          </a:p>
        </c:txPr>
        <c:crossAx val="-2020134776"/>
        <c:crosses val="autoZero"/>
        <c:auto val="1"/>
        <c:lblAlgn val="ctr"/>
        <c:lblOffset val="10"/>
        <c:tickLblSkip val="1"/>
        <c:tickMarkSkip val="1"/>
        <c:noMultiLvlLbl val="0"/>
      </c:catAx>
      <c:valAx>
        <c:axId val="-2020134776"/>
        <c:scaling>
          <c:orientation val="minMax"/>
          <c:max val="0"/>
          <c:min val="-50"/>
        </c:scaling>
        <c:delete val="0"/>
        <c:axPos val="l"/>
        <c:title>
          <c:tx>
            <c:rich>
              <a:bodyPr/>
              <a:lstStyle/>
              <a:p>
                <a:pPr>
                  <a:defRPr sz="1400" b="1">
                    <a:solidFill>
                      <a:schemeClr val="tx1"/>
                    </a:solidFill>
                  </a:defRPr>
                </a:pPr>
                <a:r>
                  <a:rPr lang="en-US" sz="1400" b="1" dirty="0">
                    <a:solidFill>
                      <a:schemeClr val="tx1"/>
                    </a:solidFill>
                  </a:rPr>
                  <a:t>Median Change in Tubular Proteinuria (%)</a:t>
                </a:r>
              </a:p>
            </c:rich>
          </c:tx>
          <c:layout>
            <c:manualLayout>
              <c:xMode val="edge"/>
              <c:yMode val="edge"/>
              <c:x val="8.1054972295129778E-3"/>
              <c:y val="0.161405475357247"/>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20127896"/>
        <c:crosses val="autoZero"/>
        <c:crossBetween val="between"/>
        <c:majorUnit val="10"/>
        <c:min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5835275227697001"/>
          <c:y val="1.25476712707728E-2"/>
          <c:w val="0.41630125193099898"/>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2B8E6-210D-BF4C-9016-80037E22D08F}" type="slidenum">
              <a:rPr lang="en-US" smtClean="0"/>
              <a:t>7</a:t>
            </a:fld>
            <a:endParaRPr lang="en-US"/>
          </a:p>
        </p:txBody>
      </p:sp>
    </p:spTree>
    <p:extLst>
      <p:ext uri="{BB962C8B-B14F-4D97-AF65-F5344CB8AC3E}">
        <p14:creationId xmlns:p14="http://schemas.microsoft.com/office/powerpoint/2010/main" val="3082026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300048"/>
            <a:ext cx="8503918" cy="400110"/>
          </a:xfrm>
          <a:prstGeom prst="rect">
            <a:avLst/>
          </a:prstGeom>
        </p:spPr>
        <p:txBody>
          <a:bodyPr wrap="square" lIns="68580" anchor="ctr">
            <a:spAutoFit/>
          </a:bodyPr>
          <a:lstStyle/>
          <a:p>
            <a:pPr defTabSz="342900">
              <a:spcAft>
                <a:spcPts val="0"/>
              </a:spcAft>
            </a:pPr>
            <a:r>
              <a:rPr lang="en-US" sz="20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ea typeface="ＭＳ Ｐゴシック" pitchFamily="22" charset="-128"/>
                <a:cs typeface="ＭＳ Ｐゴシック" pitchFamily="22" charset="-128"/>
              </a:rPr>
              <a:t>Elvitegravir-Cobicistat-TAF-FTC in Hepatitis B Coinfection </a:t>
            </a:r>
            <a:br>
              <a:rPr lang="en-US" sz="1800" b="0" dirty="0">
                <a:solidFill>
                  <a:srgbClr val="001D48"/>
                </a:solidFill>
                <a:ea typeface="ＭＳ Ｐゴシック" pitchFamily="22" charset="-128"/>
                <a:cs typeface="ＭＳ Ｐゴシック" pitchFamily="22" charset="-128"/>
              </a:rPr>
            </a:br>
            <a:r>
              <a:rPr lang="en-US" dirty="0">
                <a:solidFill>
                  <a:schemeClr val="tx2"/>
                </a:solidFill>
              </a:rPr>
              <a:t>Study 1249</a:t>
            </a:r>
            <a:endParaRPr lang="en-US" dirty="0">
              <a:solidFill>
                <a:schemeClr val="tx1"/>
              </a:solidFill>
            </a:endParaRPr>
          </a:p>
        </p:txBody>
      </p:sp>
    </p:spTree>
    <p:extLst>
      <p:ext uri="{BB962C8B-B14F-4D97-AF65-F5344CB8AC3E}">
        <p14:creationId xmlns:p14="http://schemas.microsoft.com/office/powerpoint/2010/main" val="7736138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ea typeface="ＭＳ Ｐゴシック" pitchFamily="22" charset="-128"/>
                <a:cs typeface="ＭＳ Ｐゴシック" pitchFamily="22" charset="-128"/>
              </a:rPr>
              <a:t>Elvitegravir-Cobicistat-TAF-FTC in HIV/HBV Coinfection </a:t>
            </a:r>
            <a:br>
              <a:rPr lang="en-US" dirty="0">
                <a:ea typeface="ＭＳ Ｐゴシック" pitchFamily="22" charset="-128"/>
                <a:cs typeface="ＭＳ Ｐゴシック" pitchFamily="22" charset="-128"/>
              </a:rPr>
            </a:br>
            <a:r>
              <a:rPr lang="en-US" dirty="0">
                <a:ea typeface="ＭＳ Ｐゴシック" pitchFamily="-108" charset="-128"/>
              </a:rPr>
              <a:t>Study 1249: </a:t>
            </a:r>
            <a:r>
              <a:rPr lang="en-US" dirty="0">
                <a:ea typeface="ＭＳ Ｐゴシック" pitchFamily="22" charset="-128"/>
                <a:cs typeface="ＭＳ Ｐゴシック" pitchFamily="22" charset="-128"/>
              </a:rPr>
              <a:t>Design</a:t>
            </a:r>
            <a:endParaRPr lang="en-US" dirty="0"/>
          </a:p>
        </p:txBody>
      </p:sp>
      <p:sp>
        <p:nvSpPr>
          <p:cNvPr id="8" name="Text Placeholder 7"/>
          <p:cNvSpPr>
            <a:spLocks noGrp="1"/>
          </p:cNvSpPr>
          <p:nvPr>
            <p:ph type="body" sz="quarter" idx="16"/>
          </p:nvPr>
        </p:nvSpPr>
        <p:spPr/>
        <p:txBody>
          <a:bodyPr/>
          <a:lstStyle/>
          <a:p>
            <a:r>
              <a:rPr lang="en-US" dirty="0"/>
              <a:t>Source: Gallant J, et al. </a:t>
            </a:r>
            <a:r>
              <a:rPr lang="it-IT" dirty="0"/>
              <a:t>J Acquir Immune Defic Syndr. 2016;73:294-8.</a:t>
            </a:r>
            <a:endParaRPr lang="en-US" dirty="0">
              <a:latin typeface="Arial" pitchFamily="22" charset="0"/>
            </a:endParaRPr>
          </a:p>
        </p:txBody>
      </p:sp>
      <p:sp>
        <p:nvSpPr>
          <p:cNvPr id="7" name="Content Placeholder 6"/>
          <p:cNvSpPr>
            <a:spLocks noGrp="1"/>
          </p:cNvSpPr>
          <p:nvPr>
            <p:ph sz="half" idx="2"/>
          </p:nvPr>
        </p:nvSpPr>
        <p:spPr>
          <a:xfrm>
            <a:off x="323851" y="1099226"/>
            <a:ext cx="4288970" cy="3589313"/>
          </a:xfrm>
        </p:spPr>
        <p:txBody>
          <a:bodyPr>
            <a:normAutofit/>
          </a:bodyPr>
          <a:lstStyle/>
          <a:p>
            <a:pPr>
              <a:lnSpc>
                <a:spcPts val="1800"/>
              </a:lnSpc>
            </a:pPr>
            <a:r>
              <a:rPr lang="en-US" sz="1400" b="1" dirty="0"/>
              <a:t>Background</a:t>
            </a:r>
            <a:r>
              <a:rPr lang="en-US" sz="1400" dirty="0"/>
              <a:t>: </a:t>
            </a:r>
            <a:r>
              <a:rPr lang="en-US" sz="1400" dirty="0">
                <a:solidFill>
                  <a:schemeClr val="tx1"/>
                </a:solidFill>
              </a:rPr>
              <a:t>Open-label, single-arm, phase </a:t>
            </a:r>
            <a:r>
              <a:rPr lang="en-US" sz="1400" dirty="0"/>
              <a:t>3b trial evaluating switching to once-daily elvitegravir-cobicistat-tenofovir alafenamide-emtricitabine in adults with HIV and HBV</a:t>
            </a:r>
          </a:p>
          <a:p>
            <a:pPr>
              <a:lnSpc>
                <a:spcPts val="1800"/>
              </a:lnSpc>
            </a:pPr>
            <a:r>
              <a:rPr lang="en-US" sz="1400" b="1" dirty="0"/>
              <a:t>Inclusion Criteria </a:t>
            </a:r>
            <a:r>
              <a:rPr lang="en-US" sz="1400" dirty="0"/>
              <a:t>(n = 72)</a:t>
            </a:r>
          </a:p>
          <a:p>
            <a:pPr lvl="1">
              <a:lnSpc>
                <a:spcPts val="1800"/>
              </a:lnSpc>
            </a:pPr>
            <a:r>
              <a:rPr lang="en-US" sz="1400" dirty="0"/>
              <a:t>Adults with HIV and chronic HBV</a:t>
            </a:r>
          </a:p>
          <a:p>
            <a:pPr lvl="1">
              <a:lnSpc>
                <a:spcPts val="1800"/>
              </a:lnSpc>
            </a:pPr>
            <a:r>
              <a:rPr lang="en-US" sz="1400" dirty="0"/>
              <a:t>HIV RNA &lt;50 copies/mL for ≥6 months</a:t>
            </a:r>
          </a:p>
          <a:p>
            <a:pPr lvl="1">
              <a:lnSpc>
                <a:spcPts val="1800"/>
              </a:lnSpc>
            </a:pPr>
            <a:r>
              <a:rPr lang="en-US" sz="1400" dirty="0"/>
              <a:t>Stable ART regimen for ≥4 months</a:t>
            </a:r>
          </a:p>
          <a:p>
            <a:pPr lvl="1">
              <a:lnSpc>
                <a:spcPts val="1800"/>
              </a:lnSpc>
            </a:pPr>
            <a:r>
              <a:rPr lang="en-US" sz="1400" dirty="0"/>
              <a:t>CD4 ≥200 cells/mm</a:t>
            </a:r>
            <a:r>
              <a:rPr lang="en-US" sz="1400" baseline="30000" dirty="0"/>
              <a:t>3</a:t>
            </a:r>
          </a:p>
          <a:p>
            <a:pPr lvl="1">
              <a:lnSpc>
                <a:spcPts val="1800"/>
              </a:lnSpc>
            </a:pPr>
            <a:r>
              <a:rPr lang="en-US" sz="1400" dirty="0"/>
              <a:t>CrCl  ≥50 mL/min, ALT ≤10x ULN</a:t>
            </a:r>
          </a:p>
          <a:p>
            <a:pPr lvl="1">
              <a:lnSpc>
                <a:spcPts val="1800"/>
              </a:lnSpc>
            </a:pPr>
            <a:r>
              <a:rPr lang="en-US" sz="1400" dirty="0"/>
              <a:t>No cirrhosis, HCC, HCV, hepatitis D</a:t>
            </a:r>
          </a:p>
          <a:p>
            <a:pPr>
              <a:lnSpc>
                <a:spcPts val="1800"/>
              </a:lnSpc>
            </a:pPr>
            <a:r>
              <a:rPr lang="en-US" sz="1400" b="1" dirty="0"/>
              <a:t>Treatment Arms</a:t>
            </a:r>
            <a:endParaRPr lang="en-US" sz="1400" dirty="0"/>
          </a:p>
          <a:p>
            <a:pPr lvl="1">
              <a:lnSpc>
                <a:spcPts val="1800"/>
              </a:lnSpc>
            </a:pPr>
            <a:r>
              <a:rPr lang="en-US" sz="1400" dirty="0"/>
              <a:t>Switch to EVG-COBI-TAF-FTC</a:t>
            </a:r>
          </a:p>
        </p:txBody>
      </p:sp>
      <p:sp>
        <p:nvSpPr>
          <p:cNvPr id="33" name="Rectangle 7"/>
          <p:cNvSpPr>
            <a:spLocks noChangeArrowheads="1"/>
          </p:cNvSpPr>
          <p:nvPr/>
        </p:nvSpPr>
        <p:spPr bwMode="ltGray">
          <a:xfrm>
            <a:off x="4796426" y="2579915"/>
            <a:ext cx="1874520" cy="818384"/>
          </a:xfrm>
          <a:prstGeom prst="rect">
            <a:avLst/>
          </a:prstGeom>
          <a:solidFill>
            <a:schemeClr val="bg1">
              <a:lumMod val="85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b="1" dirty="0">
                <a:solidFill>
                  <a:srgbClr val="000000"/>
                </a:solidFill>
                <a:latin typeface="Arial"/>
                <a:cs typeface="Arial"/>
              </a:rPr>
              <a:t>Baseline ART</a:t>
            </a:r>
          </a:p>
          <a:p>
            <a:pPr algn="ctr">
              <a:spcBef>
                <a:spcPts val="300"/>
              </a:spcBef>
            </a:pPr>
            <a:r>
              <a:rPr lang="en-US" sz="1000" dirty="0">
                <a:solidFill>
                  <a:srgbClr val="000000"/>
                </a:solidFill>
                <a:latin typeface="Arial"/>
                <a:cs typeface="Arial"/>
              </a:rPr>
              <a:t>(n = 72)</a:t>
            </a:r>
          </a:p>
        </p:txBody>
      </p:sp>
      <p:sp>
        <p:nvSpPr>
          <p:cNvPr id="13" name="Rectangle 7"/>
          <p:cNvSpPr>
            <a:spLocks noChangeArrowheads="1"/>
          </p:cNvSpPr>
          <p:nvPr/>
        </p:nvSpPr>
        <p:spPr bwMode="ltGray">
          <a:xfrm>
            <a:off x="7021286" y="2579915"/>
            <a:ext cx="1877785" cy="818384"/>
          </a:xfrm>
          <a:prstGeom prst="rect">
            <a:avLst/>
          </a:prstGeom>
          <a:solidFill>
            <a:schemeClr val="accent4">
              <a:lumMod val="20000"/>
              <a:lumOff val="8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EVG-COBI-TAF-FTC</a:t>
            </a:r>
            <a:br>
              <a:rPr lang="en-US" sz="1200" b="1" dirty="0">
                <a:solidFill>
                  <a:srgbClr val="000000"/>
                </a:solidFill>
                <a:latin typeface="Arial"/>
                <a:cs typeface="Arial"/>
              </a:rPr>
            </a:br>
            <a:r>
              <a:rPr lang="en-US" sz="1000" b="1" dirty="0">
                <a:solidFill>
                  <a:srgbClr val="000000"/>
                </a:solidFill>
                <a:latin typeface="Arial"/>
                <a:cs typeface="Arial"/>
              </a:rPr>
              <a:t> </a:t>
            </a:r>
            <a:r>
              <a:rPr lang="en-US" sz="1000" dirty="0">
                <a:solidFill>
                  <a:srgbClr val="000000"/>
                </a:solidFill>
                <a:latin typeface="Arial"/>
                <a:cs typeface="Arial"/>
              </a:rPr>
              <a:t>(n = 72)</a:t>
            </a:r>
          </a:p>
        </p:txBody>
      </p:sp>
      <p:sp>
        <p:nvSpPr>
          <p:cNvPr id="14" name="Line 11"/>
          <p:cNvSpPr>
            <a:spLocks noChangeAspect="1" noChangeShapeType="1"/>
          </p:cNvSpPr>
          <p:nvPr/>
        </p:nvSpPr>
        <p:spPr bwMode="auto">
          <a:xfrm rot="1169337">
            <a:off x="7001401" y="1975555"/>
            <a:ext cx="118133" cy="32004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5" name="Line 11"/>
          <p:cNvSpPr>
            <a:spLocks noChangeAspect="1" noChangeShapeType="1"/>
          </p:cNvSpPr>
          <p:nvPr/>
        </p:nvSpPr>
        <p:spPr bwMode="auto">
          <a:xfrm rot="1169337">
            <a:off x="8761944" y="1973582"/>
            <a:ext cx="118133" cy="32004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6" name="Rectangle 15"/>
          <p:cNvSpPr/>
          <p:nvPr/>
        </p:nvSpPr>
        <p:spPr>
          <a:xfrm>
            <a:off x="6561580" y="1703068"/>
            <a:ext cx="971550" cy="2539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0</a:t>
            </a:r>
          </a:p>
        </p:txBody>
      </p:sp>
      <p:sp>
        <p:nvSpPr>
          <p:cNvPr id="17" name="Rectangle 16"/>
          <p:cNvSpPr/>
          <p:nvPr/>
        </p:nvSpPr>
        <p:spPr>
          <a:xfrm>
            <a:off x="8196944" y="1703068"/>
            <a:ext cx="820674"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          48</a:t>
            </a:r>
          </a:p>
        </p:txBody>
      </p:sp>
      <p:sp>
        <p:nvSpPr>
          <p:cNvPr id="3" name="Striped Right Arrow 2"/>
          <p:cNvSpPr/>
          <p:nvPr/>
        </p:nvSpPr>
        <p:spPr>
          <a:xfrm>
            <a:off x="6697436" y="2922814"/>
            <a:ext cx="301752" cy="171450"/>
          </a:xfrm>
          <a:prstGeom prst="striped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Line 11"/>
          <p:cNvSpPr>
            <a:spLocks noChangeAspect="1" noChangeShapeType="1"/>
          </p:cNvSpPr>
          <p:nvPr/>
        </p:nvSpPr>
        <p:spPr bwMode="auto">
          <a:xfrm rot="1169337">
            <a:off x="7916771" y="1975555"/>
            <a:ext cx="118133" cy="32004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4" name="TextBox 3"/>
          <p:cNvSpPr txBox="1"/>
          <p:nvPr/>
        </p:nvSpPr>
        <p:spPr>
          <a:xfrm>
            <a:off x="7798447" y="1703068"/>
            <a:ext cx="35458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24</a:t>
            </a:r>
          </a:p>
        </p:txBody>
      </p:sp>
      <p:sp>
        <p:nvSpPr>
          <p:cNvPr id="5" name="TextBox 4"/>
          <p:cNvSpPr txBox="1"/>
          <p:nvPr/>
        </p:nvSpPr>
        <p:spPr>
          <a:xfrm>
            <a:off x="5322242" y="1699441"/>
            <a:ext cx="112104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Study Week:</a:t>
            </a:r>
          </a:p>
        </p:txBody>
      </p:sp>
    </p:spTree>
    <p:extLst>
      <p:ext uri="{BB962C8B-B14F-4D97-AF65-F5344CB8AC3E}">
        <p14:creationId xmlns:p14="http://schemas.microsoft.com/office/powerpoint/2010/main" val="212607096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HIV/HBV Coinfection</a:t>
            </a:r>
            <a:br>
              <a:rPr lang="en-US" dirty="0">
                <a:ea typeface="ＭＳ Ｐゴシック" pitchFamily="22" charset="-128"/>
                <a:cs typeface="ＭＳ Ｐゴシック" pitchFamily="22" charset="-128"/>
              </a:rPr>
            </a:br>
            <a:r>
              <a:rPr lang="en-US" dirty="0">
                <a:ea typeface="ＭＳ Ｐゴシック" pitchFamily="-108" charset="-128"/>
              </a:rPr>
              <a:t>Study 1249: </a:t>
            </a:r>
            <a:r>
              <a:rPr lang="en-US" dirty="0">
                <a:ea typeface="ＭＳ Ｐゴシック" pitchFamily="22" charset="-128"/>
                <a:cs typeface="ＭＳ Ｐゴシック" pitchFamily="22" charset="-128"/>
              </a:rPr>
              <a:t>Result</a:t>
            </a:r>
            <a:endParaRPr lang="en-US" dirty="0"/>
          </a:p>
        </p:txBody>
      </p:sp>
      <p:sp>
        <p:nvSpPr>
          <p:cNvPr id="4" name="Text Placeholder 3"/>
          <p:cNvSpPr>
            <a:spLocks noGrp="1"/>
          </p:cNvSpPr>
          <p:nvPr>
            <p:ph type="body" sz="quarter" idx="15"/>
          </p:nvPr>
        </p:nvSpPr>
        <p:spPr/>
        <p:txBody>
          <a:bodyPr/>
          <a:lstStyle/>
          <a:p>
            <a:r>
              <a:rPr lang="en-US" dirty="0"/>
              <a:t>HIV Efficacy at Weeks 24 and 48</a:t>
            </a:r>
          </a:p>
        </p:txBody>
      </p:sp>
      <p:sp>
        <p:nvSpPr>
          <p:cNvPr id="7" name="Content Placeholder 6"/>
          <p:cNvSpPr>
            <a:spLocks noGrp="1"/>
          </p:cNvSpPr>
          <p:nvPr>
            <p:ph type="body" sz="quarter" idx="16"/>
          </p:nvPr>
        </p:nvSpPr>
        <p:spPr/>
        <p:txBody>
          <a:bodyPr/>
          <a:lstStyle/>
          <a:p>
            <a:r>
              <a:rPr lang="en-US" dirty="0"/>
              <a:t>Source: Gallant J,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2016;73:294-8.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495059866"/>
              </p:ext>
            </p:extLst>
          </p:nvPr>
        </p:nvGraphicFramePr>
        <p:xfrm>
          <a:off x="467649" y="1428750"/>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577803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HIV/HBV Coinfection </a:t>
            </a:r>
            <a:br>
              <a:rPr lang="en-US" dirty="0">
                <a:ea typeface="ＭＳ Ｐゴシック" pitchFamily="22" charset="-128"/>
                <a:cs typeface="ＭＳ Ｐゴシック" pitchFamily="22" charset="-128"/>
              </a:rPr>
            </a:br>
            <a:r>
              <a:rPr lang="en-US" dirty="0">
                <a:ea typeface="ＭＳ Ｐゴシック" pitchFamily="-108" charset="-128"/>
              </a:rPr>
              <a:t>Study 1249: </a:t>
            </a:r>
            <a:r>
              <a:rPr lang="en-US" dirty="0">
                <a:ea typeface="ＭＳ Ｐゴシック" pitchFamily="22" charset="-128"/>
                <a:cs typeface="ＭＳ Ｐゴシック" pitchFamily="22" charset="-128"/>
              </a:rPr>
              <a:t>Result</a:t>
            </a:r>
            <a:endParaRPr lang="en-US" dirty="0"/>
          </a:p>
        </p:txBody>
      </p:sp>
      <p:sp>
        <p:nvSpPr>
          <p:cNvPr id="4" name="Text Placeholder 3"/>
          <p:cNvSpPr>
            <a:spLocks noGrp="1"/>
          </p:cNvSpPr>
          <p:nvPr>
            <p:ph type="body" sz="quarter" idx="15"/>
          </p:nvPr>
        </p:nvSpPr>
        <p:spPr/>
        <p:txBody>
          <a:bodyPr/>
          <a:lstStyle/>
          <a:p>
            <a:r>
              <a:rPr lang="en-US" dirty="0"/>
              <a:t>HBV Efficacy at Weeks 24 and 48, Missing = Failure</a:t>
            </a:r>
          </a:p>
        </p:txBody>
      </p:sp>
      <p:sp>
        <p:nvSpPr>
          <p:cNvPr id="7" name="Content Placeholder 6"/>
          <p:cNvSpPr>
            <a:spLocks noGrp="1"/>
          </p:cNvSpPr>
          <p:nvPr>
            <p:ph type="body" sz="quarter" idx="16"/>
          </p:nvPr>
        </p:nvSpPr>
        <p:spPr/>
        <p:txBody>
          <a:bodyPr/>
          <a:lstStyle/>
          <a:p>
            <a:r>
              <a:rPr lang="en-US" dirty="0"/>
              <a:t>Source: Gallant J,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2016;73:294-8.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392317950"/>
              </p:ext>
            </p:extLst>
          </p:nvPr>
        </p:nvGraphicFramePr>
        <p:xfrm>
          <a:off x="493776" y="1428749"/>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451944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HIV/HBV Coinfection </a:t>
            </a:r>
            <a:br>
              <a:rPr lang="en-US" dirty="0">
                <a:ea typeface="ＭＳ Ｐゴシック" pitchFamily="22" charset="-128"/>
                <a:cs typeface="ＭＳ Ｐゴシック" pitchFamily="22" charset="-128"/>
              </a:rPr>
            </a:br>
            <a:r>
              <a:rPr lang="en-US" dirty="0">
                <a:ea typeface="ＭＳ Ｐゴシック" pitchFamily="-108" charset="-128"/>
              </a:rPr>
              <a:t>Study 1249: Subgroup Analysis </a:t>
            </a:r>
            <a:r>
              <a:rPr lang="en-US" dirty="0">
                <a:ea typeface="ＭＳ Ｐゴシック" pitchFamily="22" charset="-128"/>
                <a:cs typeface="ＭＳ Ｐゴシック" pitchFamily="22" charset="-128"/>
              </a:rPr>
              <a:t>Result</a:t>
            </a:r>
            <a:endParaRPr lang="en-US" dirty="0"/>
          </a:p>
        </p:txBody>
      </p:sp>
      <p:sp>
        <p:nvSpPr>
          <p:cNvPr id="4" name="Text Placeholder 3"/>
          <p:cNvSpPr>
            <a:spLocks noGrp="1"/>
          </p:cNvSpPr>
          <p:nvPr>
            <p:ph type="body" sz="quarter" idx="15"/>
          </p:nvPr>
        </p:nvSpPr>
        <p:spPr/>
        <p:txBody>
          <a:bodyPr/>
          <a:lstStyle/>
          <a:p>
            <a:r>
              <a:rPr lang="en-US" dirty="0"/>
              <a:t>ALT Measurement at Weeks 24 and 48</a:t>
            </a:r>
          </a:p>
        </p:txBody>
      </p:sp>
      <p:sp>
        <p:nvSpPr>
          <p:cNvPr id="7" name="Content Placeholder 6"/>
          <p:cNvSpPr>
            <a:spLocks noGrp="1"/>
          </p:cNvSpPr>
          <p:nvPr>
            <p:ph type="body" sz="quarter" idx="16"/>
          </p:nvPr>
        </p:nvSpPr>
        <p:spPr/>
        <p:txBody>
          <a:bodyPr/>
          <a:lstStyle/>
          <a:p>
            <a:r>
              <a:rPr lang="en-US" dirty="0"/>
              <a:t>Source: Gallant J,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2016;73:294-8.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567860525"/>
              </p:ext>
            </p:extLst>
          </p:nvPr>
        </p:nvGraphicFramePr>
        <p:xfrm>
          <a:off x="493776" y="1428750"/>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442957" y="3766121"/>
            <a:ext cx="617220" cy="2377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5/10</a:t>
            </a:r>
          </a:p>
        </p:txBody>
      </p:sp>
      <p:sp>
        <p:nvSpPr>
          <p:cNvPr id="5" name="TextBox 4"/>
          <p:cNvSpPr txBox="1"/>
          <p:nvPr/>
        </p:nvSpPr>
        <p:spPr>
          <a:xfrm>
            <a:off x="3663424" y="3758035"/>
            <a:ext cx="612218" cy="253916"/>
          </a:xfrm>
          <a:prstGeom prst="rect">
            <a:avLst/>
          </a:prstGeom>
          <a:noFill/>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4/10</a:t>
            </a:r>
          </a:p>
        </p:txBody>
      </p:sp>
      <p:sp>
        <p:nvSpPr>
          <p:cNvPr id="9" name="TextBox 8"/>
          <p:cNvSpPr txBox="1"/>
          <p:nvPr/>
        </p:nvSpPr>
        <p:spPr>
          <a:xfrm>
            <a:off x="5869903" y="3758035"/>
            <a:ext cx="617220"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54/62</a:t>
            </a:r>
          </a:p>
        </p:txBody>
      </p:sp>
      <p:sp>
        <p:nvSpPr>
          <p:cNvPr id="10" name="TextBox 9"/>
          <p:cNvSpPr txBox="1"/>
          <p:nvPr/>
        </p:nvSpPr>
        <p:spPr>
          <a:xfrm>
            <a:off x="7069088" y="3766121"/>
            <a:ext cx="615639"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57/62</a:t>
            </a:r>
          </a:p>
        </p:txBody>
      </p:sp>
    </p:spTree>
    <p:extLst>
      <p:ext uri="{BB962C8B-B14F-4D97-AF65-F5344CB8AC3E}">
        <p14:creationId xmlns:p14="http://schemas.microsoft.com/office/powerpoint/2010/main" val="173021600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Elvitegravir-Cobicistat-TAF-FTC in HIV/HBV Coinfection</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1249: Result</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Changes in General Proteinuria at Weeks 24 and 48 from Baseline</a:t>
            </a:r>
          </a:p>
        </p:txBody>
      </p:sp>
      <p:sp>
        <p:nvSpPr>
          <p:cNvPr id="8" name="Content Placeholder 7"/>
          <p:cNvSpPr>
            <a:spLocks noGrp="1"/>
          </p:cNvSpPr>
          <p:nvPr>
            <p:ph type="body" sz="quarter" idx="16"/>
          </p:nvPr>
        </p:nvSpPr>
        <p:spPr/>
        <p:txBody>
          <a:bodyPr/>
          <a:lstStyle/>
          <a:p>
            <a:r>
              <a:rPr lang="en-US" dirty="0"/>
              <a:t>Source: Gallant J,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2016;73:294-8.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322868812"/>
              </p:ext>
            </p:extLst>
          </p:nvPr>
        </p:nvGraphicFramePr>
        <p:xfrm>
          <a:off x="493776" y="1428750"/>
          <a:ext cx="8229600" cy="3447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216823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Elvitegravir-Cobicistat-TAF-FTC in HIV/HBV Coinfection </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1249: Result</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Changes in Tubular Proteinuria at Weeks 24 and 48 from Baseline</a:t>
            </a:r>
          </a:p>
        </p:txBody>
      </p:sp>
      <p:sp>
        <p:nvSpPr>
          <p:cNvPr id="8" name="Content Placeholder 7"/>
          <p:cNvSpPr>
            <a:spLocks noGrp="1"/>
          </p:cNvSpPr>
          <p:nvPr>
            <p:ph type="body" sz="quarter" idx="16"/>
          </p:nvPr>
        </p:nvSpPr>
        <p:spPr/>
        <p:txBody>
          <a:bodyPr/>
          <a:lstStyle/>
          <a:p>
            <a:r>
              <a:rPr lang="en-US" dirty="0"/>
              <a:t>Source: Gallant J,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2016;73:294-8.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502740697"/>
              </p:ext>
            </p:extLst>
          </p:nvPr>
        </p:nvGraphicFramePr>
        <p:xfrm>
          <a:off x="493776" y="1389982"/>
          <a:ext cx="82296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04307" y="4639861"/>
            <a:ext cx="6751864" cy="242374"/>
          </a:xfrm>
          <a:prstGeom prst="rect">
            <a:avLst/>
          </a:prstGeom>
          <a:solidFill>
            <a:schemeClr val="bg1">
              <a:lumMod val="95000"/>
            </a:schemeClr>
          </a:solidFill>
        </p:spPr>
        <p:txBody>
          <a:bodyPr wrap="square" lIns="9144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75" dirty="0" err="1">
                <a:latin typeface="Arial"/>
              </a:rPr>
              <a:t>RBP:Cr</a:t>
            </a:r>
            <a:r>
              <a:rPr lang="en-US" sz="975" dirty="0">
                <a:latin typeface="Arial"/>
              </a:rPr>
              <a:t> = retinol binding protein:creatinine ratio; β2M:Cr = beta-2 microalbumin:creatinine ratio</a:t>
            </a:r>
          </a:p>
        </p:txBody>
      </p:sp>
    </p:spTree>
    <p:extLst>
      <p:ext uri="{BB962C8B-B14F-4D97-AF65-F5344CB8AC3E}">
        <p14:creationId xmlns:p14="http://schemas.microsoft.com/office/powerpoint/2010/main" val="17791637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HIV/HBV Coinfection</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1249: Conclusions</a:t>
            </a:r>
            <a:endParaRPr lang="en-US" dirty="0"/>
          </a:p>
        </p:txBody>
      </p:sp>
      <p:sp>
        <p:nvSpPr>
          <p:cNvPr id="4" name="Text Placeholder 3"/>
          <p:cNvSpPr>
            <a:spLocks noGrp="1"/>
          </p:cNvSpPr>
          <p:nvPr>
            <p:ph type="body" sz="quarter" idx="16"/>
          </p:nvPr>
        </p:nvSpPr>
        <p:spPr/>
        <p:txBody>
          <a:bodyPr/>
          <a:lstStyle/>
          <a:p>
            <a:r>
              <a:rPr lang="en-US" dirty="0"/>
              <a:t>Source: Gallant J, et al. </a:t>
            </a:r>
            <a:r>
              <a:rPr lang="it-IT" dirty="0"/>
              <a:t>J Acquir Immune Defic Syndr. 2016;73:294-8.</a:t>
            </a:r>
            <a:endParaRPr lang="en-US" dirty="0">
              <a:latin typeface="Arial" pitchFamily="22" charset="0"/>
            </a:endParaRPr>
          </a:p>
        </p:txBody>
      </p:sp>
      <p:sp>
        <p:nvSpPr>
          <p:cNvPr id="3" name="Content Placeholder 2"/>
          <p:cNvSpPr>
            <a:spLocks noGrp="1"/>
          </p:cNvSpPr>
          <p:nvPr>
            <p:ph sz="half" idx="2"/>
          </p:nvPr>
        </p:nvSpPr>
        <p:spPr>
          <a:xfrm>
            <a:off x="-18168" y="1786408"/>
            <a:ext cx="9180576" cy="1977327"/>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a:t>
            </a:r>
            <a:r>
              <a:rPr lang="en-US" sz="1800" dirty="0">
                <a:cs typeface="Arial"/>
              </a:rPr>
              <a:t>In this first study in HIV/HBV-coinfected participants with suppressed HIV infection, E/C/F/TAF was effective against HIV and HBV, well tolerated, and demonstrated improvements in renal and bone safety consistent with the clinical profile of TAF. These data support the use of E/C/F/TAF in treating HIV/HBV </a:t>
            </a:r>
            <a:r>
              <a:rPr lang="en-US" sz="1800" dirty="0">
                <a:solidFill>
                  <a:schemeClr val="tx1"/>
                </a:solidFill>
                <a:cs typeface="Arial"/>
              </a:rPr>
              <a:t>coinfections.</a:t>
            </a:r>
            <a:r>
              <a:rPr lang="en-US" sz="1800" dirty="0">
                <a:solidFill>
                  <a:schemeClr val="tx1"/>
                </a:solidFill>
                <a:latin typeface="Arial"/>
                <a:cs typeface="Arial"/>
              </a:rPr>
              <a:t>”</a:t>
            </a:r>
          </a:p>
        </p:txBody>
      </p:sp>
    </p:spTree>
    <p:extLst>
      <p:ext uri="{BB962C8B-B14F-4D97-AF65-F5344CB8AC3E}">
        <p14:creationId xmlns:p14="http://schemas.microsoft.com/office/powerpoint/2010/main" val="43916792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678507"/>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NEW_PPT_BLANK.pptx" id="{7838D14B-182A-4763-96E4-9C016D7F3EF2}" vid="{99F16759-510D-44D2-8EE6-495D5CB713A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55235</TotalTime>
  <Words>468</Words>
  <Application>Microsoft Macintosh PowerPoint</Application>
  <PresentationFormat>On-screen Show (16:9)</PresentationFormat>
  <Paragraphs>49</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Corbel</vt:lpstr>
      <vt:lpstr>Geneva</vt:lpstr>
      <vt:lpstr>Lucida Grande</vt:lpstr>
      <vt:lpstr>Times New Roman</vt:lpstr>
      <vt:lpstr>NCRC</vt:lpstr>
      <vt:lpstr>Elvitegravir-Cobicistat-TAF-FTC in Hepatitis B Coinfection  Study 1249</vt:lpstr>
      <vt:lpstr>Elvitegravir-Cobicistat-TAF-FTC in HIV/HBV Coinfection  Study 1249: Design</vt:lpstr>
      <vt:lpstr>Elvitegravir-Cobicistat-TAF-FTC in HIV/HBV Coinfection Study 1249: Result</vt:lpstr>
      <vt:lpstr>Elvitegravir-Cobicistat-TAF-FTC in HIV/HBV Coinfection  Study 1249: Result</vt:lpstr>
      <vt:lpstr>Elvitegravir-Cobicistat-TAF-FTC in HIV/HBV Coinfection  Study 1249: Subgroup Analysis Result</vt:lpstr>
      <vt:lpstr>Elvitegravir-Cobicistat-TAF-FTC in HIV/HBV Coinfection Study 1249: Result</vt:lpstr>
      <vt:lpstr>Elvitegravir-Cobicistat-TAF-FTC in HIV/HBV Coinfection  Study 1249: Result</vt:lpstr>
      <vt:lpstr>Elvitegravir-Cobicistat-TAF-FTC in HIV/HBV Coinfection Study 1249: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2357</cp:revision>
  <cp:lastPrinted>2008-02-05T14:34:24Z</cp:lastPrinted>
  <dcterms:created xsi:type="dcterms:W3CDTF">2010-11-28T05:36:22Z</dcterms:created>
  <dcterms:modified xsi:type="dcterms:W3CDTF">2022-12-19T20:30:47Z</dcterms:modified>
</cp:coreProperties>
</file>