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303" r:id="rId2"/>
    <p:sldId id="257" r:id="rId3"/>
    <p:sldId id="299" r:id="rId4"/>
    <p:sldId id="269" r:id="rId5"/>
    <p:sldId id="270" r:id="rId6"/>
    <p:sldId id="300" r:id="rId7"/>
    <p:sldId id="275" r:id="rId8"/>
    <p:sldId id="1111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A5F"/>
    <a:srgbClr val="5C6D62"/>
    <a:srgbClr val="677D8F"/>
    <a:srgbClr val="677D7F"/>
    <a:srgbClr val="7F868E"/>
    <a:srgbClr val="6B7F73"/>
    <a:srgbClr val="196297"/>
    <a:srgbClr val="E3E3E3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43" autoAdjust="0"/>
  </p:normalViewPr>
  <p:slideViewPr>
    <p:cSldViewPr snapToGrid="0" showGuides="1">
      <p:cViewPr varScale="1">
        <p:scale>
          <a:sx n="85" d="100"/>
          <a:sy n="85" d="100"/>
        </p:scale>
        <p:origin x="1181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1878797989234401"/>
          <c:w val="0.82601761556664899"/>
          <c:h val="0.74694203478802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B1F-7045-83DC-625E32ABDEE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B1F-7045-83DC-625E32ABDEE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B1F-7045-83DC-625E32ABDEE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B1F-7045-83DC-625E32ABDEE1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prior regimens</c:v>
                </c:pt>
                <c:pt idx="1">
                  <c:v>Prior EFV-TDF-FTC</c:v>
                </c:pt>
                <c:pt idx="2">
                  <c:v>Prior ATV + RTV + TDF-FTC</c:v>
                </c:pt>
                <c:pt idx="3">
                  <c:v>Prior EVG-COBI-TDF-FTC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97</c:v>
                </c:pt>
                <c:pt idx="1">
                  <c:v>96</c:v>
                </c:pt>
                <c:pt idx="2">
                  <c:v>97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1F-7045-83DC-625E32ABDE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TDF-Based ART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B1F-7045-83DC-625E32ABDEE1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prior regimens</c:v>
                </c:pt>
                <c:pt idx="1">
                  <c:v>Prior EFV-TDF-FTC</c:v>
                </c:pt>
                <c:pt idx="2">
                  <c:v>Prior ATV + RTV + TDF-FTC</c:v>
                </c:pt>
                <c:pt idx="3">
                  <c:v>Prior EVG-COBI-TDF-FTC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93</c:v>
                </c:pt>
                <c:pt idx="1">
                  <c:v>90</c:v>
                </c:pt>
                <c:pt idx="2">
                  <c:v>92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1F-7045-83DC-625E32ABD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1961709400"/>
        <c:axId val="-1961206888"/>
      </c:barChart>
      <c:catAx>
        <c:axId val="-1961709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-19612068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12068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1.21772846575996E-2"/>
              <c:y val="0.1806844165665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617094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511822953948899"/>
          <c:y val="9.2682355497793693E-3"/>
          <c:w val="0.83574946313528997"/>
          <c:h val="9.8823549333457494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3414958605"/>
          <c:y val="0.10366578820135799"/>
          <c:w val="0.8585377336803099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1.47</c:v>
                </c:pt>
                <c:pt idx="1">
                  <c:v>1.56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D-3044-B633-FE7B6EF214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DF-Based ART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-0.34</c:v>
                </c:pt>
                <c:pt idx="1">
                  <c:v>-0.44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6D-3044-B633-FE7B6EF214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1960922968"/>
        <c:axId val="-1960919752"/>
      </c:barChart>
      <c:catAx>
        <c:axId val="-1960922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19609197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0919752"/>
        <c:scaling>
          <c:orientation val="minMax"/>
          <c:max val="2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81479676441469E-2"/>
              <c:y val="0.175940165133553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1960922968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468059476409"/>
          <c:y val="0"/>
          <c:w val="0.86586420718044899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21068669522699"/>
          <c:y val="0.124584628683129"/>
          <c:w val="0.84854096513958599"/>
          <c:h val="0.69184552439506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Proteinuria (UPCR)</c:v>
                </c:pt>
                <c:pt idx="1">
                  <c:v>Albuminuria (APCR)</c:v>
                </c:pt>
                <c:pt idx="2">
                  <c:v>Retinol binding protein</c:v>
                </c:pt>
                <c:pt idx="3">
                  <c:v>β2 microglobulin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-20.9</c:v>
                </c:pt>
                <c:pt idx="1">
                  <c:v>-17.899999999999999</c:v>
                </c:pt>
                <c:pt idx="2">
                  <c:v>-33.4</c:v>
                </c:pt>
                <c:pt idx="3">
                  <c:v>-52.3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4-4144-A909-C58033703D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DF-Based ART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Proteinuria (UPCR)</c:v>
                </c:pt>
                <c:pt idx="1">
                  <c:v>Albuminuria (APCR)</c:v>
                </c:pt>
                <c:pt idx="2">
                  <c:v>Retinol binding protein</c:v>
                </c:pt>
                <c:pt idx="3">
                  <c:v>β2 microglobulin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9.6</c:v>
                </c:pt>
                <c:pt idx="1">
                  <c:v>8.5</c:v>
                </c:pt>
                <c:pt idx="2">
                  <c:v>18.100000000000001</c:v>
                </c:pt>
                <c:pt idx="3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34-4144-A909-C58033703D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960995512"/>
        <c:axId val="-1961001096"/>
      </c:barChart>
      <c:catAx>
        <c:axId val="-1960995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1961001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1001096"/>
        <c:scaling>
          <c:orientation val="minMax"/>
          <c:max val="50"/>
          <c:min val="-7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Median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from Baseline (%)</a:t>
                </a:r>
              </a:p>
            </c:rich>
          </c:tx>
          <c:layout>
            <c:manualLayout>
              <c:xMode val="edge"/>
              <c:yMode val="edge"/>
              <c:x val="1.10524088474564E-2"/>
              <c:y val="6.229544287927440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1960995512"/>
        <c:crosses val="autoZero"/>
        <c:crossBetween val="between"/>
        <c:majorUnit val="2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373407429952399"/>
          <c:y val="1.70068368823388E-2"/>
          <c:w val="0.83797298132993203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01"/>
          <c:y val="0.112812017986181"/>
          <c:w val="0.83457549573196199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20</c:v>
                </c:pt>
                <c:pt idx="1">
                  <c:v>9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0-7141-868F-D682683627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DF-Based ART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</c:v>
                </c:pt>
                <c:pt idx="1">
                  <c:v>-2</c:v>
                </c:pt>
                <c:pt idx="2">
                  <c:v>1</c:v>
                </c:pt>
                <c:pt idx="3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D0-7141-868F-D682683627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961088728"/>
        <c:axId val="-1961093576"/>
      </c:barChart>
      <c:catAx>
        <c:axId val="-1961088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19610935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1093576"/>
        <c:scaling>
          <c:orientation val="minMax"/>
          <c:max val="30"/>
          <c:min val="-1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Change in</a:t>
                </a:r>
                <a:r>
                  <a:rPr lang="en-US" sz="1600" baseline="0" dirty="0"/>
                  <a:t> Median Value (mg/</a:t>
                </a:r>
                <a:r>
                  <a:rPr lang="en-US" sz="1600" baseline="0" dirty="0" err="1"/>
                  <a:t>dL</a:t>
                </a:r>
                <a:r>
                  <a:rPr lang="en-US" sz="1600" baseline="0" dirty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592388451443601E-2"/>
              <c:y val="0.106069996032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61088728"/>
        <c:crosses val="autoZero"/>
        <c:crossBetween val="between"/>
        <c:maj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8709653606309"/>
          <c:y val="1.4056766899478801E-2"/>
          <c:w val="0.8224708701286489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Switch from TDF-based to Elvitegravir-Cobicistat-TAF-FTC</a:t>
            </a:r>
            <a:b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solidFill>
                  <a:schemeClr val="tx2"/>
                </a:solidFill>
              </a:rPr>
              <a:t>Study 109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3B31C-8CF6-804A-86F3-5CE03FCAC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5309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Elvitegravir-Cobicistat-TAF-FTC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109: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</a:rPr>
              <a:t>Mills A, et al. </a:t>
            </a:r>
            <a:r>
              <a:rPr lang="ro-RO" dirty="0">
                <a:solidFill>
                  <a:srgbClr val="1F497D"/>
                </a:solidFill>
              </a:rPr>
              <a:t>Lancet Infect Dis. 2016;16:43-52.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0" y="5839430"/>
            <a:ext cx="9153144" cy="5349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36576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NOTE</a:t>
            </a:r>
            <a:r>
              <a:rPr lang="en-US" sz="1400" baseline="30000" dirty="0">
                <a:solidFill>
                  <a:srgbClr val="000000"/>
                </a:solidFill>
                <a:latin typeface="Arial" pitchFamily="22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Between randomization and start of study, 4 participants withdrew consent, 2 withdrew by investigator discretion, and 1 was lost to follow-up. 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1169337" flipV="1">
            <a:off x="5487691" y="2877169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87691" y="3482478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46984"/>
              </p:ext>
            </p:extLst>
          </p:nvPr>
        </p:nvGraphicFramePr>
        <p:xfrm>
          <a:off x="230187" y="1318068"/>
          <a:ext cx="5156870" cy="438247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6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Study 109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587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5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5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Open-label, randomized 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study, Phase 3 trial comparing switch to EVG-COBI-TAF-FTC versus continuation of baseline regimen of TDF-based ART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5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1443)</a:t>
                      </a:r>
                      <a:br>
                        <a:rPr lang="en-US" sz="15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HIV RNA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&lt; 50 copies/mL on ART for 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≥96 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en-US" sz="150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CrCl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&gt;50 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mL/min 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- 1 of 4 baseline TDF-containing ART regimens: 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(a) EVG-COBI-TDF-FTC (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n=459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(b) EFV-TDF-FTC (n=376)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(c) ATV + RTV + TDF-FTC (n=385)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(d) ATV-COBI + TDF-FTC (n=216)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5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5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5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EVG-COBI-TAF-FTC (Switch group)                                            </a:t>
                      </a:r>
                      <a:br>
                        <a:rPr lang="en-US" sz="15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Remain on TDF-based ART (No switch group)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6034876" y="3766665"/>
            <a:ext cx="2828544" cy="1136899"/>
          </a:xfrm>
          <a:prstGeom prst="rect">
            <a:avLst/>
          </a:prstGeom>
          <a:solidFill>
            <a:srgbClr val="D6E5E8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No Switch Group </a:t>
            </a:r>
            <a:r>
              <a:rPr lang="en-US" sz="16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TDF-based ART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477)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6034876" y="2149487"/>
            <a:ext cx="2828544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i="1" dirty="0">
                <a:latin typeface="Arial"/>
              </a:rPr>
              <a:t>Switch Group</a:t>
            </a:r>
            <a:r>
              <a:rPr lang="en-US" sz="1600" dirty="0">
                <a:latin typeface="Arial"/>
              </a:rPr>
              <a:t/>
            </a:r>
            <a:br>
              <a:rPr lang="en-US" sz="1600" dirty="0">
                <a:latin typeface="Arial"/>
              </a:rPr>
            </a:br>
            <a:r>
              <a:rPr lang="en-US" sz="1800" b="1" dirty="0">
                <a:latin typeface="Arial"/>
              </a:rPr>
              <a:t>EVG-COBI-TAF-FTC</a:t>
            </a:r>
            <a:br>
              <a:rPr lang="en-US" sz="1800" b="1" dirty="0">
                <a:latin typeface="Arial"/>
              </a:rPr>
            </a:br>
            <a:r>
              <a:rPr lang="en-US" sz="1400" dirty="0">
                <a:latin typeface="Arial"/>
              </a:rPr>
              <a:t>(n=959)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542116" y="3646370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5542116" y="3108906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46923255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089232"/>
              </p:ext>
            </p:extLst>
          </p:nvPr>
        </p:nvGraphicFramePr>
        <p:xfrm>
          <a:off x="381000" y="1828800"/>
          <a:ext cx="838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Elvitegravir-Cobicistat-TAF-FTC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109: Subgroup Analysis Result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Response, by Baseline Regimen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</a:rPr>
              <a:t>Mills A, et al. </a:t>
            </a:r>
            <a:r>
              <a:rPr lang="ro-RO" dirty="0">
                <a:solidFill>
                  <a:srgbClr val="1F497D"/>
                </a:solidFill>
              </a:rPr>
              <a:t>Lancet Infect Dis. 2016;16:43-52.</a:t>
            </a:r>
            <a:endParaRPr lang="en-US" dirty="0">
              <a:solidFill>
                <a:srgbClr val="1F497D"/>
              </a:solidFill>
              <a:latin typeface="Arial" pitchFamily="2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4211" y="5257799"/>
            <a:ext cx="548203" cy="454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183/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199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32603" y="5257799"/>
            <a:ext cx="548203" cy="454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301/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306</a:t>
            </a:r>
          </a:p>
        </p:txBody>
      </p:sp>
      <p:sp>
        <p:nvSpPr>
          <p:cNvPr id="8" name="Rectangle 7"/>
          <p:cNvSpPr/>
          <p:nvPr/>
        </p:nvSpPr>
        <p:spPr>
          <a:xfrm>
            <a:off x="2495535" y="5257799"/>
            <a:ext cx="548203" cy="454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444/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477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221" y="5257799"/>
            <a:ext cx="548203" cy="454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241/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251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36400" y="525028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112/125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7840" y="5259428"/>
            <a:ext cx="549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149/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153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36507" y="5259428"/>
            <a:ext cx="54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932/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959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2929" y="5259428"/>
            <a:ext cx="541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390/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402</a:t>
            </a:r>
          </a:p>
        </p:txBody>
      </p:sp>
    </p:spTree>
    <p:extLst>
      <p:ext uri="{BB962C8B-B14F-4D97-AF65-F5344CB8AC3E}">
        <p14:creationId xmlns:p14="http://schemas.microsoft.com/office/powerpoint/2010/main" val="91678587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Elvitegravir-Cobicistat-TAF-FTC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109: Result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Week 48: Changes in Bone Mineral Density (BMD)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</a:rPr>
              <a:t>Mills A, et al. </a:t>
            </a:r>
            <a:r>
              <a:rPr lang="ro-RO" dirty="0">
                <a:solidFill>
                  <a:srgbClr val="1F497D"/>
                </a:solidFill>
              </a:rPr>
              <a:t>Lancet Infect Dis. 2016;16:43-52.</a:t>
            </a:r>
            <a:endParaRPr lang="en-US" dirty="0">
              <a:solidFill>
                <a:srgbClr val="1F497D"/>
              </a:solidFill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028396"/>
              </p:ext>
            </p:extLst>
          </p:nvPr>
        </p:nvGraphicFramePr>
        <p:xfrm>
          <a:off x="493912" y="193040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88553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Elvitegravir-Cobicistat-TAF-FTC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109: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Quantitative Proteinuria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</a:rPr>
              <a:t>Mills A, et al. </a:t>
            </a:r>
            <a:r>
              <a:rPr lang="ro-RO" dirty="0">
                <a:solidFill>
                  <a:srgbClr val="1F497D"/>
                </a:solidFill>
              </a:rPr>
              <a:t>Lancet Infect Dis. 2016;16:43-52.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313405"/>
              </p:ext>
            </p:extLst>
          </p:nvPr>
        </p:nvGraphicFramePr>
        <p:xfrm>
          <a:off x="448555" y="1905000"/>
          <a:ext cx="8246890" cy="431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41687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Elvitegravir-Cobicistat-TAF-FTC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109: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</a:rPr>
              <a:t>Mills A, et al. </a:t>
            </a:r>
            <a:r>
              <a:rPr lang="ro-RO" dirty="0">
                <a:solidFill>
                  <a:srgbClr val="1F497D"/>
                </a:solidFill>
              </a:rPr>
              <a:t>Lancet Infect Dis. 2016;16:43-52.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741493"/>
              </p:ext>
            </p:extLst>
          </p:nvPr>
        </p:nvGraphicFramePr>
        <p:xfrm>
          <a:off x="40676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14518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Elvitegravir-Cobicistat-TAF-FTC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109: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</a:rPr>
              <a:t>Mills A, et al. </a:t>
            </a:r>
            <a:r>
              <a:rPr lang="ro-RO" dirty="0">
                <a:solidFill>
                  <a:srgbClr val="1F497D"/>
                </a:solidFill>
              </a:rPr>
              <a:t>Lancet Infect Dis. 2016;16:43-52.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2984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Switching to a tenofovir alafenamide-containing regimen from one containing tenofovir disoproxil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fumarate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was non-inferior for maintenance of viral suppression and led to improved bone mineral density and renal function. Longer term follow-up is needed to better understand the clinical impact of these changes.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68286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74727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47247</TotalTime>
  <Words>445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TDF-based to Elvitegravir-Cobicistat-TAF-FTC Study 109</vt:lpstr>
      <vt:lpstr>Switch to Elvitegravir-Cobicistat-TAF-FTC Study 109: Design</vt:lpstr>
      <vt:lpstr>Switch to Elvitegravir-Cobicistat-TAF-FTC Study 109: Subgroup Analysis Result </vt:lpstr>
      <vt:lpstr>Switch to Elvitegravir-Cobicistat-TAF-FTC Study 109: Result</vt:lpstr>
      <vt:lpstr>Switch to Elvitegravir-Cobicistat-TAF-FTC Study 109: Result</vt:lpstr>
      <vt:lpstr>Switch to Elvitegravir-Cobicistat-TAF-FTC Study 109: Result</vt:lpstr>
      <vt:lpstr>Switch to Elvitegravir-Cobicistat-TAF-FTC Study 109: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2105</cp:revision>
  <cp:lastPrinted>2008-02-05T14:34:24Z</cp:lastPrinted>
  <dcterms:created xsi:type="dcterms:W3CDTF">2010-11-28T05:36:22Z</dcterms:created>
  <dcterms:modified xsi:type="dcterms:W3CDTF">2020-01-17T20:03:30Z</dcterms:modified>
</cp:coreProperties>
</file>