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0"/>
  </p:notesMasterIdLst>
  <p:handoutMasterIdLst>
    <p:handoutMasterId r:id="rId11"/>
  </p:handoutMasterIdLst>
  <p:sldIdLst>
    <p:sldId id="1145" r:id="rId2"/>
    <p:sldId id="1146" r:id="rId3"/>
    <p:sldId id="1147" r:id="rId4"/>
    <p:sldId id="1148" r:id="rId5"/>
    <p:sldId id="1149" r:id="rId6"/>
    <p:sldId id="1150" r:id="rId7"/>
    <p:sldId id="1151" r:id="rId8"/>
    <p:sldId id="1159" r:id="rId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D8F"/>
    <a:srgbClr val="97B7D3"/>
    <a:srgbClr val="8288A4"/>
    <a:srgbClr val="989EBE"/>
    <a:srgbClr val="BAC3E2"/>
    <a:srgbClr val="7E93BE"/>
    <a:srgbClr val="D6AED7"/>
    <a:srgbClr val="805980"/>
    <a:srgbClr val="D0C5C5"/>
    <a:srgbClr val="7F7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autoAdjust="0"/>
    <p:restoredTop sz="94807" autoAdjust="0"/>
  </p:normalViewPr>
  <p:slideViewPr>
    <p:cSldViewPr snapToGrid="0" showGuides="1">
      <p:cViewPr varScale="1">
        <p:scale>
          <a:sx n="146" d="100"/>
          <a:sy n="146" d="100"/>
        </p:scale>
        <p:origin x="176" y="48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25211431904344"/>
          <c:y val="0.11878797989234401"/>
          <c:w val="0.86459791484397785"/>
          <c:h val="0.74694203478802401"/>
        </c:manualLayout>
      </c:layout>
      <c:barChart>
        <c:barDir val="col"/>
        <c:grouping val="clustered"/>
        <c:varyColors val="0"/>
        <c:ser>
          <c:idx val="0"/>
          <c:order val="0"/>
          <c:tx>
            <c:strRef>
              <c:f>Sheet1!$B$1</c:f>
              <c:strCache>
                <c:ptCount val="1"/>
                <c:pt idx="0">
                  <c:v>EVG-COBI-TAF-FTC (Switch)</c:v>
                </c:pt>
              </c:strCache>
            </c:strRef>
          </c:tx>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EB1F-7045-83DC-625E32ABDEE1}"/>
              </c:ext>
            </c:extLst>
          </c:dPt>
          <c:dPt>
            <c:idx val="1"/>
            <c:invertIfNegative val="0"/>
            <c:bubble3D val="0"/>
            <c:extLst>
              <c:ext xmlns:c16="http://schemas.microsoft.com/office/drawing/2014/chart" uri="{C3380CC4-5D6E-409C-BE32-E72D297353CC}">
                <c16:uniqueId val="{00000003-EB1F-7045-83DC-625E32ABDEE1}"/>
              </c:ext>
            </c:extLst>
          </c:dPt>
          <c:dPt>
            <c:idx val="2"/>
            <c:invertIfNegative val="0"/>
            <c:bubble3D val="0"/>
            <c:extLst>
              <c:ext xmlns:c16="http://schemas.microsoft.com/office/drawing/2014/chart" uri="{C3380CC4-5D6E-409C-BE32-E72D297353CC}">
                <c16:uniqueId val="{00000005-EB1F-7045-83DC-625E32ABDEE1}"/>
              </c:ext>
            </c:extLst>
          </c:dPt>
          <c:dPt>
            <c:idx val="3"/>
            <c:invertIfNegative val="0"/>
            <c:bubble3D val="0"/>
            <c:extLst>
              <c:ext xmlns:c16="http://schemas.microsoft.com/office/drawing/2014/chart" uri="{C3380CC4-5D6E-409C-BE32-E72D297353CC}">
                <c16:uniqueId val="{00000007-EB1F-7045-83DC-625E32ABDEE1}"/>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prior regimens</c:v>
                </c:pt>
                <c:pt idx="1">
                  <c:v>Prior 
EFV-TDF-FTC</c:v>
                </c:pt>
                <c:pt idx="2">
                  <c:v>Prior
ATV + RTV + TDF-FTC</c:v>
                </c:pt>
                <c:pt idx="3">
                  <c:v>Prior
EVG-COBI-TDF-FTC</c:v>
                </c:pt>
              </c:strCache>
            </c:strRef>
          </c:cat>
          <c:val>
            <c:numRef>
              <c:f>Sheet1!$B$2:$B$5</c:f>
              <c:numCache>
                <c:formatCode>0</c:formatCode>
                <c:ptCount val="4"/>
                <c:pt idx="0">
                  <c:v>97</c:v>
                </c:pt>
                <c:pt idx="1">
                  <c:v>96</c:v>
                </c:pt>
                <c:pt idx="2">
                  <c:v>97</c:v>
                </c:pt>
                <c:pt idx="3">
                  <c:v>98</c:v>
                </c:pt>
              </c:numCache>
            </c:numRef>
          </c:val>
          <c:extLst>
            <c:ext xmlns:c16="http://schemas.microsoft.com/office/drawing/2014/chart" uri="{C3380CC4-5D6E-409C-BE32-E72D297353CC}">
              <c16:uniqueId val="{00000008-EB1F-7045-83DC-625E32ABDEE1}"/>
            </c:ext>
          </c:extLst>
        </c:ser>
        <c:ser>
          <c:idx val="1"/>
          <c:order val="1"/>
          <c:tx>
            <c:strRef>
              <c:f>Sheet1!$C$1</c:f>
              <c:strCache>
                <c:ptCount val="1"/>
                <c:pt idx="0">
                  <c:v>TDF-Based ART (No Switch)</c:v>
                </c:pt>
              </c:strCache>
            </c:strRef>
          </c:tx>
          <c:spPr>
            <a:gradFill>
              <a:gsLst>
                <a:gs pos="0">
                  <a:srgbClr val="677D8F"/>
                </a:gs>
                <a:gs pos="99000">
                  <a:srgbClr val="97B7D3"/>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9-EB1F-7045-83DC-625E32ABDEE1}"/>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prior regimens</c:v>
                </c:pt>
                <c:pt idx="1">
                  <c:v>Prior 
EFV-TDF-FTC</c:v>
                </c:pt>
                <c:pt idx="2">
                  <c:v>Prior
ATV + RTV + TDF-FTC</c:v>
                </c:pt>
                <c:pt idx="3">
                  <c:v>Prior
EVG-COBI-TDF-FTC</c:v>
                </c:pt>
              </c:strCache>
            </c:strRef>
          </c:cat>
          <c:val>
            <c:numRef>
              <c:f>Sheet1!$C$2:$C$5</c:f>
              <c:numCache>
                <c:formatCode>0</c:formatCode>
                <c:ptCount val="4"/>
                <c:pt idx="0">
                  <c:v>93</c:v>
                </c:pt>
                <c:pt idx="1">
                  <c:v>90</c:v>
                </c:pt>
                <c:pt idx="2">
                  <c:v>92</c:v>
                </c:pt>
                <c:pt idx="3">
                  <c:v>97</c:v>
                </c:pt>
              </c:numCache>
            </c:numRef>
          </c:val>
          <c:extLst>
            <c:ext xmlns:c16="http://schemas.microsoft.com/office/drawing/2014/chart" uri="{C3380CC4-5D6E-409C-BE32-E72D297353CC}">
              <c16:uniqueId val="{0000000A-EB1F-7045-83DC-625E32ABDEE1}"/>
            </c:ext>
          </c:extLst>
        </c:ser>
        <c:dLbls>
          <c:showLegendKey val="0"/>
          <c:showVal val="1"/>
          <c:showCatName val="0"/>
          <c:showSerName val="0"/>
          <c:showPercent val="0"/>
          <c:showBubbleSize val="0"/>
        </c:dLbls>
        <c:gapWidth val="90"/>
        <c:axId val="-1961709400"/>
        <c:axId val="-1961206888"/>
      </c:barChart>
      <c:catAx>
        <c:axId val="-1961709400"/>
        <c:scaling>
          <c:orientation val="minMax"/>
        </c:scaling>
        <c:delete val="0"/>
        <c:axPos val="b"/>
        <c:numFmt formatCode="General" sourceLinked="0"/>
        <c:majorTickMark val="out"/>
        <c:minorTickMark val="none"/>
        <c:tickLblPos val="nextTo"/>
        <c:spPr>
          <a:ln w="6350">
            <a:solidFill>
              <a:srgbClr val="000000"/>
            </a:solidFill>
          </a:ln>
        </c:spPr>
        <c:txPr>
          <a:bodyPr rot="0" vert="horz"/>
          <a:lstStyle/>
          <a:p>
            <a:pPr>
              <a:defRPr sz="1200"/>
            </a:pPr>
            <a:endParaRPr lang="en-US"/>
          </a:p>
        </c:txPr>
        <c:crossAx val="-1961206888"/>
        <c:crosses val="autoZero"/>
        <c:auto val="1"/>
        <c:lblAlgn val="ctr"/>
        <c:lblOffset val="1"/>
        <c:tickLblSkip val="1"/>
        <c:tickMarkSkip val="1"/>
        <c:noMultiLvlLbl val="0"/>
      </c:catAx>
      <c:valAx>
        <c:axId val="-1961206888"/>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9.0908428113152528E-3"/>
              <c:y val="0.14015974296316411"/>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617094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5394539224263635"/>
          <c:y val="9.2682355497793693E-3"/>
          <c:w val="0.71692232915330023"/>
          <c:h val="9.8823549333457494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0884854670944"/>
          <c:y val="0.10366578820135799"/>
          <c:w val="0.87088339651987956"/>
          <c:h val="0.78832618990118597"/>
        </c:manualLayout>
      </c:layout>
      <c:barChart>
        <c:barDir val="col"/>
        <c:grouping val="clustered"/>
        <c:varyColors val="0"/>
        <c:ser>
          <c:idx val="0"/>
          <c:order val="0"/>
          <c:tx>
            <c:strRef>
              <c:f>Sheet1!$B$1</c:f>
              <c:strCache>
                <c:ptCount val="1"/>
                <c:pt idx="0">
                  <c:v>EVG-COBI-TAF-FTC (Switch)</c:v>
                </c:pt>
              </c:strCache>
            </c:strRef>
          </c:tx>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Sheet1!$B$2:$B$3</c:f>
              <c:numCache>
                <c:formatCode>0.00</c:formatCode>
                <c:ptCount val="2"/>
                <c:pt idx="0">
                  <c:v>1.47</c:v>
                </c:pt>
                <c:pt idx="1">
                  <c:v>1.56</c:v>
                </c:pt>
              </c:numCache>
            </c:numRef>
          </c:val>
          <c:extLst>
            <c:ext xmlns:c16="http://schemas.microsoft.com/office/drawing/2014/chart" uri="{C3380CC4-5D6E-409C-BE32-E72D297353CC}">
              <c16:uniqueId val="{00000000-3E6D-3044-B633-FE7B6EF214D0}"/>
            </c:ext>
          </c:extLst>
        </c:ser>
        <c:ser>
          <c:idx val="1"/>
          <c:order val="1"/>
          <c:tx>
            <c:strRef>
              <c:f>Sheet1!$C$1</c:f>
              <c:strCache>
                <c:ptCount val="1"/>
                <c:pt idx="0">
                  <c:v>Tenofovir DF-Based ART (No Switch)</c:v>
                </c:pt>
              </c:strCache>
            </c:strRef>
          </c:tx>
          <c:spPr>
            <a:gradFill>
              <a:gsLst>
                <a:gs pos="0">
                  <a:srgbClr val="677D8F"/>
                </a:gs>
                <a:gs pos="99000">
                  <a:srgbClr val="97B7D3"/>
                </a:gs>
              </a:gsLst>
            </a:gradFill>
            <a:ln w="12700">
              <a:noFill/>
            </a:ln>
            <a:effectLst/>
            <a:scene3d>
              <a:camera prst="orthographicFront"/>
              <a:lightRig rig="threePt" dir="t"/>
            </a:scene3d>
            <a:sp3d>
              <a:bevelT w="38100" h="38100"/>
            </a:sp3d>
          </c:spPr>
          <c:invertIfNegative val="0"/>
          <c:dPt>
            <c:idx val="1"/>
            <c:invertIfNegative val="0"/>
            <c:bubble3D val="0"/>
            <c:spPr>
              <a:gradFill flip="none" rotWithShape="1">
                <a:gsLst>
                  <a:gs pos="0">
                    <a:srgbClr val="677D8F"/>
                  </a:gs>
                  <a:gs pos="99000">
                    <a:srgbClr val="97B7D3"/>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A4C9-D148-8A9F-A3638E4ED818}"/>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Sheet1!$C$2:$C$3</c:f>
              <c:numCache>
                <c:formatCode>0.00</c:formatCode>
                <c:ptCount val="2"/>
                <c:pt idx="0" formatCode="General">
                  <c:v>-0.34</c:v>
                </c:pt>
                <c:pt idx="1">
                  <c:v>-0.44</c:v>
                </c:pt>
              </c:numCache>
            </c:numRef>
          </c:val>
          <c:extLst>
            <c:ext xmlns:c16="http://schemas.microsoft.com/office/drawing/2014/chart" uri="{C3380CC4-5D6E-409C-BE32-E72D297353CC}">
              <c16:uniqueId val="{00000001-3E6D-3044-B633-FE7B6EF214D0}"/>
            </c:ext>
          </c:extLst>
        </c:ser>
        <c:dLbls>
          <c:showLegendKey val="0"/>
          <c:showVal val="1"/>
          <c:showCatName val="0"/>
          <c:showSerName val="0"/>
          <c:showPercent val="0"/>
          <c:showBubbleSize val="0"/>
        </c:dLbls>
        <c:gapWidth val="175"/>
        <c:axId val="-1960922968"/>
        <c:axId val="-1960919752"/>
      </c:barChart>
      <c:catAx>
        <c:axId val="-1960922968"/>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1960919752"/>
        <c:crosses val="autoZero"/>
        <c:auto val="1"/>
        <c:lblAlgn val="ctr"/>
        <c:lblOffset val="1"/>
        <c:tickLblSkip val="1"/>
        <c:tickMarkSkip val="1"/>
        <c:noMultiLvlLbl val="0"/>
      </c:catAx>
      <c:valAx>
        <c:axId val="-1960919752"/>
        <c:scaling>
          <c:orientation val="minMax"/>
          <c:max val="2"/>
          <c:min val="-1"/>
        </c:scaling>
        <c:delete val="0"/>
        <c:axPos val="l"/>
        <c:title>
          <c:tx>
            <c:rich>
              <a:bodyPr/>
              <a:lstStyle/>
              <a:p>
                <a:pPr>
                  <a:defRPr sz="1400" b="1">
                    <a:solidFill>
                      <a:schemeClr val="tx1"/>
                    </a:solidFill>
                  </a:defRPr>
                </a:pPr>
                <a:r>
                  <a:rPr lang="en-US" sz="1400" b="1">
                    <a:solidFill>
                      <a:schemeClr val="tx1"/>
                    </a:solidFill>
                  </a:rPr>
                  <a:t>Mean Change in BMD (%)</a:t>
                </a:r>
              </a:p>
            </c:rich>
          </c:tx>
          <c:layout>
            <c:manualLayout>
              <c:xMode val="edge"/>
              <c:yMode val="edge"/>
              <c:x val="1.5061606882473022E-2"/>
              <c:y val="0.1133111013643188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60922968"/>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6591511130553125"/>
          <c:y val="0"/>
          <c:w val="0.71462962962962973"/>
          <c:h val="9.9341279289690915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21068669522699"/>
          <c:y val="0.124584628683129"/>
          <c:w val="0.84854096513958599"/>
          <c:h val="0.75815858727208174"/>
        </c:manualLayout>
      </c:layout>
      <c:barChart>
        <c:barDir val="col"/>
        <c:grouping val="clustered"/>
        <c:varyColors val="0"/>
        <c:ser>
          <c:idx val="0"/>
          <c:order val="0"/>
          <c:tx>
            <c:strRef>
              <c:f>Sheet1!$B$1</c:f>
              <c:strCache>
                <c:ptCount val="1"/>
                <c:pt idx="0">
                  <c:v>EVG-COBI-TAF-FTC (Switch)</c:v>
                </c:pt>
              </c:strCache>
            </c:strRef>
          </c:tx>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Sheet1!$B$2:$B$5</c:f>
              <c:numCache>
                <c:formatCode>0.0</c:formatCode>
                <c:ptCount val="4"/>
                <c:pt idx="0">
                  <c:v>-20.9</c:v>
                </c:pt>
                <c:pt idx="1">
                  <c:v>-17.899999999999999</c:v>
                </c:pt>
                <c:pt idx="2">
                  <c:v>-33.4</c:v>
                </c:pt>
                <c:pt idx="3">
                  <c:v>-52.3</c:v>
                </c:pt>
              </c:numCache>
            </c:numRef>
          </c:val>
          <c:extLst>
            <c:ext xmlns:c16="http://schemas.microsoft.com/office/drawing/2014/chart" uri="{C3380CC4-5D6E-409C-BE32-E72D297353CC}">
              <c16:uniqueId val="{00000000-0334-4144-A909-C58033703D03}"/>
            </c:ext>
          </c:extLst>
        </c:ser>
        <c:ser>
          <c:idx val="1"/>
          <c:order val="1"/>
          <c:tx>
            <c:strRef>
              <c:f>Sheet1!$C$1</c:f>
              <c:strCache>
                <c:ptCount val="1"/>
                <c:pt idx="0">
                  <c:v>Tenofovir DF-Based ART (No Switch)</c:v>
                </c:pt>
              </c:strCache>
            </c:strRef>
          </c:tx>
          <c:spPr>
            <a:gradFill flip="none" rotWithShape="1">
              <a:gsLst>
                <a:gs pos="0">
                  <a:srgbClr val="677D8F"/>
                </a:gs>
                <a:gs pos="99000">
                  <a:srgbClr val="97B7D3"/>
                </a:gs>
              </a:gsLst>
              <a:lin ang="0" scaled="1"/>
              <a:tileRect/>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Sheet1!$C$2:$C$5</c:f>
              <c:numCache>
                <c:formatCode>0.0</c:formatCode>
                <c:ptCount val="4"/>
                <c:pt idx="0">
                  <c:v>9.6</c:v>
                </c:pt>
                <c:pt idx="1">
                  <c:v>8.5</c:v>
                </c:pt>
                <c:pt idx="2">
                  <c:v>18.100000000000001</c:v>
                </c:pt>
                <c:pt idx="3">
                  <c:v>18.3</c:v>
                </c:pt>
              </c:numCache>
            </c:numRef>
          </c:val>
          <c:extLst>
            <c:ext xmlns:c16="http://schemas.microsoft.com/office/drawing/2014/chart" uri="{C3380CC4-5D6E-409C-BE32-E72D297353CC}">
              <c16:uniqueId val="{00000001-0334-4144-A909-C58033703D03}"/>
            </c:ext>
          </c:extLst>
        </c:ser>
        <c:dLbls>
          <c:showLegendKey val="0"/>
          <c:showVal val="1"/>
          <c:showCatName val="0"/>
          <c:showSerName val="0"/>
          <c:showPercent val="0"/>
          <c:showBubbleSize val="0"/>
        </c:dLbls>
        <c:gapWidth val="125"/>
        <c:axId val="-1960995512"/>
        <c:axId val="-1961001096"/>
      </c:barChart>
      <c:catAx>
        <c:axId val="-1960995512"/>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1961001096"/>
        <c:crosses val="autoZero"/>
        <c:auto val="1"/>
        <c:lblAlgn val="ctr"/>
        <c:lblOffset val="1"/>
        <c:tickLblSkip val="1"/>
        <c:tickMarkSkip val="1"/>
        <c:noMultiLvlLbl val="0"/>
      </c:catAx>
      <c:valAx>
        <c:axId val="-1961001096"/>
        <c:scaling>
          <c:orientation val="minMax"/>
          <c:max val="50"/>
          <c:min val="-75"/>
        </c:scaling>
        <c:delete val="0"/>
        <c:axPos val="l"/>
        <c:title>
          <c:tx>
            <c:rich>
              <a:bodyPr/>
              <a:lstStyle/>
              <a:p>
                <a:pPr>
                  <a:defRPr sz="1400" b="1">
                    <a:solidFill>
                      <a:schemeClr val="tx1"/>
                    </a:solidFill>
                  </a:defRPr>
                </a:pPr>
                <a:r>
                  <a:rPr lang="en-US" sz="1400" b="1" dirty="0">
                    <a:solidFill>
                      <a:schemeClr val="tx1"/>
                    </a:solidFill>
                  </a:rPr>
                  <a:t>Median Change in</a:t>
                </a:r>
                <a:r>
                  <a:rPr lang="en-US" sz="1400" b="1" baseline="0" dirty="0">
                    <a:solidFill>
                      <a:schemeClr val="tx1"/>
                    </a:solidFill>
                  </a:rPr>
                  <a:t> Quantitative Proteinuria</a:t>
                </a:r>
                <a:r>
                  <a:rPr lang="en-US" sz="1400" b="1" dirty="0">
                    <a:solidFill>
                      <a:schemeClr val="tx1"/>
                    </a:solidFill>
                  </a:rPr>
                  <a:t> (%)</a:t>
                </a:r>
              </a:p>
            </c:rich>
          </c:tx>
          <c:layout>
            <c:manualLayout>
              <c:xMode val="edge"/>
              <c:yMode val="edge"/>
              <c:x val="7.9660007776805684E-3"/>
              <c:y val="8.8083734228181693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60995512"/>
        <c:crosses val="autoZero"/>
        <c:crossBetween val="between"/>
        <c:majorUnit val="2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0620321765334887"/>
          <c:y val="1.7006702080011881E-2"/>
          <c:w val="0.78087416156313794"/>
          <c:h val="9.9341279289690915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39651668673101"/>
          <c:y val="0.112812017986181"/>
          <c:w val="0.83457549573196199"/>
          <c:h val="0.759338527783748"/>
        </c:manualLayout>
      </c:layout>
      <c:barChart>
        <c:barDir val="col"/>
        <c:grouping val="clustered"/>
        <c:varyColors val="0"/>
        <c:ser>
          <c:idx val="0"/>
          <c:order val="0"/>
          <c:tx>
            <c:strRef>
              <c:f>Sheet1!$B$1</c:f>
              <c:strCache>
                <c:ptCount val="1"/>
                <c:pt idx="0">
                  <c:v>EVG-COBI-TAF-FTC (Switch)</c:v>
                </c:pt>
              </c:strCache>
            </c:strRef>
          </c:tx>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Sheet1!$B$2:$B$5</c:f>
              <c:numCache>
                <c:formatCode>0</c:formatCode>
                <c:ptCount val="4"/>
                <c:pt idx="0">
                  <c:v>20</c:v>
                </c:pt>
                <c:pt idx="1">
                  <c:v>9</c:v>
                </c:pt>
                <c:pt idx="2">
                  <c:v>2</c:v>
                </c:pt>
                <c:pt idx="3">
                  <c:v>11</c:v>
                </c:pt>
              </c:numCache>
            </c:numRef>
          </c:val>
          <c:extLst>
            <c:ext xmlns:c16="http://schemas.microsoft.com/office/drawing/2014/chart" uri="{C3380CC4-5D6E-409C-BE32-E72D297353CC}">
              <c16:uniqueId val="{00000000-5AD0-7141-868F-D68268362763}"/>
            </c:ext>
          </c:extLst>
        </c:ser>
        <c:ser>
          <c:idx val="1"/>
          <c:order val="1"/>
          <c:tx>
            <c:strRef>
              <c:f>Sheet1!$C$1</c:f>
              <c:strCache>
                <c:ptCount val="1"/>
                <c:pt idx="0">
                  <c:v>Tenofovir DF-Based ART (No Switch)</c:v>
                </c:pt>
              </c:strCache>
            </c:strRef>
          </c:tx>
          <c:spPr>
            <a:gradFill>
              <a:gsLst>
                <a:gs pos="0">
                  <a:srgbClr val="677D8F"/>
                </a:gs>
                <a:gs pos="99000">
                  <a:srgbClr val="97B7D3"/>
                </a:gs>
              </a:gsLst>
            </a:gradFill>
            <a:ln w="12700">
              <a:noFill/>
            </a:ln>
            <a:effectLst/>
            <a:scene3d>
              <a:camera prst="orthographicFront"/>
              <a:lightRig rig="threePt" dir="t"/>
            </a:scene3d>
            <a:sp3d>
              <a:bevelT w="38100" h="38100"/>
            </a:sp3d>
          </c:spPr>
          <c:invertIfNegative val="0"/>
          <c:dPt>
            <c:idx val="3"/>
            <c:invertIfNegative val="0"/>
            <c:bubble3D val="0"/>
            <c:spPr>
              <a:gradFill flip="none" rotWithShape="1">
                <a:gsLst>
                  <a:gs pos="0">
                    <a:srgbClr val="677D8F"/>
                  </a:gs>
                  <a:gs pos="99000">
                    <a:srgbClr val="97B7D3"/>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5A47-CA4F-9EA7-6CA56D0F277B}"/>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Sheet1!$C$2:$C$5</c:f>
              <c:numCache>
                <c:formatCode>0</c:formatCode>
                <c:ptCount val="4"/>
                <c:pt idx="0">
                  <c:v>2</c:v>
                </c:pt>
                <c:pt idx="1">
                  <c:v>-2</c:v>
                </c:pt>
                <c:pt idx="2">
                  <c:v>1</c:v>
                </c:pt>
                <c:pt idx="3">
                  <c:v>-2</c:v>
                </c:pt>
              </c:numCache>
            </c:numRef>
          </c:val>
          <c:extLst>
            <c:ext xmlns:c16="http://schemas.microsoft.com/office/drawing/2014/chart" uri="{C3380CC4-5D6E-409C-BE32-E72D297353CC}">
              <c16:uniqueId val="{00000001-5AD0-7141-868F-D68268362763}"/>
            </c:ext>
          </c:extLst>
        </c:ser>
        <c:dLbls>
          <c:showLegendKey val="0"/>
          <c:showVal val="1"/>
          <c:showCatName val="0"/>
          <c:showSerName val="0"/>
          <c:showPercent val="0"/>
          <c:showBubbleSize val="0"/>
        </c:dLbls>
        <c:gapWidth val="125"/>
        <c:axId val="-1961088728"/>
        <c:axId val="-1961093576"/>
      </c:barChart>
      <c:catAx>
        <c:axId val="-1961088728"/>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1961093576"/>
        <c:crosses val="autoZero"/>
        <c:auto val="1"/>
        <c:lblAlgn val="ctr"/>
        <c:lblOffset val="1"/>
        <c:tickLblSkip val="1"/>
        <c:tickMarkSkip val="1"/>
        <c:noMultiLvlLbl val="0"/>
      </c:catAx>
      <c:valAx>
        <c:axId val="-1961093576"/>
        <c:scaling>
          <c:orientation val="minMax"/>
          <c:max val="30"/>
          <c:min val="-10"/>
        </c:scaling>
        <c:delete val="0"/>
        <c:axPos val="l"/>
        <c:title>
          <c:tx>
            <c:rich>
              <a:bodyPr/>
              <a:lstStyle/>
              <a:p>
                <a:pPr>
                  <a:defRPr sz="1400" b="1">
                    <a:solidFill>
                      <a:schemeClr val="tx1"/>
                    </a:solidFill>
                  </a:defRPr>
                </a:pPr>
                <a:r>
                  <a:rPr lang="en-US" sz="1400" b="1" dirty="0">
                    <a:solidFill>
                      <a:schemeClr val="tx1"/>
                    </a:solidFill>
                  </a:rPr>
                  <a:t>Median Change in Plasma Lipids (mg/dL)</a:t>
                </a:r>
              </a:p>
            </c:rich>
          </c:tx>
          <c:layout>
            <c:manualLayout>
              <c:xMode val="edge"/>
              <c:yMode val="edge"/>
              <c:x val="1.2592388451443601E-2"/>
              <c:y val="0.106069996032561"/>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61088728"/>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9191953436376008"/>
          <c:y val="1.4056766899478801E-2"/>
          <c:w val="0.77926096043550108"/>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300048"/>
            <a:ext cx="8503918" cy="400110"/>
          </a:xfrm>
          <a:prstGeom prst="rect">
            <a:avLst/>
          </a:prstGeom>
        </p:spPr>
        <p:txBody>
          <a:bodyPr wrap="square" lIns="68580" anchor="ctr">
            <a:spAutoFit/>
          </a:bodyPr>
          <a:lstStyle/>
          <a:p>
            <a:pPr defTabSz="342900">
              <a:spcAft>
                <a:spcPts val="0"/>
              </a:spcAft>
            </a:pPr>
            <a:r>
              <a:rPr lang="en-US" sz="20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ea typeface="ＭＳ Ｐゴシック" pitchFamily="22" charset="-128"/>
                <a:cs typeface="ＭＳ Ｐゴシック" pitchFamily="22" charset="-128"/>
              </a:rPr>
              <a:t>Switch from TDF-based ART to Elvitegravir-Cobicistat-TAF-FTC</a:t>
            </a:r>
            <a:br>
              <a:rPr lang="en-US" sz="1800" b="0" dirty="0">
                <a:solidFill>
                  <a:srgbClr val="001D48"/>
                </a:solidFill>
                <a:ea typeface="ＭＳ Ｐゴシック" pitchFamily="22" charset="-128"/>
                <a:cs typeface="ＭＳ Ｐゴシック" pitchFamily="22" charset="-128"/>
              </a:rPr>
            </a:br>
            <a:r>
              <a:rPr lang="en-US" dirty="0">
                <a:solidFill>
                  <a:schemeClr val="tx2"/>
                </a:solidFill>
              </a:rPr>
              <a:t>Study 109</a:t>
            </a:r>
            <a:endParaRPr lang="en-US" dirty="0">
              <a:solidFill>
                <a:schemeClr val="tx1"/>
              </a:solidFill>
            </a:endParaRPr>
          </a:p>
        </p:txBody>
      </p:sp>
    </p:spTree>
    <p:extLst>
      <p:ext uri="{BB962C8B-B14F-4D97-AF65-F5344CB8AC3E}">
        <p14:creationId xmlns:p14="http://schemas.microsoft.com/office/powerpoint/2010/main" val="31955677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Switch to Elvitegravir-Cobicistat-TAF-FTC</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109: Design</a:t>
            </a:r>
            <a:endParaRPr lang="en-US" dirty="0"/>
          </a:p>
        </p:txBody>
      </p:sp>
      <p:sp>
        <p:nvSpPr>
          <p:cNvPr id="5" name="Text Placeholder 4"/>
          <p:cNvSpPr>
            <a:spLocks noGrp="1"/>
          </p:cNvSpPr>
          <p:nvPr>
            <p:ph type="body" sz="quarter" idx="16"/>
          </p:nvPr>
        </p:nvSpPr>
        <p:spPr/>
        <p:txBody>
          <a:bodyPr/>
          <a:lstStyle/>
          <a:p>
            <a:r>
              <a:rPr lang="en-US" dirty="0"/>
              <a:t>Source: </a:t>
            </a:r>
            <a:r>
              <a:rPr lang="en-US" dirty="0">
                <a:solidFill>
                  <a:srgbClr val="1F497D"/>
                </a:solidFill>
              </a:rPr>
              <a:t>Mills A, et al. </a:t>
            </a:r>
            <a:r>
              <a:rPr lang="ro-RO" dirty="0">
                <a:solidFill>
                  <a:srgbClr val="1F497D"/>
                </a:solidFill>
              </a:rPr>
              <a:t>Lancet Infect Dis. 2016;16:43-52.</a:t>
            </a:r>
            <a:endParaRPr lang="en-US" dirty="0">
              <a:latin typeface="Arial" pitchFamily="22" charset="0"/>
            </a:endParaRPr>
          </a:p>
        </p:txBody>
      </p:sp>
      <p:sp>
        <p:nvSpPr>
          <p:cNvPr id="11" name="Rectangle 25"/>
          <p:cNvSpPr>
            <a:spLocks noChangeArrowheads="1"/>
          </p:cNvSpPr>
          <p:nvPr/>
        </p:nvSpPr>
        <p:spPr bwMode="auto">
          <a:xfrm>
            <a:off x="323848" y="4537483"/>
            <a:ext cx="8820152" cy="307411"/>
          </a:xfrm>
          <a:prstGeom prst="rect">
            <a:avLst/>
          </a:prstGeom>
          <a:noFill/>
          <a:ln w="12700">
            <a:noFill/>
            <a:miter lim="800000"/>
            <a:headEnd/>
            <a:tailEnd/>
          </a:ln>
        </p:spPr>
        <p:txBody>
          <a:bodyPr lIns="91440" tIns="34073" rIns="274320" bIns="34073" anchor="ctr">
            <a:prstTxWarp prst="textNoShape">
              <a:avLst/>
            </a:prstTxWarp>
          </a:bodyPr>
          <a:lstStyle/>
          <a:p>
            <a:pPr defTabSz="701279">
              <a:spcBef>
                <a:spcPct val="50000"/>
              </a:spcBef>
            </a:pPr>
            <a:r>
              <a:rPr lang="en-US" sz="1000" dirty="0">
                <a:solidFill>
                  <a:srgbClr val="000000"/>
                </a:solidFill>
                <a:latin typeface="Arial" pitchFamily="22" charset="0"/>
              </a:rPr>
              <a:t>*</a:t>
            </a:r>
            <a:r>
              <a:rPr lang="en-US" sz="1000" b="1" dirty="0">
                <a:solidFill>
                  <a:srgbClr val="000000"/>
                </a:solidFill>
                <a:latin typeface="Arial" pitchFamily="22" charset="0"/>
              </a:rPr>
              <a:t>NOTE</a:t>
            </a:r>
            <a:r>
              <a:rPr lang="en-US" sz="1000" baseline="30000" dirty="0">
                <a:solidFill>
                  <a:srgbClr val="000000"/>
                </a:solidFill>
                <a:latin typeface="Arial" pitchFamily="22" charset="0"/>
              </a:rPr>
              <a:t>:</a:t>
            </a:r>
            <a:r>
              <a:rPr lang="en-US" sz="1000" dirty="0">
                <a:solidFill>
                  <a:srgbClr val="000000"/>
                </a:solidFill>
                <a:latin typeface="Arial" pitchFamily="22" charset="0"/>
              </a:rPr>
              <a:t> Between randomization and study onset, 4 participants withdrew consent, 2 withdrew by investigator discretion, and 1 was lost to follow-up. </a:t>
            </a:r>
          </a:p>
        </p:txBody>
      </p:sp>
      <p:sp>
        <p:nvSpPr>
          <p:cNvPr id="10" name="Line 11"/>
          <p:cNvSpPr>
            <a:spLocks noChangeShapeType="1"/>
          </p:cNvSpPr>
          <p:nvPr/>
        </p:nvSpPr>
        <p:spPr bwMode="auto">
          <a:xfrm rot="1169337" flipV="1">
            <a:off x="5335910" y="2016870"/>
            <a:ext cx="611047" cy="92553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297796" y="2733429"/>
            <a:ext cx="687274" cy="71014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3" name="Rectangle 7"/>
          <p:cNvSpPr>
            <a:spLocks noChangeArrowheads="1"/>
          </p:cNvSpPr>
          <p:nvPr/>
        </p:nvSpPr>
        <p:spPr bwMode="ltGray">
          <a:xfrm>
            <a:off x="6170934" y="2868419"/>
            <a:ext cx="2286000" cy="822960"/>
          </a:xfrm>
          <a:prstGeom prst="rect">
            <a:avLst/>
          </a:prstGeom>
          <a:solidFill>
            <a:srgbClr val="D6E5E8"/>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spcBef>
                <a:spcPts val="300"/>
              </a:spcBef>
            </a:pPr>
            <a:r>
              <a:rPr lang="en-US" sz="1200" i="1" dirty="0">
                <a:solidFill>
                  <a:srgbClr val="000000"/>
                </a:solidFill>
                <a:latin typeface="Arial"/>
                <a:cs typeface="Arial"/>
              </a:rPr>
              <a:t>No Switch Group </a:t>
            </a:r>
            <a:br>
              <a:rPr lang="en-US" sz="1200" b="1" i="1" dirty="0">
                <a:solidFill>
                  <a:srgbClr val="000000"/>
                </a:solidFill>
                <a:latin typeface="Arial"/>
                <a:cs typeface="Arial"/>
              </a:rPr>
            </a:br>
            <a:r>
              <a:rPr lang="en-US" sz="1600" b="1" dirty="0">
                <a:solidFill>
                  <a:srgbClr val="000000"/>
                </a:solidFill>
                <a:latin typeface="Arial"/>
                <a:cs typeface="Arial"/>
              </a:rPr>
              <a:t>TDF-based ART </a:t>
            </a:r>
            <a:br>
              <a:rPr lang="en-US" sz="1350" b="1" dirty="0">
                <a:solidFill>
                  <a:srgbClr val="000000"/>
                </a:solidFill>
                <a:latin typeface="Arial"/>
                <a:cs typeface="Arial"/>
              </a:rPr>
            </a:br>
            <a:r>
              <a:rPr lang="en-US" sz="1000" dirty="0">
                <a:solidFill>
                  <a:srgbClr val="000000"/>
                </a:solidFill>
                <a:latin typeface="Arial"/>
                <a:cs typeface="Arial"/>
              </a:rPr>
              <a:t>(n = 477)</a:t>
            </a:r>
          </a:p>
        </p:txBody>
      </p:sp>
      <p:sp>
        <p:nvSpPr>
          <p:cNvPr id="4" name="TextBox 3"/>
          <p:cNvSpPr txBox="1">
            <a:spLocks/>
          </p:cNvSpPr>
          <p:nvPr/>
        </p:nvSpPr>
        <p:spPr>
          <a:xfrm>
            <a:off x="6170934" y="1742985"/>
            <a:ext cx="2286000" cy="822960"/>
          </a:xfrm>
          <a:prstGeom prst="rect">
            <a:avLst/>
          </a:prstGeom>
          <a:solidFill>
            <a:schemeClr val="accent4">
              <a:lumMod val="20000"/>
              <a:lumOff val="80000"/>
            </a:schemeClr>
          </a:solidFill>
          <a:ln w="9525">
            <a:solidFill>
              <a:schemeClr val="tx1"/>
            </a:solidFill>
          </a:ln>
        </p:spPr>
        <p:txBody>
          <a:bodyPr wrap="square" rtlCol="0" anchor="ctr" anchorCtr="1">
            <a:spAutoFit/>
          </a:bodyPr>
          <a:lstStyle/>
          <a:p>
            <a:pPr algn="ctr">
              <a:spcBef>
                <a:spcPts val="300"/>
              </a:spcBef>
            </a:pPr>
            <a:r>
              <a:rPr lang="en-US" sz="1200" i="1" dirty="0">
                <a:latin typeface="Arial"/>
              </a:rPr>
              <a:t>Switch Group</a:t>
            </a:r>
            <a:br>
              <a:rPr lang="en-US" sz="1200" dirty="0">
                <a:latin typeface="Arial"/>
              </a:rPr>
            </a:br>
            <a:r>
              <a:rPr lang="en-US" sz="1600" b="1" dirty="0">
                <a:latin typeface="Arial"/>
              </a:rPr>
              <a:t>EVG-COBI-TAF-FTC</a:t>
            </a:r>
            <a:br>
              <a:rPr lang="en-US" sz="1400" b="1" dirty="0">
                <a:latin typeface="Arial"/>
              </a:rPr>
            </a:br>
            <a:r>
              <a:rPr lang="en-US" sz="1000" dirty="0">
                <a:latin typeface="Arial"/>
              </a:rPr>
              <a:t>(n=959)</a:t>
            </a:r>
          </a:p>
        </p:txBody>
      </p:sp>
      <p:sp>
        <p:nvSpPr>
          <p:cNvPr id="14" name="Oval 13"/>
          <p:cNvSpPr>
            <a:spLocks noChangeAspect="1"/>
          </p:cNvSpPr>
          <p:nvPr/>
        </p:nvSpPr>
        <p:spPr>
          <a:xfrm>
            <a:off x="5527133" y="2901623"/>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000"/>
              </a:lnSpc>
            </a:pPr>
            <a:r>
              <a:rPr lang="en-US" sz="1000" b="1" dirty="0">
                <a:latin typeface="Arial"/>
                <a:cs typeface="Arial"/>
              </a:rPr>
              <a:t>1x</a:t>
            </a:r>
          </a:p>
        </p:txBody>
      </p:sp>
      <p:sp>
        <p:nvSpPr>
          <p:cNvPr id="15" name="Oval 14"/>
          <p:cNvSpPr>
            <a:spLocks noChangeAspect="1"/>
          </p:cNvSpPr>
          <p:nvPr/>
        </p:nvSpPr>
        <p:spPr>
          <a:xfrm>
            <a:off x="5527133" y="2346377"/>
            <a:ext cx="276513"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000"/>
              </a:lnSpc>
            </a:pPr>
            <a:r>
              <a:rPr lang="en-US" sz="1000" b="1" dirty="0">
                <a:latin typeface="Arial"/>
                <a:cs typeface="Arial"/>
              </a:rPr>
              <a:t>2x</a:t>
            </a:r>
          </a:p>
        </p:txBody>
      </p:sp>
      <p:sp>
        <p:nvSpPr>
          <p:cNvPr id="3" name="Content Placeholder 2"/>
          <p:cNvSpPr>
            <a:spLocks noGrp="1"/>
          </p:cNvSpPr>
          <p:nvPr>
            <p:ph sz="half" idx="2"/>
          </p:nvPr>
        </p:nvSpPr>
        <p:spPr>
          <a:xfrm>
            <a:off x="323850" y="1096297"/>
            <a:ext cx="4920893" cy="3451762"/>
          </a:xfrm>
        </p:spPr>
        <p:txBody>
          <a:bodyPr>
            <a:noAutofit/>
          </a:bodyPr>
          <a:lstStyle/>
          <a:p>
            <a:pPr>
              <a:lnSpc>
                <a:spcPts val="1600"/>
              </a:lnSpc>
            </a:pPr>
            <a:r>
              <a:rPr lang="en-US" sz="1400" b="1" dirty="0"/>
              <a:t>Background</a:t>
            </a:r>
            <a:r>
              <a:rPr lang="en-US" sz="1400" dirty="0"/>
              <a:t>: </a:t>
            </a:r>
            <a:r>
              <a:rPr lang="en-US" sz="1400" dirty="0">
                <a:solidFill>
                  <a:schemeClr val="tx1"/>
                </a:solidFill>
              </a:rPr>
              <a:t>Open-label, randomized, phase 3 </a:t>
            </a:r>
            <a:r>
              <a:rPr lang="en-US" sz="1400" dirty="0"/>
              <a:t>trial comparing switch to EVG-COBI-TAF-FTC versus continuation of baseline regimen of TDF-based ART</a:t>
            </a:r>
          </a:p>
          <a:p>
            <a:pPr>
              <a:lnSpc>
                <a:spcPts val="1600"/>
              </a:lnSpc>
            </a:pPr>
            <a:r>
              <a:rPr lang="en-US" sz="1400" b="1" dirty="0"/>
              <a:t>Inclusion Criteria </a:t>
            </a:r>
            <a:r>
              <a:rPr lang="en-US" sz="1400" dirty="0"/>
              <a:t>(n = 1443)</a:t>
            </a:r>
          </a:p>
          <a:p>
            <a:pPr lvl="1">
              <a:lnSpc>
                <a:spcPts val="1600"/>
              </a:lnSpc>
            </a:pPr>
            <a:r>
              <a:rPr lang="en-US" sz="1400" dirty="0"/>
              <a:t>HIV RNA &lt; 50 copies/mL on ART for ≥96 weeks</a:t>
            </a:r>
          </a:p>
          <a:p>
            <a:pPr lvl="1">
              <a:lnSpc>
                <a:spcPts val="1600"/>
              </a:lnSpc>
            </a:pPr>
            <a:r>
              <a:rPr lang="en-US" sz="1400" dirty="0"/>
              <a:t>CrCl &gt;50 mL/min</a:t>
            </a:r>
          </a:p>
          <a:p>
            <a:pPr lvl="1">
              <a:lnSpc>
                <a:spcPts val="1600"/>
              </a:lnSpc>
            </a:pPr>
            <a:r>
              <a:rPr lang="en-US" sz="1400" dirty="0"/>
              <a:t>1 of 4 baseline TDF-containing ART regimens:</a:t>
            </a:r>
          </a:p>
          <a:p>
            <a:pPr lvl="2">
              <a:lnSpc>
                <a:spcPts val="1600"/>
              </a:lnSpc>
            </a:pPr>
            <a:r>
              <a:rPr lang="en-US" sz="1300" dirty="0">
                <a:latin typeface="Arial" panose="020B0604020202020204" pitchFamily="34" charset="0"/>
                <a:cs typeface="Arial" panose="020B0604020202020204" pitchFamily="34" charset="0"/>
              </a:rPr>
              <a:t>EVG-COBI-TDF-FTC (n=459)</a:t>
            </a:r>
          </a:p>
          <a:p>
            <a:pPr lvl="2">
              <a:lnSpc>
                <a:spcPts val="1600"/>
              </a:lnSpc>
            </a:pPr>
            <a:r>
              <a:rPr lang="en-US" sz="1400" dirty="0">
                <a:latin typeface="Arial" panose="020B0604020202020204" pitchFamily="34" charset="0"/>
                <a:cs typeface="Arial" panose="020B0604020202020204" pitchFamily="34" charset="0"/>
              </a:rPr>
              <a:t>EFV-TDF-FTC (n=376)</a:t>
            </a:r>
          </a:p>
          <a:p>
            <a:pPr lvl="2">
              <a:lnSpc>
                <a:spcPts val="1600"/>
              </a:lnSpc>
            </a:pPr>
            <a:r>
              <a:rPr lang="en-US" sz="1400" dirty="0">
                <a:latin typeface="Arial" panose="020B0604020202020204" pitchFamily="34" charset="0"/>
                <a:cs typeface="Arial" panose="020B0604020202020204" pitchFamily="34" charset="0"/>
              </a:rPr>
              <a:t>ATV + RTV + TDF-FTC (n=385)</a:t>
            </a:r>
          </a:p>
          <a:p>
            <a:pPr lvl="2">
              <a:lnSpc>
                <a:spcPts val="1600"/>
              </a:lnSpc>
            </a:pPr>
            <a:r>
              <a:rPr lang="en-US" sz="1400" dirty="0">
                <a:latin typeface="Arial" panose="020B0604020202020204" pitchFamily="34" charset="0"/>
                <a:cs typeface="Arial" panose="020B0604020202020204" pitchFamily="34" charset="0"/>
              </a:rPr>
              <a:t>ATV-COBI + TDF-FTC (n=216)</a:t>
            </a:r>
          </a:p>
          <a:p>
            <a:pPr>
              <a:lnSpc>
                <a:spcPts val="1600"/>
              </a:lnSpc>
            </a:pPr>
            <a:r>
              <a:rPr lang="en-US" sz="1400" b="1" dirty="0"/>
              <a:t>Treatment Arms</a:t>
            </a:r>
          </a:p>
          <a:p>
            <a:pPr lvl="1">
              <a:lnSpc>
                <a:spcPts val="1600"/>
              </a:lnSpc>
            </a:pPr>
            <a:r>
              <a:rPr lang="en-US" sz="1400" dirty="0"/>
              <a:t>EVG-COBI-TAF-FTC (Switch group)</a:t>
            </a:r>
          </a:p>
          <a:p>
            <a:pPr lvl="1">
              <a:lnSpc>
                <a:spcPts val="1600"/>
              </a:lnSpc>
            </a:pPr>
            <a:r>
              <a:rPr lang="en-US" sz="1400" dirty="0"/>
              <a:t>Remain on TDF-based ART (No switch group)</a:t>
            </a:r>
          </a:p>
        </p:txBody>
      </p:sp>
    </p:spTree>
    <p:extLst>
      <p:ext uri="{BB962C8B-B14F-4D97-AF65-F5344CB8AC3E}">
        <p14:creationId xmlns:p14="http://schemas.microsoft.com/office/powerpoint/2010/main" val="351112524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447384157"/>
              </p:ext>
            </p:extLst>
          </p:nvPr>
        </p:nvGraphicFramePr>
        <p:xfrm>
          <a:off x="467649" y="1371600"/>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Switch to Elvitegravir-Cobicistat-TAF-FTC</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109: Subgroup Analysis Result </a:t>
            </a:r>
            <a:endParaRPr lang="en-US" dirty="0"/>
          </a:p>
        </p:txBody>
      </p:sp>
      <p:sp>
        <p:nvSpPr>
          <p:cNvPr id="4" name="Text Placeholder 3"/>
          <p:cNvSpPr>
            <a:spLocks noGrp="1"/>
          </p:cNvSpPr>
          <p:nvPr>
            <p:ph type="body" sz="quarter" idx="15"/>
          </p:nvPr>
        </p:nvSpPr>
        <p:spPr/>
        <p:txBody>
          <a:bodyPr/>
          <a:lstStyle/>
          <a:p>
            <a:r>
              <a:rPr lang="en-US" dirty="0"/>
              <a:t>Week 48 Virologic Response, by Baseline Regimen </a:t>
            </a:r>
          </a:p>
        </p:txBody>
      </p:sp>
      <p:sp>
        <p:nvSpPr>
          <p:cNvPr id="7" name="Content Placeholder 6"/>
          <p:cNvSpPr>
            <a:spLocks noGrp="1"/>
          </p:cNvSpPr>
          <p:nvPr>
            <p:ph type="body" sz="quarter" idx="16"/>
          </p:nvPr>
        </p:nvSpPr>
        <p:spPr/>
        <p:txBody>
          <a:bodyPr/>
          <a:lstStyle/>
          <a:p>
            <a:r>
              <a:rPr lang="en-US" dirty="0"/>
              <a:t>Source: </a:t>
            </a:r>
            <a:r>
              <a:rPr lang="en-US" dirty="0">
                <a:solidFill>
                  <a:srgbClr val="1F497D"/>
                </a:solidFill>
              </a:rPr>
              <a:t>Mills A, et al. </a:t>
            </a:r>
            <a:r>
              <a:rPr lang="ro-RO" dirty="0">
                <a:solidFill>
                  <a:srgbClr val="1F497D"/>
                </a:solidFill>
              </a:rPr>
              <a:t>Lancet Infect Dis. 2016;16:43-52.</a:t>
            </a:r>
            <a:endParaRPr lang="en-US" dirty="0">
              <a:solidFill>
                <a:srgbClr val="1F497D"/>
              </a:solidFill>
              <a:latin typeface="Arial" pitchFamily="22" charset="0"/>
            </a:endParaRPr>
          </a:p>
        </p:txBody>
      </p:sp>
      <p:sp>
        <p:nvSpPr>
          <p:cNvPr id="12" name="Rectangle 11"/>
          <p:cNvSpPr/>
          <p:nvPr/>
        </p:nvSpPr>
        <p:spPr>
          <a:xfrm>
            <a:off x="5818410" y="3933545"/>
            <a:ext cx="64008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a:cs typeface="Arial"/>
              </a:rPr>
              <a:t>183/199</a:t>
            </a:r>
          </a:p>
        </p:txBody>
      </p:sp>
      <p:sp>
        <p:nvSpPr>
          <p:cNvPr id="13" name="Rectangle 12"/>
          <p:cNvSpPr/>
          <p:nvPr/>
        </p:nvSpPr>
        <p:spPr>
          <a:xfrm>
            <a:off x="6991041" y="3933545"/>
            <a:ext cx="64008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a:cs typeface="Arial"/>
              </a:rPr>
              <a:t>301/306</a:t>
            </a:r>
          </a:p>
        </p:txBody>
      </p:sp>
      <p:sp>
        <p:nvSpPr>
          <p:cNvPr id="8" name="Rectangle 7"/>
          <p:cNvSpPr/>
          <p:nvPr/>
        </p:nvSpPr>
        <p:spPr>
          <a:xfrm>
            <a:off x="2260128" y="3933545"/>
            <a:ext cx="64008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a:cs typeface="Arial"/>
              </a:rPr>
              <a:t>444/477</a:t>
            </a:r>
          </a:p>
        </p:txBody>
      </p:sp>
      <p:sp>
        <p:nvSpPr>
          <p:cNvPr id="9" name="Rectangle 8"/>
          <p:cNvSpPr/>
          <p:nvPr/>
        </p:nvSpPr>
        <p:spPr>
          <a:xfrm>
            <a:off x="3425937" y="3933545"/>
            <a:ext cx="64008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a:cs typeface="Arial"/>
              </a:rPr>
              <a:t>241/251</a:t>
            </a:r>
          </a:p>
        </p:txBody>
      </p:sp>
      <p:sp>
        <p:nvSpPr>
          <p:cNvPr id="5" name="TextBox 4"/>
          <p:cNvSpPr txBox="1"/>
          <p:nvPr/>
        </p:nvSpPr>
        <p:spPr>
          <a:xfrm>
            <a:off x="4047865" y="3933545"/>
            <a:ext cx="640080" cy="274320"/>
          </a:xfrm>
          <a:prstGeom prst="rect">
            <a:avLst/>
          </a:prstGeom>
          <a:noFill/>
        </p:spPr>
        <p:txBody>
          <a:bodyPr wrap="square" rtlCol="0" anchor="ctr">
            <a:spAutoFit/>
          </a:bodyPr>
          <a:lstStyle/>
          <a:p>
            <a:pPr algn="ctr"/>
            <a:r>
              <a:rPr lang="en-US" sz="1000" dirty="0">
                <a:solidFill>
                  <a:srgbClr val="FFFFFF"/>
                </a:solidFill>
                <a:latin typeface="Arial"/>
                <a:cs typeface="Arial"/>
              </a:rPr>
              <a:t>112/125</a:t>
            </a:r>
          </a:p>
        </p:txBody>
      </p:sp>
      <p:sp>
        <p:nvSpPr>
          <p:cNvPr id="10" name="TextBox 9"/>
          <p:cNvSpPr txBox="1"/>
          <p:nvPr/>
        </p:nvSpPr>
        <p:spPr>
          <a:xfrm>
            <a:off x="7610148" y="3933545"/>
            <a:ext cx="640080" cy="274320"/>
          </a:xfrm>
          <a:prstGeom prst="rect">
            <a:avLst/>
          </a:prstGeom>
          <a:noFill/>
        </p:spPr>
        <p:txBody>
          <a:bodyPr wrap="square" rtlCol="0" anchor="ctr">
            <a:spAutoFit/>
          </a:bodyPr>
          <a:lstStyle/>
          <a:p>
            <a:pPr algn="ctr"/>
            <a:r>
              <a:rPr lang="en-US" sz="1000" dirty="0">
                <a:solidFill>
                  <a:srgbClr val="FFFFFF"/>
                </a:solidFill>
                <a:latin typeface="Arial"/>
                <a:cs typeface="Arial"/>
              </a:rPr>
              <a:t>149/153</a:t>
            </a:r>
          </a:p>
        </p:txBody>
      </p:sp>
      <p:sp>
        <p:nvSpPr>
          <p:cNvPr id="14" name="TextBox 13"/>
          <p:cNvSpPr txBox="1"/>
          <p:nvPr/>
        </p:nvSpPr>
        <p:spPr>
          <a:xfrm>
            <a:off x="1637420" y="3933545"/>
            <a:ext cx="640080" cy="27432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bg1"/>
                </a:solidFill>
                <a:latin typeface="Arial"/>
                <a:cs typeface="Arial"/>
              </a:rPr>
              <a:t>932/959</a:t>
            </a:r>
          </a:p>
        </p:txBody>
      </p:sp>
      <p:sp>
        <p:nvSpPr>
          <p:cNvPr id="15" name="TextBox 14"/>
          <p:cNvSpPr txBox="1"/>
          <p:nvPr/>
        </p:nvSpPr>
        <p:spPr>
          <a:xfrm>
            <a:off x="5223874" y="3933545"/>
            <a:ext cx="640080" cy="27432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a:cs typeface="Arial"/>
              </a:rPr>
              <a:t>390/402</a:t>
            </a:r>
          </a:p>
        </p:txBody>
      </p:sp>
    </p:spTree>
    <p:extLst>
      <p:ext uri="{BB962C8B-B14F-4D97-AF65-F5344CB8AC3E}">
        <p14:creationId xmlns:p14="http://schemas.microsoft.com/office/powerpoint/2010/main" val="388277995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Switch to Elvitegravir-Cobicistat-TAF-FTC</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109: Result</a:t>
            </a:r>
            <a:endParaRPr lang="en-US" dirty="0"/>
          </a:p>
        </p:txBody>
      </p:sp>
      <p:sp>
        <p:nvSpPr>
          <p:cNvPr id="8" name="Content Placeholder 7"/>
          <p:cNvSpPr>
            <a:spLocks noGrp="1"/>
          </p:cNvSpPr>
          <p:nvPr>
            <p:ph type="body" sz="quarter" idx="15"/>
          </p:nvPr>
        </p:nvSpPr>
        <p:spPr/>
        <p:txBody>
          <a:bodyPr/>
          <a:lstStyle/>
          <a:p>
            <a:r>
              <a:rPr lang="nb-NO" dirty="0"/>
              <a:t>Week 48: Changes in Bone Mineral Density (BMD)</a:t>
            </a:r>
          </a:p>
        </p:txBody>
      </p:sp>
      <p:sp>
        <p:nvSpPr>
          <p:cNvPr id="3" name="Text Placeholder 2"/>
          <p:cNvSpPr>
            <a:spLocks noGrp="1"/>
          </p:cNvSpPr>
          <p:nvPr>
            <p:ph type="body" sz="quarter" idx="16"/>
          </p:nvPr>
        </p:nvSpPr>
        <p:spPr/>
        <p:txBody>
          <a:bodyPr/>
          <a:lstStyle/>
          <a:p>
            <a:r>
              <a:rPr lang="en-US" dirty="0"/>
              <a:t>Source: </a:t>
            </a:r>
            <a:r>
              <a:rPr lang="en-US" dirty="0">
                <a:solidFill>
                  <a:srgbClr val="1F497D"/>
                </a:solidFill>
              </a:rPr>
              <a:t>Mills A, et al. </a:t>
            </a:r>
            <a:r>
              <a:rPr lang="ro-RO" dirty="0">
                <a:solidFill>
                  <a:srgbClr val="1F497D"/>
                </a:solidFill>
              </a:rPr>
              <a:t>Lancet Infect Dis. 2016;16:43-52.</a:t>
            </a:r>
            <a:endParaRPr lang="en-US" dirty="0">
              <a:solidFill>
                <a:srgbClr val="1F497D"/>
              </a:solidFill>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469811124"/>
              </p:ext>
            </p:extLst>
          </p:nvPr>
        </p:nvGraphicFramePr>
        <p:xfrm>
          <a:off x="458941" y="1430383"/>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402852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Switch to Elvitegravir-Cobicistat-TAF-FTC</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109: Result</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Quantitative Proteinuria from Baseline</a:t>
            </a:r>
          </a:p>
        </p:txBody>
      </p:sp>
      <p:sp>
        <p:nvSpPr>
          <p:cNvPr id="8" name="Content Placeholder 7"/>
          <p:cNvSpPr>
            <a:spLocks noGrp="1"/>
          </p:cNvSpPr>
          <p:nvPr>
            <p:ph type="body" sz="quarter" idx="16"/>
          </p:nvPr>
        </p:nvSpPr>
        <p:spPr/>
        <p:txBody>
          <a:bodyPr/>
          <a:lstStyle/>
          <a:p>
            <a:r>
              <a:rPr lang="en-US" dirty="0"/>
              <a:t>Source: </a:t>
            </a:r>
            <a:r>
              <a:rPr lang="en-US" dirty="0">
                <a:solidFill>
                  <a:srgbClr val="1F497D"/>
                </a:solidFill>
              </a:rPr>
              <a:t>Mills A, et al. </a:t>
            </a:r>
            <a:r>
              <a:rPr lang="ro-RO" dirty="0">
                <a:solidFill>
                  <a:srgbClr val="1F497D"/>
                </a:solidFill>
              </a:rPr>
              <a:t>Lancet Infect Dis. 2016;16:43-52.</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968606395"/>
              </p:ext>
            </p:extLst>
          </p:nvPr>
        </p:nvGraphicFramePr>
        <p:xfrm>
          <a:off x="467649" y="1428751"/>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8191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Switch to Elvitegravir-Cobicistat-TAF-FTC</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109: Result</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p:txBody>
          <a:bodyPr/>
          <a:lstStyle/>
          <a:p>
            <a:r>
              <a:rPr lang="en-US" dirty="0"/>
              <a:t>Source: </a:t>
            </a:r>
            <a:r>
              <a:rPr lang="en-US" dirty="0">
                <a:solidFill>
                  <a:srgbClr val="1F497D"/>
                </a:solidFill>
              </a:rPr>
              <a:t>Mills A, et al. </a:t>
            </a:r>
            <a:r>
              <a:rPr lang="ro-RO" dirty="0">
                <a:solidFill>
                  <a:srgbClr val="1F497D"/>
                </a:solidFill>
              </a:rPr>
              <a:t>Lancet Infect Dis. 2016;16:43-52.</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232545396"/>
              </p:ext>
            </p:extLst>
          </p:nvPr>
        </p:nvGraphicFramePr>
        <p:xfrm>
          <a:off x="458940" y="1428751"/>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688372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Switch to Elvitegravir-Cobicistat-TAF-FTC</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109: Conclusions</a:t>
            </a:r>
            <a:endParaRPr lang="en-US" dirty="0"/>
          </a:p>
        </p:txBody>
      </p:sp>
      <p:sp>
        <p:nvSpPr>
          <p:cNvPr id="4" name="Text Placeholder 3"/>
          <p:cNvSpPr>
            <a:spLocks noGrp="1"/>
          </p:cNvSpPr>
          <p:nvPr>
            <p:ph type="body" sz="quarter" idx="16"/>
          </p:nvPr>
        </p:nvSpPr>
        <p:spPr/>
        <p:txBody>
          <a:bodyPr/>
          <a:lstStyle/>
          <a:p>
            <a:r>
              <a:rPr lang="en-US" dirty="0"/>
              <a:t>Source: </a:t>
            </a:r>
            <a:r>
              <a:rPr lang="en-US" dirty="0">
                <a:solidFill>
                  <a:srgbClr val="1F497D"/>
                </a:solidFill>
              </a:rPr>
              <a:t>Mills A, et al. </a:t>
            </a:r>
            <a:r>
              <a:rPr lang="ro-RO" dirty="0">
                <a:solidFill>
                  <a:srgbClr val="1F497D"/>
                </a:solidFill>
              </a:rPr>
              <a:t>Lancet Infect Dis. 2016;16:43-52.</a:t>
            </a:r>
            <a:endParaRPr lang="en-US" dirty="0">
              <a:latin typeface="Arial" pitchFamily="22" charset="0"/>
            </a:endParaRPr>
          </a:p>
        </p:txBody>
      </p:sp>
      <p:sp>
        <p:nvSpPr>
          <p:cNvPr id="3" name="Content Placeholder 2"/>
          <p:cNvSpPr>
            <a:spLocks noGrp="1"/>
          </p:cNvSpPr>
          <p:nvPr>
            <p:ph sz="half" idx="2"/>
          </p:nvPr>
        </p:nvSpPr>
        <p:spPr>
          <a:xfrm>
            <a:off x="-18168" y="1786408"/>
            <a:ext cx="9180576" cy="2027945"/>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“Switching to a tenofovir alafenamide-containing regimen from one containing tenofovir disoproxil fumarate was non-inferior for maintenance of viral suppression and led to improved bone mineral density and renal function. Longer term follow-up is needed to better understand the clinical impact of these changes.”</a:t>
            </a:r>
          </a:p>
        </p:txBody>
      </p:sp>
    </p:spTree>
    <p:extLst>
      <p:ext uri="{BB962C8B-B14F-4D97-AF65-F5344CB8AC3E}">
        <p14:creationId xmlns:p14="http://schemas.microsoft.com/office/powerpoint/2010/main" val="393617775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678507"/>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NEW_PPT_BLANK.pptx" id="{7838D14B-182A-4763-96E4-9C016D7F3EF2}" vid="{99F16759-510D-44D2-8EE6-495D5CB713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55235</TotalTime>
  <Words>417</Words>
  <Application>Microsoft Macintosh PowerPoint</Application>
  <PresentationFormat>On-screen Show (16:9)</PresentationFormat>
  <Paragraphs>47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Corbel</vt:lpstr>
      <vt:lpstr>Geneva</vt:lpstr>
      <vt:lpstr>Lucida Grande</vt:lpstr>
      <vt:lpstr>Times New Roman</vt:lpstr>
      <vt:lpstr>NCRC</vt:lpstr>
      <vt:lpstr>Switch from TDF-based ART to Elvitegravir-Cobicistat-TAF-FTC Study 109</vt:lpstr>
      <vt:lpstr>Switch to Elvitegravir-Cobicistat-TAF-FTC Study 109: Design</vt:lpstr>
      <vt:lpstr>Switch to Elvitegravir-Cobicistat-TAF-FTC Study 109: Subgroup Analysis Result </vt:lpstr>
      <vt:lpstr>Switch to Elvitegravir-Cobicistat-TAF-FTC Study 109: Result</vt:lpstr>
      <vt:lpstr>Switch to Elvitegravir-Cobicistat-TAF-FTC Study 109: Result</vt:lpstr>
      <vt:lpstr>Switch to Elvitegravir-Cobicistat-TAF-FTC Study 109: Result</vt:lpstr>
      <vt:lpstr>Switch to Elvitegravir-Cobicistat-TAF-FTC Study 109: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2357</cp:revision>
  <cp:lastPrinted>2008-02-05T14:34:24Z</cp:lastPrinted>
  <dcterms:created xsi:type="dcterms:W3CDTF">2010-11-28T05:36:22Z</dcterms:created>
  <dcterms:modified xsi:type="dcterms:W3CDTF">2022-12-19T20:31:02Z</dcterms:modified>
</cp:coreProperties>
</file>