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0"/>
  </p:notesMasterIdLst>
  <p:handoutMasterIdLst>
    <p:handoutMasterId r:id="rId11"/>
  </p:handoutMasterIdLst>
  <p:sldIdLst>
    <p:sldId id="1152" r:id="rId2"/>
    <p:sldId id="1153" r:id="rId3"/>
    <p:sldId id="1154" r:id="rId4"/>
    <p:sldId id="1155" r:id="rId5"/>
    <p:sldId id="1156" r:id="rId6"/>
    <p:sldId id="1157" r:id="rId7"/>
    <p:sldId id="1158" r:id="rId8"/>
    <p:sldId id="1159" r:id="rId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D8F"/>
    <a:srgbClr val="97B7D3"/>
    <a:srgbClr val="8288A4"/>
    <a:srgbClr val="989EBE"/>
    <a:srgbClr val="BAC3E2"/>
    <a:srgbClr val="7E93BE"/>
    <a:srgbClr val="D6AED7"/>
    <a:srgbClr val="805980"/>
    <a:srgbClr val="D0C5C5"/>
    <a:srgbClr val="7F7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807" autoAdjust="0"/>
  </p:normalViewPr>
  <p:slideViewPr>
    <p:cSldViewPr snapToGrid="0" showGuides="1">
      <p:cViewPr varScale="1">
        <p:scale>
          <a:sx n="143" d="100"/>
          <a:sy n="143" d="100"/>
        </p:scale>
        <p:origin x="200" y="45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51137357830272"/>
          <c:y val="0.10393506555802801"/>
          <c:w val="0.85225223583163223"/>
          <c:h val="0.72838263949917603"/>
        </c:manualLayout>
      </c:layout>
      <c:barChart>
        <c:barDir val="col"/>
        <c:grouping val="clustered"/>
        <c:varyColors val="0"/>
        <c:ser>
          <c:idx val="0"/>
          <c:order val="0"/>
          <c:tx>
            <c:strRef>
              <c:f>Sheet1!$B$1</c:f>
              <c:strCache>
                <c:ptCount val="1"/>
                <c:pt idx="0">
                  <c:v>EVG-COBI-TAF-FTC + DRV</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Sheet1!$B$2:$B$3</c:f>
              <c:numCache>
                <c:formatCode>0</c:formatCode>
                <c:ptCount val="2"/>
                <c:pt idx="0">
                  <c:v>97</c:v>
                </c:pt>
                <c:pt idx="1">
                  <c:v>94</c:v>
                </c:pt>
              </c:numCache>
            </c:numRef>
          </c:val>
          <c:extLst>
            <c:ext xmlns:c16="http://schemas.microsoft.com/office/drawing/2014/chart" uri="{C3380CC4-5D6E-409C-BE32-E72D297353CC}">
              <c16:uniqueId val="{00000000-3844-774C-9EF2-1A64BB6964ED}"/>
            </c:ext>
          </c:extLst>
        </c:ser>
        <c:ser>
          <c:idx val="1"/>
          <c:order val="1"/>
          <c:tx>
            <c:strRef>
              <c:f>Sheet1!$C$1</c:f>
              <c:strCache>
                <c:ptCount val="1"/>
                <c:pt idx="0">
                  <c:v>Baseline ART</c:v>
                </c:pt>
              </c:strCache>
            </c:strRef>
          </c:tx>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3844-774C-9EF2-1A64BB6964ED}"/>
              </c:ext>
            </c:extLst>
          </c:dPt>
          <c:dPt>
            <c:idx val="1"/>
            <c:invertIfNegative val="0"/>
            <c:bubble3D val="0"/>
            <c:extLst>
              <c:ext xmlns:c16="http://schemas.microsoft.com/office/drawing/2014/chart" uri="{C3380CC4-5D6E-409C-BE32-E72D297353CC}">
                <c16:uniqueId val="{00000004-3844-774C-9EF2-1A64BB6964ED}"/>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Sheet1!$C$2:$C$3</c:f>
              <c:numCache>
                <c:formatCode>0</c:formatCode>
                <c:ptCount val="2"/>
                <c:pt idx="0">
                  <c:v>91</c:v>
                </c:pt>
                <c:pt idx="1">
                  <c:v>76</c:v>
                </c:pt>
              </c:numCache>
            </c:numRef>
          </c:val>
          <c:extLst>
            <c:ext xmlns:c16="http://schemas.microsoft.com/office/drawing/2014/chart" uri="{C3380CC4-5D6E-409C-BE32-E72D297353CC}">
              <c16:uniqueId val="{00000005-3844-774C-9EF2-1A64BB6964ED}"/>
            </c:ext>
          </c:extLst>
        </c:ser>
        <c:dLbls>
          <c:showLegendKey val="0"/>
          <c:showVal val="1"/>
          <c:showCatName val="0"/>
          <c:showSerName val="0"/>
          <c:showPercent val="0"/>
          <c:showBubbleSize val="0"/>
        </c:dLbls>
        <c:gapWidth val="150"/>
        <c:axId val="-1961413592"/>
        <c:axId val="-1961407848"/>
      </c:barChart>
      <c:catAx>
        <c:axId val="-1961413592"/>
        <c:scaling>
          <c:orientation val="minMax"/>
        </c:scaling>
        <c:delete val="0"/>
        <c:axPos val="b"/>
        <c:title>
          <c:tx>
            <c:rich>
              <a:bodyPr/>
              <a:lstStyle/>
              <a:p>
                <a:pPr>
                  <a:defRPr sz="1400" b="1"/>
                </a:pPr>
                <a:r>
                  <a:rPr lang="en-US" sz="1400" b="1" dirty="0"/>
                  <a:t>Study Week</a:t>
                </a:r>
              </a:p>
            </c:rich>
          </c:tx>
          <c:layout>
            <c:manualLayout>
              <c:xMode val="edge"/>
              <c:yMode val="edge"/>
              <c:x val="0.47350782541071251"/>
              <c:y val="0.90308555180602423"/>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1961407848"/>
        <c:crosses val="autoZero"/>
        <c:auto val="1"/>
        <c:lblAlgn val="ctr"/>
        <c:lblOffset val="1"/>
        <c:tickLblSkip val="1"/>
        <c:tickMarkSkip val="1"/>
        <c:noMultiLvlLbl val="0"/>
      </c:catAx>
      <c:valAx>
        <c:axId val="-1961407848"/>
        <c:scaling>
          <c:orientation val="minMax"/>
          <c:max val="100"/>
        </c:scaling>
        <c:delete val="0"/>
        <c:axPos val="l"/>
        <c:title>
          <c:tx>
            <c:rich>
              <a:bodyPr/>
              <a:lstStyle/>
              <a:p>
                <a:pPr>
                  <a:defRPr sz="1400" b="1">
                    <a:solidFill>
                      <a:schemeClr val="tx1"/>
                    </a:solidFill>
                  </a:defRPr>
                </a:pPr>
                <a:r>
                  <a:rPr lang="en-US" sz="1400" b="1">
                    <a:solidFill>
                      <a:schemeClr val="tx1"/>
                    </a:solidFill>
                  </a:rPr>
                  <a:t>HIV RNA &lt;50 copies/mL (%)</a:t>
                </a:r>
              </a:p>
            </c:rich>
          </c:tx>
          <c:layout>
            <c:manualLayout>
              <c:xMode val="edge"/>
              <c:yMode val="edge"/>
              <c:x val="1.5328813065033538E-3"/>
              <c:y val="0.10021341082364703"/>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141359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7585897248954999"/>
          <c:y val="9.2682355497793693E-3"/>
          <c:w val="0.69500874890638698"/>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8323612326237"/>
          <c:y val="0.10393506555802801"/>
          <c:w val="0.82293124817731111"/>
          <c:h val="0.74425571803524548"/>
        </c:manualLayout>
      </c:layout>
      <c:barChart>
        <c:barDir val="col"/>
        <c:grouping val="clustered"/>
        <c:varyColors val="0"/>
        <c:ser>
          <c:idx val="0"/>
          <c:order val="0"/>
          <c:tx>
            <c:strRef>
              <c:f>Sheet1!$B$1</c:f>
              <c:strCache>
                <c:ptCount val="1"/>
                <c:pt idx="0">
                  <c:v>EVG-COBI-TAF-FTC + DRV</c:v>
                </c:pt>
              </c:strCache>
            </c:strRef>
          </c:tx>
          <c:spPr>
            <a:gradFill>
              <a:gsLst>
                <a:gs pos="0">
                  <a:srgbClr val="805980"/>
                </a:gs>
                <a:gs pos="99000">
                  <a:srgbClr val="CD9ED7"/>
                </a:gs>
              </a:gsLst>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E536-E940-A9B0-268CBFB3894A}"/>
              </c:ext>
            </c:extLst>
          </c:dPt>
          <c:dPt>
            <c:idx val="1"/>
            <c:invertIfNegative val="0"/>
            <c:bubble3D val="0"/>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E536-E940-A9B0-268CBFB3894A}"/>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Sheet1!$B$2:$B$3</c:f>
              <c:numCache>
                <c:formatCode>0</c:formatCode>
                <c:ptCount val="2"/>
                <c:pt idx="0">
                  <c:v>90</c:v>
                </c:pt>
                <c:pt idx="1">
                  <c:v>86</c:v>
                </c:pt>
              </c:numCache>
            </c:numRef>
          </c:val>
          <c:extLst>
            <c:ext xmlns:c16="http://schemas.microsoft.com/office/drawing/2014/chart" uri="{C3380CC4-5D6E-409C-BE32-E72D297353CC}">
              <c16:uniqueId val="{00000000-B47A-A740-9764-5365CDADE995}"/>
            </c:ext>
          </c:extLst>
        </c:ser>
        <c:ser>
          <c:idx val="1"/>
          <c:order val="1"/>
          <c:tx>
            <c:strRef>
              <c:f>Sheet1!$C$1</c:f>
              <c:strCache>
                <c:ptCount val="1"/>
                <c:pt idx="0">
                  <c:v>Baseline ART</c:v>
                </c:pt>
              </c:strCache>
            </c:strRef>
          </c:tx>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Sheet1!$C$2:$C$3</c:f>
              <c:numCache>
                <c:formatCode>0</c:formatCode>
                <c:ptCount val="2"/>
                <c:pt idx="0">
                  <c:v>74</c:v>
                </c:pt>
                <c:pt idx="1">
                  <c:v>59</c:v>
                </c:pt>
              </c:numCache>
            </c:numRef>
          </c:val>
          <c:extLst>
            <c:ext xmlns:c16="http://schemas.microsoft.com/office/drawing/2014/chart" uri="{C3380CC4-5D6E-409C-BE32-E72D297353CC}">
              <c16:uniqueId val="{00000001-B47A-A740-9764-5365CDADE995}"/>
            </c:ext>
          </c:extLst>
        </c:ser>
        <c:dLbls>
          <c:showLegendKey val="0"/>
          <c:showVal val="1"/>
          <c:showCatName val="0"/>
          <c:showSerName val="0"/>
          <c:showPercent val="0"/>
          <c:showBubbleSize val="0"/>
        </c:dLbls>
        <c:gapWidth val="150"/>
        <c:axId val="-1988304776"/>
        <c:axId val="-1988320536"/>
      </c:barChart>
      <c:catAx>
        <c:axId val="-1988304776"/>
        <c:scaling>
          <c:orientation val="minMax"/>
        </c:scaling>
        <c:delete val="0"/>
        <c:axPos val="b"/>
        <c:title>
          <c:tx>
            <c:rich>
              <a:bodyPr/>
              <a:lstStyle/>
              <a:p>
                <a:pPr>
                  <a:defRPr sz="1400" b="1"/>
                </a:pPr>
                <a:r>
                  <a:rPr lang="en-US" sz="1400" b="1" dirty="0"/>
                  <a:t>Study Week</a:t>
                </a:r>
              </a:p>
            </c:rich>
          </c:tx>
          <c:layout>
            <c:manualLayout>
              <c:xMode val="edge"/>
              <c:yMode val="edge"/>
              <c:x val="0.49665597355886099"/>
              <c:y val="0.91102218392812395"/>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1988320536"/>
        <c:crosses val="autoZero"/>
        <c:auto val="1"/>
        <c:lblAlgn val="ctr"/>
        <c:lblOffset val="1"/>
        <c:tickLblSkip val="1"/>
        <c:tickMarkSkip val="1"/>
        <c:noMultiLvlLbl val="0"/>
      </c:catAx>
      <c:valAx>
        <c:axId val="-1988320536"/>
        <c:scaling>
          <c:orientation val="minMax"/>
          <c:max val="100"/>
        </c:scaling>
        <c:delete val="0"/>
        <c:axPos val="l"/>
        <c:title>
          <c:tx>
            <c:rich>
              <a:bodyPr/>
              <a:lstStyle/>
              <a:p>
                <a:pPr>
                  <a:defRPr sz="1200" b="1">
                    <a:solidFill>
                      <a:schemeClr val="tx1"/>
                    </a:solidFill>
                  </a:defRPr>
                </a:pPr>
                <a:r>
                  <a:rPr lang="en-US" sz="1200" b="1" dirty="0">
                    <a:solidFill>
                      <a:schemeClr val="tx1"/>
                    </a:solidFill>
                  </a:rPr>
                  <a:t>Patients</a:t>
                </a:r>
                <a:r>
                  <a:rPr lang="en-US" sz="1200" b="1" baseline="0" dirty="0">
                    <a:solidFill>
                      <a:schemeClr val="tx1"/>
                    </a:solidFill>
                  </a:rPr>
                  <a:t> </a:t>
                </a:r>
                <a:r>
                  <a:rPr lang="en-US" sz="1200" b="1" dirty="0">
                    <a:solidFill>
                      <a:schemeClr val="tx1"/>
                    </a:solidFill>
                  </a:rPr>
                  <a:t>with &lt;2 </a:t>
                </a:r>
                <a:br>
                  <a:rPr lang="en-US" sz="1200" b="1" dirty="0">
                    <a:solidFill>
                      <a:schemeClr val="tx1"/>
                    </a:solidFill>
                  </a:rPr>
                </a:br>
                <a:r>
                  <a:rPr lang="en-US" sz="1200" b="1" dirty="0">
                    <a:solidFill>
                      <a:schemeClr val="tx1"/>
                    </a:solidFill>
                  </a:rPr>
                  <a:t>Missed Doses in Last 30 Days (%)</a:t>
                </a:r>
              </a:p>
            </c:rich>
          </c:tx>
          <c:layout>
            <c:manualLayout>
              <c:xMode val="edge"/>
              <c:yMode val="edge"/>
              <c:x val="1.6975308641975308E-2"/>
              <c:y val="6.5453667249927086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883047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1011823174880918"/>
          <c:y val="9.2682355497793693E-3"/>
          <c:w val="0.56074948964712745"/>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793855529292"/>
          <c:y val="0.112812017986181"/>
          <c:w val="0.83317803607159902"/>
          <c:h val="0.65586370304548502"/>
        </c:manualLayout>
      </c:layout>
      <c:barChart>
        <c:barDir val="col"/>
        <c:grouping val="clustered"/>
        <c:varyColors val="0"/>
        <c:ser>
          <c:idx val="0"/>
          <c:order val="0"/>
          <c:tx>
            <c:strRef>
              <c:f>Sheet1!$B$1</c:f>
              <c:strCache>
                <c:ptCount val="1"/>
                <c:pt idx="0">
                  <c:v>EVG-COBI-TAF-FTC + DRV</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Proteinuria (UPCR)</c:v>
                </c:pt>
                <c:pt idx="1">
                  <c:v>RBP:Cr</c:v>
                </c:pt>
                <c:pt idx="2">
                  <c:v>β2M:Cr</c:v>
                </c:pt>
              </c:strCache>
            </c:strRef>
          </c:cat>
          <c:val>
            <c:numRef>
              <c:f>Sheet1!$B$2:$B$4</c:f>
              <c:numCache>
                <c:formatCode>0.0</c:formatCode>
                <c:ptCount val="3"/>
                <c:pt idx="0">
                  <c:v>-27</c:v>
                </c:pt>
                <c:pt idx="1">
                  <c:v>-17</c:v>
                </c:pt>
                <c:pt idx="2">
                  <c:v>-29</c:v>
                </c:pt>
              </c:numCache>
            </c:numRef>
          </c:val>
          <c:extLst>
            <c:ext xmlns:c16="http://schemas.microsoft.com/office/drawing/2014/chart" uri="{C3380CC4-5D6E-409C-BE32-E72D297353CC}">
              <c16:uniqueId val="{00000000-9AF1-5D4A-BA46-88B96801D4B2}"/>
            </c:ext>
          </c:extLst>
        </c:ser>
        <c:ser>
          <c:idx val="1"/>
          <c:order val="1"/>
          <c:tx>
            <c:strRef>
              <c:f>Sheet1!$C$1</c:f>
              <c:strCache>
                <c:ptCount val="1"/>
                <c:pt idx="0">
                  <c:v>Baseline ART Regimens</c:v>
                </c:pt>
              </c:strCache>
            </c:strRef>
          </c:tx>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Proteinuria (UPCR)</c:v>
                </c:pt>
                <c:pt idx="1">
                  <c:v>RBP:Cr</c:v>
                </c:pt>
                <c:pt idx="2">
                  <c:v>β2M:Cr</c:v>
                </c:pt>
              </c:strCache>
            </c:strRef>
          </c:cat>
          <c:val>
            <c:numRef>
              <c:f>Sheet1!$C$2:$C$4</c:f>
              <c:numCache>
                <c:formatCode>0.0</c:formatCode>
                <c:ptCount val="3"/>
                <c:pt idx="0">
                  <c:v>5</c:v>
                </c:pt>
                <c:pt idx="1">
                  <c:v>14</c:v>
                </c:pt>
                <c:pt idx="2">
                  <c:v>13</c:v>
                </c:pt>
              </c:numCache>
            </c:numRef>
          </c:val>
          <c:extLst>
            <c:ext xmlns:c16="http://schemas.microsoft.com/office/drawing/2014/chart" uri="{C3380CC4-5D6E-409C-BE32-E72D297353CC}">
              <c16:uniqueId val="{00000001-9AF1-5D4A-BA46-88B96801D4B2}"/>
            </c:ext>
          </c:extLst>
        </c:ser>
        <c:dLbls>
          <c:showLegendKey val="0"/>
          <c:showVal val="1"/>
          <c:showCatName val="0"/>
          <c:showSerName val="0"/>
          <c:showPercent val="0"/>
          <c:showBubbleSize val="0"/>
        </c:dLbls>
        <c:gapWidth val="125"/>
        <c:axId val="-1961181032"/>
        <c:axId val="-1961312504"/>
      </c:barChart>
      <c:catAx>
        <c:axId val="-1961181032"/>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rot="0" vert="horz"/>
          <a:lstStyle/>
          <a:p>
            <a:pPr>
              <a:defRPr sz="1200"/>
            </a:pPr>
            <a:endParaRPr lang="en-US"/>
          </a:p>
        </c:txPr>
        <c:crossAx val="-1961312504"/>
        <c:crosses val="autoZero"/>
        <c:auto val="1"/>
        <c:lblAlgn val="ctr"/>
        <c:lblOffset val="1"/>
        <c:tickLblSkip val="1"/>
        <c:tickMarkSkip val="1"/>
        <c:noMultiLvlLbl val="0"/>
      </c:catAx>
      <c:valAx>
        <c:axId val="-1961312504"/>
        <c:scaling>
          <c:orientation val="minMax"/>
          <c:max val="50"/>
          <c:min val="-50"/>
        </c:scaling>
        <c:delete val="0"/>
        <c:axPos val="l"/>
        <c:title>
          <c:tx>
            <c:rich>
              <a:bodyPr/>
              <a:lstStyle/>
              <a:p>
                <a:pPr>
                  <a:defRPr sz="1400" b="1">
                    <a:solidFill>
                      <a:schemeClr val="tx1"/>
                    </a:solidFill>
                  </a:defRPr>
                </a:pPr>
                <a:r>
                  <a:rPr lang="en-US" sz="1400" b="1" dirty="0">
                    <a:solidFill>
                      <a:schemeClr val="tx1"/>
                    </a:solidFill>
                  </a:rPr>
                  <a:t>Median Change in Protein-to Creatinine Ratios</a:t>
                </a:r>
                <a:r>
                  <a:rPr lang="en-US" sz="1400" b="1" baseline="0" dirty="0">
                    <a:solidFill>
                      <a:schemeClr val="tx1"/>
                    </a:solidFill>
                  </a:rPr>
                  <a:t> (&amp;)</a:t>
                </a:r>
                <a:endParaRPr lang="en-US" sz="1400" b="1" dirty="0">
                  <a:solidFill>
                    <a:schemeClr val="tx1"/>
                  </a:solidFill>
                </a:endParaRPr>
              </a:p>
            </c:rich>
          </c:tx>
          <c:layout>
            <c:manualLayout>
              <c:xMode val="edge"/>
              <c:yMode val="edge"/>
              <c:x val="1.756585982307767E-3"/>
              <c:y val="7.7487189101362333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1181032"/>
        <c:crosses val="autoZero"/>
        <c:crossBetween val="between"/>
        <c:majorUnit val="2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3386215611937398"/>
          <c:y val="1.70068368823388E-2"/>
          <c:w val="0.64398512685914255"/>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0.51489</cdr:x>
      <cdr:y>0.85687</cdr:y>
    </cdr:from>
    <cdr:to>
      <cdr:x>0.88595</cdr:x>
      <cdr:y>0.96674</cdr:y>
    </cdr:to>
    <cdr:sp macro="" textlink="">
      <cdr:nvSpPr>
        <cdr:cNvPr id="6" name="TextBox 5"/>
        <cdr:cNvSpPr txBox="1"/>
      </cdr:nvSpPr>
      <cdr:spPr>
        <a:xfrm xmlns:a="http://schemas.openxmlformats.org/drawingml/2006/main">
          <a:off x="4237311" y="2820679"/>
          <a:ext cx="3053675" cy="361682"/>
        </a:xfrm>
        <a:prstGeom xmlns:a="http://schemas.openxmlformats.org/drawingml/2006/main" prst="rect">
          <a:avLst/>
        </a:prstGeom>
        <a:noFill xmlns:a="http://schemas.openxmlformats.org/drawingml/2006/main"/>
      </cdr:spPr>
      <cdr:txBody>
        <a:bodyPr xmlns:a="http://schemas.openxmlformats.org/drawingml/2006/main" vertOverflow="clip" wrap="square" rtlCol="0" anchor="ctr" anchorCtr="1">
          <a:spAutoFit/>
        </a:bodyPr>
        <a:lstStyle xmlns:a="http://schemas.openxmlformats.org/drawingml/2006/main"/>
        <a:p xmlns:a="http://schemas.openxmlformats.org/drawingml/2006/main">
          <a:r>
            <a:rPr lang="en-US" sz="1600" dirty="0">
              <a:latin typeface="Arial"/>
            </a:rPr>
            <a:t>Tubular</a:t>
          </a:r>
          <a:r>
            <a:rPr lang="en-US" sz="1600" b="1" dirty="0">
              <a:latin typeface="Arial"/>
            </a:rPr>
            <a:t> </a:t>
          </a:r>
          <a:r>
            <a:rPr lang="en-US" sz="1600" dirty="0">
              <a:latin typeface="Arial"/>
            </a:rPr>
            <a:t>Proteinuria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5976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300048"/>
            <a:ext cx="8503918" cy="400110"/>
          </a:xfrm>
          <a:prstGeom prst="rect">
            <a:avLst/>
          </a:prstGeom>
        </p:spPr>
        <p:txBody>
          <a:bodyPr wrap="square" lIns="68580" anchor="ctr">
            <a:spAutoFit/>
          </a:bodyPr>
          <a:lstStyle/>
          <a:p>
            <a:pPr defTabSz="342900">
              <a:spcAft>
                <a:spcPts val="0"/>
              </a:spcAft>
            </a:pPr>
            <a:r>
              <a:rPr lang="en-US" sz="20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Simplification to EVG-COBI-TAF-FTC plus Darunavir</a:t>
            </a:r>
            <a:br>
              <a:rPr lang="en-US" sz="1800" b="0" dirty="0">
                <a:solidFill>
                  <a:srgbClr val="001D48"/>
                </a:solidFill>
                <a:ea typeface="ＭＳ Ｐゴシック" pitchFamily="22" charset="-128"/>
                <a:cs typeface="ＭＳ Ｐゴシック" pitchFamily="22" charset="-128"/>
              </a:rPr>
            </a:br>
            <a:r>
              <a:rPr lang="en-US" dirty="0">
                <a:solidFill>
                  <a:schemeClr val="tx2"/>
                </a:solidFill>
              </a:rPr>
              <a:t>Study 119</a:t>
            </a:r>
            <a:endParaRPr lang="en-US" dirty="0">
              <a:solidFill>
                <a:schemeClr val="tx1"/>
              </a:solidFill>
            </a:endParaRPr>
          </a:p>
        </p:txBody>
      </p:sp>
    </p:spTree>
    <p:extLst>
      <p:ext uri="{BB962C8B-B14F-4D97-AF65-F5344CB8AC3E}">
        <p14:creationId xmlns:p14="http://schemas.microsoft.com/office/powerpoint/2010/main" val="140036172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1">
            <a:extLst>
              <a:ext uri="{FF2B5EF4-FFF2-40B4-BE49-F238E27FC236}">
                <a16:creationId xmlns:a16="http://schemas.microsoft.com/office/drawing/2014/main" id="{28B272DA-FE61-0BC5-EE8B-788E7E240C5D}"/>
              </a:ext>
            </a:extLst>
          </p:cNvPr>
          <p:cNvSpPr>
            <a:spLocks noChangeShapeType="1"/>
          </p:cNvSpPr>
          <p:nvPr/>
        </p:nvSpPr>
        <p:spPr bwMode="auto">
          <a:xfrm rot="20430663">
            <a:off x="5350269" y="2717744"/>
            <a:ext cx="495562" cy="694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Design</a:t>
            </a:r>
            <a:endParaRPr lang="en-US" dirty="0"/>
          </a:p>
        </p:txBody>
      </p:sp>
      <p:sp>
        <p:nvSpPr>
          <p:cNvPr id="5" name="Text Placeholder 4"/>
          <p:cNvSpPr>
            <a:spLocks noGrp="1"/>
          </p:cNvSpPr>
          <p:nvPr>
            <p:ph type="body" sz="quarter" idx="16"/>
          </p:nvPr>
        </p:nvSpPr>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800" dirty="0">
              <a:latin typeface="Arial" pitchFamily="22" charset="0"/>
            </a:endParaRPr>
          </a:p>
        </p:txBody>
      </p:sp>
      <p:sp>
        <p:nvSpPr>
          <p:cNvPr id="11" name="Rectangle 25"/>
          <p:cNvSpPr>
            <a:spLocks noChangeArrowheads="1"/>
          </p:cNvSpPr>
          <p:nvPr/>
        </p:nvSpPr>
        <p:spPr bwMode="auto">
          <a:xfrm>
            <a:off x="297721" y="4457551"/>
            <a:ext cx="8576311" cy="356538"/>
          </a:xfrm>
          <a:prstGeom prst="rect">
            <a:avLst/>
          </a:prstGeom>
          <a:noFill/>
          <a:ln w="12700">
            <a:noFill/>
            <a:miter lim="800000"/>
            <a:headEnd/>
            <a:tailEnd/>
          </a:ln>
        </p:spPr>
        <p:txBody>
          <a:bodyPr lIns="91440" tIns="34073" rIns="274320" bIns="34073" anchor="ctr">
            <a:prstTxWarp prst="textNoShape">
              <a:avLst/>
            </a:prstTxWarp>
          </a:bodyPr>
          <a:lstStyle/>
          <a:p>
            <a:pPr defTabSz="701279">
              <a:spcBef>
                <a:spcPct val="50000"/>
              </a:spcBef>
            </a:pPr>
            <a:endParaRPr lang="en-US" sz="1050" dirty="0">
              <a:solidFill>
                <a:srgbClr val="000000"/>
              </a:solidFill>
              <a:latin typeface="Arial" pitchFamily="22" charset="0"/>
            </a:endParaRPr>
          </a:p>
          <a:p>
            <a:pPr defTabSz="701279">
              <a:spcBef>
                <a:spcPct val="50000"/>
              </a:spcBef>
            </a:pPr>
            <a:r>
              <a:rPr lang="en-US" sz="1050" dirty="0">
                <a:solidFill>
                  <a:srgbClr val="000000"/>
                </a:solidFill>
                <a:latin typeface="Arial" pitchFamily="22" charset="0"/>
              </a:rPr>
              <a:t>*</a:t>
            </a:r>
            <a:r>
              <a:rPr lang="en-US" sz="1050" b="1" dirty="0">
                <a:solidFill>
                  <a:srgbClr val="000000"/>
                </a:solidFill>
                <a:latin typeface="Arial" pitchFamily="22" charset="0"/>
              </a:rPr>
              <a:t>Abbreviations</a:t>
            </a:r>
            <a:r>
              <a:rPr lang="en-US" sz="1050" dirty="0">
                <a:solidFill>
                  <a:srgbClr val="000000"/>
                </a:solidFill>
                <a:latin typeface="Arial" pitchFamily="22" charset="0"/>
              </a:rPr>
              <a:t>: RAM = resistance associated mutation, INSTI = integrase strand transfer inhibitor, TAM’s = thymidine analogue mutations</a:t>
            </a:r>
          </a:p>
          <a:p>
            <a:pPr defTabSz="701279">
              <a:spcBef>
                <a:spcPct val="50000"/>
              </a:spcBef>
            </a:pPr>
            <a:r>
              <a:rPr lang="en-US" sz="1050" dirty="0">
                <a:solidFill>
                  <a:srgbClr val="000000"/>
                </a:solidFill>
                <a:latin typeface="Arial" pitchFamily="22" charset="0"/>
              </a:rPr>
              <a:t> </a:t>
            </a:r>
          </a:p>
        </p:txBody>
      </p:sp>
      <p:sp>
        <p:nvSpPr>
          <p:cNvPr id="10" name="Line 11"/>
          <p:cNvSpPr>
            <a:spLocks noChangeShapeType="1"/>
          </p:cNvSpPr>
          <p:nvPr/>
        </p:nvSpPr>
        <p:spPr bwMode="auto">
          <a:xfrm rot="1169337" flipV="1">
            <a:off x="5366140" y="2216588"/>
            <a:ext cx="495562" cy="694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3" name="Rectangle 7"/>
          <p:cNvSpPr>
            <a:spLocks noChangeArrowheads="1"/>
          </p:cNvSpPr>
          <p:nvPr/>
        </p:nvSpPr>
        <p:spPr bwMode="ltGray">
          <a:xfrm>
            <a:off x="6048848" y="2947547"/>
            <a:ext cx="2920981" cy="818384"/>
          </a:xfrm>
          <a:prstGeom prst="rect">
            <a:avLst/>
          </a:prstGeom>
          <a:solidFill>
            <a:srgbClr val="677D8F">
              <a:alpha val="24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800"/>
              </a:lnSpc>
              <a:spcBef>
                <a:spcPts val="0"/>
              </a:spcBef>
            </a:pPr>
            <a:r>
              <a:rPr lang="en-US" sz="1200" i="1" dirty="0">
                <a:solidFill>
                  <a:srgbClr val="000000"/>
                </a:solidFill>
                <a:latin typeface="Arial"/>
                <a:cs typeface="Arial"/>
              </a:rPr>
              <a:t>No Switch Group </a:t>
            </a:r>
            <a:br>
              <a:rPr lang="en-US" sz="1200" i="1" dirty="0">
                <a:solidFill>
                  <a:srgbClr val="000000"/>
                </a:solidFill>
                <a:latin typeface="Arial"/>
                <a:cs typeface="Arial"/>
              </a:rPr>
            </a:br>
            <a:r>
              <a:rPr lang="en-US" sz="1600" b="1" dirty="0">
                <a:solidFill>
                  <a:srgbClr val="000000"/>
                </a:solidFill>
                <a:latin typeface="Arial"/>
                <a:cs typeface="Arial"/>
              </a:rPr>
              <a:t>Baseline ART </a:t>
            </a:r>
            <a:endParaRPr lang="en-US" sz="1400" b="1" dirty="0">
              <a:solidFill>
                <a:srgbClr val="000000"/>
              </a:solidFill>
              <a:latin typeface="Arial"/>
              <a:cs typeface="Arial"/>
            </a:endParaRPr>
          </a:p>
          <a:p>
            <a:pPr algn="ctr">
              <a:lnSpc>
                <a:spcPts val="1400"/>
              </a:lnSpc>
              <a:spcBef>
                <a:spcPts val="0"/>
              </a:spcBef>
            </a:pPr>
            <a:r>
              <a:rPr lang="en-US" sz="1200" dirty="0">
                <a:solidFill>
                  <a:srgbClr val="000000"/>
                </a:solidFill>
                <a:latin typeface="Arial"/>
                <a:cs typeface="Arial"/>
              </a:rPr>
              <a:t>(n = 46)</a:t>
            </a:r>
          </a:p>
        </p:txBody>
      </p:sp>
      <p:sp>
        <p:nvSpPr>
          <p:cNvPr id="3" name="Content Placeholder 2"/>
          <p:cNvSpPr>
            <a:spLocks noGrp="1"/>
          </p:cNvSpPr>
          <p:nvPr>
            <p:ph sz="half" idx="2"/>
          </p:nvPr>
        </p:nvSpPr>
        <p:spPr>
          <a:xfrm>
            <a:off x="323851" y="1136175"/>
            <a:ext cx="4926338" cy="3322611"/>
          </a:xfrm>
        </p:spPr>
        <p:txBody>
          <a:bodyPr>
            <a:noAutofit/>
          </a:bodyPr>
          <a:lstStyle/>
          <a:p>
            <a:pPr>
              <a:lnSpc>
                <a:spcPts val="1800"/>
              </a:lnSpc>
              <a:spcBef>
                <a:spcPts val="0"/>
              </a:spcBef>
            </a:pPr>
            <a:r>
              <a:rPr lang="en-US" sz="1400" b="1" dirty="0"/>
              <a:t>Background</a:t>
            </a:r>
            <a:r>
              <a:rPr lang="en-US" sz="1400" dirty="0"/>
              <a:t>: Open-label</a:t>
            </a:r>
            <a:r>
              <a:rPr lang="en-US" sz="1400" dirty="0">
                <a:solidFill>
                  <a:schemeClr val="tx1"/>
                </a:solidFill>
              </a:rPr>
              <a:t>, randomized, phase </a:t>
            </a:r>
            <a:r>
              <a:rPr lang="en-US" sz="1400" dirty="0"/>
              <a:t>3 trial comparing simplification to EVG-COBI-TAF-FTC plus darunavir versus continuation of baseline salvage ART regimen containing darunavir </a:t>
            </a:r>
          </a:p>
          <a:p>
            <a:pPr>
              <a:lnSpc>
                <a:spcPts val="1800"/>
              </a:lnSpc>
              <a:spcBef>
                <a:spcPts val="600"/>
              </a:spcBef>
            </a:pPr>
            <a:r>
              <a:rPr lang="en-US" sz="1400" b="1" dirty="0"/>
              <a:t>Inclusion Criteria </a:t>
            </a:r>
            <a:r>
              <a:rPr lang="en-US" sz="1400" dirty="0"/>
              <a:t>(n = 135)</a:t>
            </a:r>
          </a:p>
          <a:p>
            <a:pPr lvl="1">
              <a:lnSpc>
                <a:spcPts val="1800"/>
              </a:lnSpc>
            </a:pPr>
            <a:r>
              <a:rPr lang="en-US" sz="1400" dirty="0"/>
              <a:t>HIV RNA &lt;50 copies/mL on DRV-containing regimen</a:t>
            </a:r>
          </a:p>
          <a:p>
            <a:pPr lvl="1">
              <a:lnSpc>
                <a:spcPts val="1800"/>
              </a:lnSpc>
            </a:pPr>
            <a:r>
              <a:rPr lang="en-US" sz="1400" dirty="0"/>
              <a:t>On regimen for ≥4 months</a:t>
            </a:r>
          </a:p>
          <a:p>
            <a:pPr lvl="1">
              <a:lnSpc>
                <a:spcPts val="1800"/>
              </a:lnSpc>
            </a:pPr>
            <a:r>
              <a:rPr lang="en-US" sz="1400" dirty="0"/>
              <a:t>At least 2 prior regimen </a:t>
            </a:r>
            <a:r>
              <a:rPr lang="en-US" sz="1400" dirty="0">
                <a:solidFill>
                  <a:schemeClr val="tx1"/>
                </a:solidFill>
              </a:rPr>
              <a:t>failures and ≥2-class DR</a:t>
            </a:r>
            <a:r>
              <a:rPr lang="en-US" sz="1400" dirty="0"/>
              <a:t>Ms</a:t>
            </a:r>
          </a:p>
          <a:p>
            <a:pPr lvl="1">
              <a:lnSpc>
                <a:spcPts val="1800"/>
              </a:lnSpc>
            </a:pPr>
            <a:r>
              <a:rPr lang="en-US" sz="1400" dirty="0"/>
              <a:t>No DRV RAMs, no INSTI resistance, ≤3 TAMs, </a:t>
            </a:r>
            <a:br>
              <a:rPr lang="en-US" sz="1400" dirty="0"/>
            </a:br>
            <a:r>
              <a:rPr lang="en-US" sz="1400" dirty="0"/>
              <a:t>no Q151M or T69 insertion</a:t>
            </a:r>
          </a:p>
          <a:p>
            <a:pPr>
              <a:lnSpc>
                <a:spcPts val="1800"/>
              </a:lnSpc>
              <a:spcBef>
                <a:spcPts val="600"/>
              </a:spcBef>
            </a:pPr>
            <a:r>
              <a:rPr lang="en-US" sz="1400" b="1" dirty="0"/>
              <a:t>Treatment Arms</a:t>
            </a:r>
          </a:p>
          <a:p>
            <a:pPr lvl="1">
              <a:lnSpc>
                <a:spcPts val="1800"/>
              </a:lnSpc>
            </a:pPr>
            <a:r>
              <a:rPr lang="en-US" sz="1400" dirty="0"/>
              <a:t>EVG-COBI-TAF-FTC + DRV (Switch group)</a:t>
            </a:r>
          </a:p>
          <a:p>
            <a:pPr lvl="1">
              <a:lnSpc>
                <a:spcPts val="1800"/>
              </a:lnSpc>
            </a:pPr>
            <a:r>
              <a:rPr lang="en-US" sz="1400" dirty="0"/>
              <a:t>Remain on baseline ART (No switch group)</a:t>
            </a:r>
          </a:p>
        </p:txBody>
      </p:sp>
      <p:sp>
        <p:nvSpPr>
          <p:cNvPr id="6" name="Oval 5">
            <a:extLst>
              <a:ext uri="{FF2B5EF4-FFF2-40B4-BE49-F238E27FC236}">
                <a16:creationId xmlns:a16="http://schemas.microsoft.com/office/drawing/2014/main" id="{76463D24-2A4B-E95A-A572-E3C16AD3B6A0}"/>
              </a:ext>
            </a:extLst>
          </p:cNvPr>
          <p:cNvSpPr>
            <a:spLocks noChangeAspect="1"/>
          </p:cNvSpPr>
          <p:nvPr/>
        </p:nvSpPr>
        <p:spPr>
          <a:xfrm>
            <a:off x="5492297" y="2910332"/>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000"/>
              </a:lnSpc>
            </a:pPr>
            <a:r>
              <a:rPr lang="en-US" sz="1000" b="1" dirty="0">
                <a:latin typeface="Arial"/>
                <a:cs typeface="Arial"/>
              </a:rPr>
              <a:t>1x</a:t>
            </a:r>
          </a:p>
        </p:txBody>
      </p:sp>
      <p:sp>
        <p:nvSpPr>
          <p:cNvPr id="7" name="Oval 6">
            <a:extLst>
              <a:ext uri="{FF2B5EF4-FFF2-40B4-BE49-F238E27FC236}">
                <a16:creationId xmlns:a16="http://schemas.microsoft.com/office/drawing/2014/main" id="{4D19A309-340B-59CD-414A-A5BD6E9D8B1D}"/>
              </a:ext>
            </a:extLst>
          </p:cNvPr>
          <p:cNvSpPr>
            <a:spLocks noChangeAspect="1"/>
          </p:cNvSpPr>
          <p:nvPr/>
        </p:nvSpPr>
        <p:spPr>
          <a:xfrm>
            <a:off x="5492297" y="2424758"/>
            <a:ext cx="276513"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000"/>
              </a:lnSpc>
            </a:pPr>
            <a:r>
              <a:rPr lang="en-US" sz="1000" b="1" dirty="0">
                <a:latin typeface="Arial"/>
                <a:cs typeface="Arial"/>
              </a:rPr>
              <a:t>2x</a:t>
            </a:r>
          </a:p>
        </p:txBody>
      </p:sp>
      <p:sp>
        <p:nvSpPr>
          <p:cNvPr id="8" name="Rectangle 7">
            <a:extLst>
              <a:ext uri="{FF2B5EF4-FFF2-40B4-BE49-F238E27FC236}">
                <a16:creationId xmlns:a16="http://schemas.microsoft.com/office/drawing/2014/main" id="{18422170-E3C0-C655-98FF-C165713C00FB}"/>
              </a:ext>
            </a:extLst>
          </p:cNvPr>
          <p:cNvSpPr>
            <a:spLocks noChangeArrowheads="1"/>
          </p:cNvSpPr>
          <p:nvPr/>
        </p:nvSpPr>
        <p:spPr bwMode="ltGray">
          <a:xfrm>
            <a:off x="6048848" y="1892511"/>
            <a:ext cx="2920981" cy="818384"/>
          </a:xfrm>
          <a:prstGeom prst="rect">
            <a:avLst/>
          </a:prstGeom>
          <a:solidFill>
            <a:srgbClr val="7030A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800"/>
              </a:lnSpc>
              <a:spcBef>
                <a:spcPts val="0"/>
              </a:spcBef>
            </a:pPr>
            <a:r>
              <a:rPr lang="en-US" sz="1100" i="1" dirty="0">
                <a:latin typeface="Arial"/>
              </a:rPr>
              <a:t>Switch Group</a:t>
            </a:r>
          </a:p>
          <a:p>
            <a:pPr algn="ctr">
              <a:lnSpc>
                <a:spcPts val="1800"/>
              </a:lnSpc>
              <a:spcBef>
                <a:spcPts val="0"/>
              </a:spcBef>
            </a:pPr>
            <a:r>
              <a:rPr lang="en-US" sz="1600" b="1" dirty="0">
                <a:latin typeface="Arial"/>
              </a:rPr>
              <a:t>EVG-COBI-TAF-FTC + DRV</a:t>
            </a:r>
            <a:endParaRPr lang="en-US" sz="1200" b="1" dirty="0">
              <a:latin typeface="Arial"/>
            </a:endParaRPr>
          </a:p>
          <a:p>
            <a:pPr algn="ctr">
              <a:lnSpc>
                <a:spcPts val="1400"/>
              </a:lnSpc>
              <a:spcBef>
                <a:spcPts val="0"/>
              </a:spcBef>
            </a:pPr>
            <a:r>
              <a:rPr lang="en-US" sz="1200" dirty="0">
                <a:latin typeface="Arial"/>
              </a:rPr>
              <a:t>(n = 89)</a:t>
            </a:r>
          </a:p>
        </p:txBody>
      </p:sp>
    </p:spTree>
    <p:extLst>
      <p:ext uri="{BB962C8B-B14F-4D97-AF65-F5344CB8AC3E}">
        <p14:creationId xmlns:p14="http://schemas.microsoft.com/office/powerpoint/2010/main" val="300190013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Design</a:t>
            </a:r>
            <a:endParaRPr lang="en-US" dirty="0"/>
          </a:p>
        </p:txBody>
      </p:sp>
      <p:sp>
        <p:nvSpPr>
          <p:cNvPr id="4" name="Content Placeholder 5"/>
          <p:cNvSpPr>
            <a:spLocks noGrp="1"/>
          </p:cNvSpPr>
          <p:nvPr>
            <p:ph type="body" sz="quarter" idx="14"/>
          </p:nvPr>
        </p:nvSpPr>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900" dirty="0">
              <a:latin typeface="Arial" pitchFamily="22" charset="0"/>
            </a:endParaRPr>
          </a:p>
        </p:txBody>
      </p:sp>
      <p:graphicFrame>
        <p:nvGraphicFramePr>
          <p:cNvPr id="5" name="Group 76"/>
          <p:cNvGraphicFramePr>
            <a:graphicFrameLocks noGrp="1"/>
          </p:cNvGraphicFramePr>
          <p:nvPr>
            <p:extLst>
              <p:ext uri="{D42A27DB-BD31-4B8C-83A1-F6EECF244321}">
                <p14:modId xmlns:p14="http://schemas.microsoft.com/office/powerpoint/2010/main" val="405778708"/>
              </p:ext>
            </p:extLst>
          </p:nvPr>
        </p:nvGraphicFramePr>
        <p:xfrm>
          <a:off x="428358" y="976233"/>
          <a:ext cx="8229601" cy="3840484"/>
        </p:xfrm>
        <a:graphic>
          <a:graphicData uri="http://schemas.openxmlformats.org/drawingml/2006/table">
            <a:tbl>
              <a:tblPr>
                <a:effectLst/>
              </a:tblPr>
              <a:tblGrid>
                <a:gridCol w="3309257">
                  <a:extLst>
                    <a:ext uri="{9D8B030D-6E8A-4147-A177-3AD203B41FA5}">
                      <a16:colId xmlns:a16="http://schemas.microsoft.com/office/drawing/2014/main" val="20000"/>
                    </a:ext>
                  </a:extLst>
                </a:gridCol>
                <a:gridCol w="2460172">
                  <a:extLst>
                    <a:ext uri="{9D8B030D-6E8A-4147-A177-3AD203B41FA5}">
                      <a16:colId xmlns:a16="http://schemas.microsoft.com/office/drawing/2014/main" val="20001"/>
                    </a:ext>
                  </a:extLst>
                </a:gridCol>
                <a:gridCol w="2460172">
                  <a:extLst>
                    <a:ext uri="{9D8B030D-6E8A-4147-A177-3AD203B41FA5}">
                      <a16:colId xmlns:a16="http://schemas.microsoft.com/office/drawing/2014/main" val="20002"/>
                    </a:ext>
                  </a:extLst>
                </a:gridCol>
              </a:tblGrid>
              <a:tr h="482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Characteristics</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EVG-COBI-TAF-FTC + DRV </a:t>
                      </a:r>
                      <a:br>
                        <a:rPr kumimoji="0" lang="en-US" altLang="ja-JP" sz="1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89)</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Baseline Regimen</a:t>
                      </a:r>
                      <a:b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46)</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solidFill>
                  </a:tcPr>
                </a:tc>
                <a:extLst>
                  <a:ext uri="{0D108BD9-81ED-4DB2-BD59-A6C34878D82A}">
                    <a16:rowId xmlns:a16="http://schemas.microsoft.com/office/drawing/2014/main" val="10000"/>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Median age, years</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49</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47</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01"/>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Male</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82</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61</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02"/>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Black (or African descent)</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39</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57</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03"/>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Median CD4 count, cells/mL</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519</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518</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04"/>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Median eGFR, mL/min (Cockroft-Gault)</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99</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100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05"/>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Median # pills per day in ART regimen</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06"/>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sng"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&gt;</a:t>
                      </a: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 pills per day in ART regimen,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37</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07"/>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At least BID dosing,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65</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65</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08"/>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Tenofovir,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61</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54</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09"/>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Raltegravir,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56</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10"/>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 class / 3 class resistance,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70 / 26</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74 / 20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11"/>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M184V/I / K65R,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85 / 20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78 / 30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12"/>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NNRTI resistance / PI resistance</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89 / 38</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87 / 28</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21191602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Results</a:t>
            </a:r>
            <a:endParaRPr lang="en-US"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24 and 48: Virologic Response (Full analysis set)</a:t>
            </a:r>
          </a:p>
        </p:txBody>
      </p:sp>
      <p:sp>
        <p:nvSpPr>
          <p:cNvPr id="7" name="Content Placeholder 6"/>
          <p:cNvSpPr>
            <a:spLocks noGrp="1"/>
          </p:cNvSpPr>
          <p:nvPr>
            <p:ph type="body" sz="quarter" idx="16"/>
          </p:nvPr>
        </p:nvSpPr>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900"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758855438"/>
              </p:ext>
            </p:extLst>
          </p:nvPr>
        </p:nvGraphicFramePr>
        <p:xfrm>
          <a:off x="456072" y="1419224"/>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A380DB73-0447-3707-FAD1-DB83EFAA574B}"/>
              </a:ext>
            </a:extLst>
          </p:cNvPr>
          <p:cNvSpPr txBox="1"/>
          <p:nvPr/>
        </p:nvSpPr>
        <p:spPr>
          <a:xfrm>
            <a:off x="2393132" y="3778943"/>
            <a:ext cx="640080" cy="26161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86/89</a:t>
            </a:r>
          </a:p>
        </p:txBody>
      </p:sp>
      <p:sp>
        <p:nvSpPr>
          <p:cNvPr id="12" name="TextBox 11">
            <a:extLst>
              <a:ext uri="{FF2B5EF4-FFF2-40B4-BE49-F238E27FC236}">
                <a16:creationId xmlns:a16="http://schemas.microsoft.com/office/drawing/2014/main" id="{523DBAEB-2C55-22A9-7AEB-DCD4A6A83105}"/>
              </a:ext>
            </a:extLst>
          </p:cNvPr>
          <p:cNvSpPr txBox="1"/>
          <p:nvPr/>
        </p:nvSpPr>
        <p:spPr>
          <a:xfrm>
            <a:off x="3382249" y="3778943"/>
            <a:ext cx="640080" cy="26161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42/46</a:t>
            </a:r>
          </a:p>
        </p:txBody>
      </p:sp>
      <p:sp>
        <p:nvSpPr>
          <p:cNvPr id="13" name="TextBox 12">
            <a:extLst>
              <a:ext uri="{FF2B5EF4-FFF2-40B4-BE49-F238E27FC236}">
                <a16:creationId xmlns:a16="http://schemas.microsoft.com/office/drawing/2014/main" id="{696BAF78-6891-1ED4-C4C0-B8F7C489D476}"/>
              </a:ext>
            </a:extLst>
          </p:cNvPr>
          <p:cNvSpPr txBox="1"/>
          <p:nvPr/>
        </p:nvSpPr>
        <p:spPr>
          <a:xfrm>
            <a:off x="5911467" y="3778943"/>
            <a:ext cx="640080" cy="26161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84/89</a:t>
            </a:r>
          </a:p>
        </p:txBody>
      </p:sp>
      <p:sp>
        <p:nvSpPr>
          <p:cNvPr id="14" name="TextBox 13">
            <a:extLst>
              <a:ext uri="{FF2B5EF4-FFF2-40B4-BE49-F238E27FC236}">
                <a16:creationId xmlns:a16="http://schemas.microsoft.com/office/drawing/2014/main" id="{43ABF38F-2C64-40E5-5D91-B7E6054FB975}"/>
              </a:ext>
            </a:extLst>
          </p:cNvPr>
          <p:cNvSpPr txBox="1"/>
          <p:nvPr/>
        </p:nvSpPr>
        <p:spPr>
          <a:xfrm>
            <a:off x="6906572" y="3778943"/>
            <a:ext cx="640080" cy="26161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35/46</a:t>
            </a:r>
          </a:p>
        </p:txBody>
      </p:sp>
    </p:spTree>
    <p:extLst>
      <p:ext uri="{BB962C8B-B14F-4D97-AF65-F5344CB8AC3E}">
        <p14:creationId xmlns:p14="http://schemas.microsoft.com/office/powerpoint/2010/main" val="124302689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Results</a:t>
            </a:r>
            <a:endParaRPr lang="en-US"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24 and 48: </a:t>
            </a:r>
            <a:r>
              <a:rPr lang="en-US" dirty="0">
                <a:latin typeface="Arial" pitchFamily="-110" charset="0"/>
                <a:ea typeface="ＭＳ Ｐゴシック" pitchFamily="-110" charset="-128"/>
                <a:cs typeface="ＭＳ Ｐゴシック" pitchFamily="-110" charset="-128"/>
              </a:rPr>
              <a:t>Medication </a:t>
            </a:r>
            <a:r>
              <a:rPr lang="en-US" dirty="0">
                <a:solidFill>
                  <a:schemeClr val="bg1"/>
                </a:solidFill>
                <a:latin typeface="Arial" pitchFamily="-110" charset="0"/>
                <a:ea typeface="ＭＳ Ｐゴシック" pitchFamily="-110" charset="-128"/>
                <a:cs typeface="ＭＳ Ｐゴシック" pitchFamily="-110" charset="-128"/>
              </a:rPr>
              <a:t>Adherence </a:t>
            </a:r>
          </a:p>
        </p:txBody>
      </p:sp>
      <p:sp>
        <p:nvSpPr>
          <p:cNvPr id="7" name="Content Placeholder 6"/>
          <p:cNvSpPr>
            <a:spLocks noGrp="1"/>
          </p:cNvSpPr>
          <p:nvPr>
            <p:ph type="body" sz="quarter" idx="16"/>
          </p:nvPr>
        </p:nvSpPr>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900"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2140041"/>
              </p:ext>
            </p:extLst>
          </p:nvPr>
        </p:nvGraphicFramePr>
        <p:xfrm>
          <a:off x="467649" y="1397727"/>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69764" y="3843341"/>
            <a:ext cx="640080" cy="274320"/>
          </a:xfrm>
          <a:prstGeom prst="rect">
            <a:avLst/>
          </a:prstGeom>
          <a:noFill/>
        </p:spPr>
        <p:txBody>
          <a:bodyPr wrap="square" rtlCol="0" anchor="ctr" anchorCtr="1">
            <a:spAutoFit/>
          </a:bodyPr>
          <a:lstStyle/>
          <a:p>
            <a:r>
              <a:rPr lang="en-US" sz="1000" dirty="0">
                <a:solidFill>
                  <a:srgbClr val="FFFFFF"/>
                </a:solidFill>
                <a:latin typeface="Arial"/>
              </a:rPr>
              <a:t>80/89</a:t>
            </a:r>
          </a:p>
        </p:txBody>
      </p:sp>
      <p:sp>
        <p:nvSpPr>
          <p:cNvPr id="4" name="TextBox 3"/>
          <p:cNvSpPr txBox="1"/>
          <p:nvPr/>
        </p:nvSpPr>
        <p:spPr>
          <a:xfrm>
            <a:off x="3617318" y="3843341"/>
            <a:ext cx="640080" cy="274320"/>
          </a:xfrm>
          <a:prstGeom prst="rect">
            <a:avLst/>
          </a:prstGeom>
          <a:noFill/>
        </p:spPr>
        <p:txBody>
          <a:bodyPr wrap="square" rtlCol="0" anchor="ctr" anchorCtr="1">
            <a:spAutoFit/>
          </a:bodyPr>
          <a:lstStyle/>
          <a:p>
            <a:r>
              <a:rPr lang="en-US" sz="1000" dirty="0">
                <a:solidFill>
                  <a:srgbClr val="FFFFFF"/>
                </a:solidFill>
                <a:latin typeface="Arial"/>
              </a:rPr>
              <a:t>34/46</a:t>
            </a:r>
          </a:p>
        </p:txBody>
      </p:sp>
      <p:sp>
        <p:nvSpPr>
          <p:cNvPr id="8" name="TextBox 7"/>
          <p:cNvSpPr txBox="1"/>
          <p:nvPr/>
        </p:nvSpPr>
        <p:spPr>
          <a:xfrm>
            <a:off x="5973701" y="3843341"/>
            <a:ext cx="640080" cy="274320"/>
          </a:xfrm>
          <a:prstGeom prst="rect">
            <a:avLst/>
          </a:prstGeom>
          <a:noFill/>
        </p:spPr>
        <p:txBody>
          <a:bodyPr wrap="square" rtlCol="0" anchor="ctr" anchorCtr="1">
            <a:spAutoFit/>
          </a:bodyPr>
          <a:lstStyle/>
          <a:p>
            <a:r>
              <a:rPr lang="en-US" sz="1000" dirty="0">
                <a:solidFill>
                  <a:srgbClr val="FFFFFF"/>
                </a:solidFill>
                <a:latin typeface="Arial"/>
              </a:rPr>
              <a:t>77/89</a:t>
            </a:r>
          </a:p>
        </p:txBody>
      </p:sp>
      <p:sp>
        <p:nvSpPr>
          <p:cNvPr id="9" name="TextBox 8"/>
          <p:cNvSpPr txBox="1"/>
          <p:nvPr/>
        </p:nvSpPr>
        <p:spPr>
          <a:xfrm>
            <a:off x="6997835" y="3843341"/>
            <a:ext cx="640080" cy="274320"/>
          </a:xfrm>
          <a:prstGeom prst="rect">
            <a:avLst/>
          </a:prstGeom>
          <a:noFill/>
        </p:spPr>
        <p:txBody>
          <a:bodyPr wrap="square" rtlCol="0" anchor="ctr" anchorCtr="1">
            <a:spAutoFit/>
          </a:bodyPr>
          <a:lstStyle/>
          <a:p>
            <a:r>
              <a:rPr lang="en-US" sz="1000" dirty="0">
                <a:solidFill>
                  <a:srgbClr val="FFFFFF"/>
                </a:solidFill>
                <a:latin typeface="Arial"/>
              </a:rPr>
              <a:t>27/46</a:t>
            </a:r>
          </a:p>
        </p:txBody>
      </p:sp>
    </p:spTree>
    <p:extLst>
      <p:ext uri="{BB962C8B-B14F-4D97-AF65-F5344CB8AC3E}">
        <p14:creationId xmlns:p14="http://schemas.microsoft.com/office/powerpoint/2010/main" val="178304012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Result </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Urine Protein-to-Creatinine Ratios from Baseline</a:t>
            </a:r>
          </a:p>
        </p:txBody>
      </p:sp>
      <p:sp>
        <p:nvSpPr>
          <p:cNvPr id="8" name="Content Placeholder 7"/>
          <p:cNvSpPr>
            <a:spLocks noGrp="1"/>
          </p:cNvSpPr>
          <p:nvPr>
            <p:ph type="body" sz="quarter" idx="16"/>
          </p:nvPr>
        </p:nvSpPr>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900"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183175519"/>
              </p:ext>
            </p:extLst>
          </p:nvPr>
        </p:nvGraphicFramePr>
        <p:xfrm>
          <a:off x="493776" y="1362870"/>
          <a:ext cx="8229600" cy="32004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V="1">
            <a:off x="4425043" y="4106640"/>
            <a:ext cx="3665764" cy="816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67246" y="4508608"/>
            <a:ext cx="7180761" cy="253916"/>
          </a:xfrm>
          <a:prstGeom prst="rect">
            <a:avLst/>
          </a:prstGeom>
          <a:solidFill>
            <a:schemeClr val="bg1">
              <a:lumMod val="95000"/>
            </a:schemeClr>
          </a:solidFill>
        </p:spPr>
        <p:txBody>
          <a:bodyPr wrap="square" lIns="9144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75" dirty="0">
                <a:latin typeface="Arial"/>
              </a:rPr>
              <a:t> </a:t>
            </a:r>
            <a:r>
              <a:rPr lang="en-US" sz="975" b="1" dirty="0">
                <a:latin typeface="Arial"/>
              </a:rPr>
              <a:t>Abbreviations: </a:t>
            </a:r>
            <a:r>
              <a:rPr lang="en-US" sz="1050" dirty="0" err="1">
                <a:latin typeface="Arial"/>
              </a:rPr>
              <a:t>RBP:Cr</a:t>
            </a:r>
            <a:r>
              <a:rPr lang="en-US" sz="1050" dirty="0">
                <a:latin typeface="Arial"/>
              </a:rPr>
              <a:t> = retinol binding protein:creatinine ratio; β2M:Cr = beta-2 microalbumin:creatinine ratio</a:t>
            </a:r>
          </a:p>
        </p:txBody>
      </p:sp>
    </p:spTree>
    <p:extLst>
      <p:ext uri="{BB962C8B-B14F-4D97-AF65-F5344CB8AC3E}">
        <p14:creationId xmlns:p14="http://schemas.microsoft.com/office/powerpoint/2010/main" val="427374977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Conclusions</a:t>
            </a:r>
            <a:endParaRPr lang="en-US" dirty="0"/>
          </a:p>
        </p:txBody>
      </p:sp>
      <p:sp>
        <p:nvSpPr>
          <p:cNvPr id="3" name="Content Placeholder 2"/>
          <p:cNvSpPr>
            <a:spLocks noGrp="1"/>
          </p:cNvSpPr>
          <p:nvPr>
            <p:ph sz="half" idx="2"/>
          </p:nvPr>
        </p:nvSpPr>
        <p:spPr>
          <a:xfrm>
            <a:off x="-18168" y="1786409"/>
            <a:ext cx="9180576" cy="1895684"/>
          </a:xfrm>
        </p:spPr>
        <p:txBody>
          <a:bodyPr>
            <a:noAutofit/>
          </a:bodyPr>
          <a:lstStyle/>
          <a:p>
            <a:pPr>
              <a:lnSpc>
                <a:spcPts val="2800"/>
              </a:lnSpc>
            </a:pPr>
            <a:r>
              <a:rPr lang="en-US" sz="1800" b="1" dirty="0">
                <a:solidFill>
                  <a:srgbClr val="800000"/>
                </a:solidFill>
                <a:latin typeface="Arial"/>
                <a:cs typeface="Arial"/>
              </a:rPr>
              <a:t>Conclusions</a:t>
            </a:r>
            <a:r>
              <a:rPr lang="en-US" sz="1800" dirty="0">
                <a:solidFill>
                  <a:schemeClr val="tx1"/>
                </a:solidFill>
                <a:latin typeface="Arial"/>
                <a:cs typeface="Arial"/>
              </a:rPr>
              <a:t>: </a:t>
            </a:r>
            <a:r>
              <a:rPr lang="en-US" sz="1800" dirty="0">
                <a:latin typeface="Arial"/>
                <a:cs typeface="Arial"/>
              </a:rPr>
              <a:t>“This study demonstrated that regimen simplification from a 5-tablet regimen to the 2-tablet, once-daily combination of E/C/F/TAF plus DRV has durable maintenance of virologic suppression and improvements in specific markers of renal safety. Such a strategy may lead to greater adherence and improved quality of life.”</a:t>
            </a:r>
          </a:p>
        </p:txBody>
      </p:sp>
      <p:sp>
        <p:nvSpPr>
          <p:cNvPr id="7" name="Content Placeholder 8"/>
          <p:cNvSpPr>
            <a:spLocks noGrp="1"/>
          </p:cNvSpPr>
          <p:nvPr>
            <p:ph type="body" sz="quarter" idx="16"/>
          </p:nvPr>
        </p:nvSpPr>
        <p:spPr>
          <a:prstGeom prst="rect">
            <a:avLst/>
          </a:prstGeom>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900" dirty="0">
              <a:latin typeface="Arial" pitchFamily="22" charset="0"/>
            </a:endParaRPr>
          </a:p>
        </p:txBody>
      </p:sp>
    </p:spTree>
    <p:extLst>
      <p:ext uri="{BB962C8B-B14F-4D97-AF65-F5344CB8AC3E}">
        <p14:creationId xmlns:p14="http://schemas.microsoft.com/office/powerpoint/2010/main" val="370511390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678507"/>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55237</TotalTime>
  <Words>584</Words>
  <Application>Microsoft Macintosh PowerPoint</Application>
  <PresentationFormat>On-screen Show (16:9)</PresentationFormat>
  <Paragraphs>93</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Corbel</vt:lpstr>
      <vt:lpstr>Geneva</vt:lpstr>
      <vt:lpstr>Lucida Grande</vt:lpstr>
      <vt:lpstr>Times New Roman</vt:lpstr>
      <vt:lpstr>NCRC</vt:lpstr>
      <vt:lpstr>Simplification to EVG-COBI-TAF-FTC plus Darunavir Study 119</vt:lpstr>
      <vt:lpstr>Simplification to EVG-COBI-TAF-FTC plus DRV Study 119: Design</vt:lpstr>
      <vt:lpstr>Simplification to EVG-COBI-TAF-FTC plus DRV Study 119: Design</vt:lpstr>
      <vt:lpstr>Simplification to EVG-COBI-TAF-FTC plus DRV Study 119: Results</vt:lpstr>
      <vt:lpstr>Simplification to EVG-COBI-TAF-FTC plus DRV Study 119: Results</vt:lpstr>
      <vt:lpstr>Simplification to EVG-COBI-TAF-FTC plus DRV Study 119: Result </vt:lpstr>
      <vt:lpstr>Simplification to EVG-COBI-TAF-FTC plus DRV Study 119: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2356</cp:revision>
  <cp:lastPrinted>2008-02-05T14:34:24Z</cp:lastPrinted>
  <dcterms:created xsi:type="dcterms:W3CDTF">2010-11-28T05:36:22Z</dcterms:created>
  <dcterms:modified xsi:type="dcterms:W3CDTF">2022-12-19T20:39:17Z</dcterms:modified>
</cp:coreProperties>
</file>