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4" r:id="rId1"/>
  </p:sldMasterIdLst>
  <p:notesMasterIdLst>
    <p:notesMasterId r:id="rId12"/>
  </p:notesMasterIdLst>
  <p:handoutMasterIdLst>
    <p:handoutMasterId r:id="rId13"/>
  </p:handoutMasterIdLst>
  <p:sldIdLst>
    <p:sldId id="429" r:id="rId2"/>
    <p:sldId id="430" r:id="rId3"/>
    <p:sldId id="431" r:id="rId4"/>
    <p:sldId id="432" r:id="rId5"/>
    <p:sldId id="433" r:id="rId6"/>
    <p:sldId id="436" r:id="rId7"/>
    <p:sldId id="437" r:id="rId8"/>
    <p:sldId id="434" r:id="rId9"/>
    <p:sldId id="435" r:id="rId10"/>
    <p:sldId id="1193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2B6"/>
    <a:srgbClr val="D1CCE1"/>
    <a:srgbClr val="6891BB"/>
    <a:srgbClr val="88788A"/>
    <a:srgbClr val="CFDCE9"/>
    <a:srgbClr val="CAD7E2"/>
    <a:srgbClr val="E6EBF2"/>
    <a:srgbClr val="D0977E"/>
    <a:srgbClr val="C7D6E4"/>
    <a:srgbClr val="D3B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19" autoAdjust="0"/>
    <p:restoredTop sz="94653" autoAdjust="0"/>
  </p:normalViewPr>
  <p:slideViewPr>
    <p:cSldViewPr snapToGrid="0" showGuides="1">
      <p:cViewPr varScale="1">
        <p:scale>
          <a:sx n="85" d="100"/>
          <a:sy n="85" d="100"/>
        </p:scale>
        <p:origin x="826" y="31"/>
      </p:cViewPr>
      <p:guideLst>
        <p:guide orient="horz" pos="431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70080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1878797989234401"/>
          <c:w val="0.82601761556664899"/>
          <c:h val="0.79778949241514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EVF + TDF-FTC (switch arm) 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E04-714E-BCFD-A7D001A5E59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E04-714E-BCFD-A7D001A5E59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E04-714E-BCFD-A7D001A5E59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E04-714E-BCFD-A7D001A5E594}"/>
              </c:ext>
            </c:extLst>
          </c:dPt>
          <c:dLbls>
            <c:dLbl>
              <c:idx val="1"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04-714E-BCFD-A7D001A5E594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Sheet1!$A$2</c:f>
              <c:numCache>
                <c:formatCode>0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04-714E-BCFD-A7D001A5E594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EFV + ZDV-3TC (maintain arm)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E04-714E-BCFD-A7D001A5E594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04-714E-BCFD-A7D001A5E5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overlap val="-100"/>
        <c:axId val="-1954484344"/>
        <c:axId val="2031065880"/>
      </c:barChart>
      <c:catAx>
        <c:axId val="-19544843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310658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10658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1772846575996E-2"/>
              <c:y val="0.16373526402419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5448434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511822953948899"/>
          <c:y val="7.9362960985809004E-4"/>
          <c:w val="0.86150703889286595"/>
          <c:h val="9.8823549333457494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2848814037134201"/>
          <c:w val="0.82448855016976097"/>
          <c:h val="0.69392177540307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TDF-FTC (switch arm)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BDE-9246-BBBF-3376CD245A0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BDE-9246-BBBF-3376CD245A0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BDE-9246-BBBF-3376CD245A0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BDE-9246-BBBF-3376CD245A0A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&gt; 1 g/dL increase </c:v>
                </c:pt>
                <c:pt idx="1">
                  <c:v>&gt; 1 g/dL decrease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DE-9246-BBBF-3376CD245A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ZDV-3TC (maintain arm)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BDE-9246-BBBF-3376CD245A0A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&gt; 1 g/dL increase </c:v>
                </c:pt>
                <c:pt idx="1">
                  <c:v>&gt; 1 g/dL decrease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DE-9246-BBBF-3376CD245A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030959960"/>
        <c:axId val="2030956024"/>
      </c:barChart>
      <c:catAx>
        <c:axId val="2030959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Change in Hemoglobin</a:t>
                </a:r>
              </a:p>
            </c:rich>
          </c:tx>
          <c:layout>
            <c:manualLayout>
              <c:xMode val="edge"/>
              <c:yMode val="edge"/>
              <c:x val="0.38871831826025999"/>
              <c:y val="0.926785714285713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20309560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0956024"/>
        <c:scaling>
          <c:orientation val="minMax"/>
          <c:max val="4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8.6928162730360303E-3"/>
              <c:y val="0.28767599362579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2030959960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2690503591625499"/>
          <c:y val="1.89683581219014E-2"/>
          <c:w val="0.83937556137265501"/>
          <c:h val="9.6177977752780905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69041994750701"/>
          <c:y val="0.112812017986181"/>
          <c:w val="0.82928149606299195"/>
          <c:h val="0.77067641903864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TDF-FTC (switch arm) 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Limb Fat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9-9141-AA84-DC99B917BC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ZDV-3TC (maintain arm) 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Limb Fat</c:v>
                </c:pt>
              </c:strCache>
            </c:strRef>
          </c:cat>
          <c:val>
            <c:numRef>
              <c:f>Sheet1!$C$2</c:f>
              <c:numCache>
                <c:formatCode>0.00</c:formatCode>
                <c:ptCount val="1"/>
                <c:pt idx="0">
                  <c:v>-189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9-9141-AA84-DC99B917BC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overlap val="-100"/>
        <c:axId val="2030848056"/>
        <c:axId val="2030840664"/>
      </c:barChart>
      <c:catAx>
        <c:axId val="2030848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/>
            </a:pPr>
            <a:endParaRPr lang="en-US"/>
          </a:p>
        </c:txPr>
        <c:crossAx val="20308406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0840664"/>
        <c:scaling>
          <c:orientation val="minMax"/>
          <c:max val="400"/>
          <c:min val="-40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Change from Baseline (g)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5923884514435703E-3"/>
              <c:y val="0.1078644122118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2030848056"/>
        <c:crosses val="autoZero"/>
        <c:crossBetween val="between"/>
        <c:minorUnit val="0.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784724409448799"/>
          <c:y val="1.70068368823388E-2"/>
          <c:w val="0.83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69041994750699"/>
          <c:y val="0.104040152875627"/>
          <c:w val="0.81928149606299205"/>
          <c:h val="0.73719965925312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TDF-FTC (switch arm) 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 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-0.39</c:v>
                </c:pt>
                <c:pt idx="1">
                  <c:v>-0.03</c:v>
                </c:pt>
                <c:pt idx="2">
                  <c:v>-0.1</c:v>
                </c:pt>
                <c:pt idx="3">
                  <c:v>-0.24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1-B74E-AD7C-2AD2D18EE1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ZDV-3TC (maintain arm) 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 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-0.06</c:v>
                </c:pt>
                <c:pt idx="1">
                  <c:v>-0.02</c:v>
                </c:pt>
                <c:pt idx="2">
                  <c:v>-0.09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61-B74E-AD7C-2AD2D18EE1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030764184"/>
        <c:axId val="2030756888"/>
      </c:barChart>
      <c:catAx>
        <c:axId val="2030764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/>
            </a:pPr>
            <a:endParaRPr lang="en-US"/>
          </a:p>
        </c:txPr>
        <c:crossAx val="20307568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0756888"/>
        <c:scaling>
          <c:orientation val="minMax"/>
          <c:max val="0.4"/>
          <c:min val="-0.6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Change in</a:t>
                </a:r>
                <a:r>
                  <a:rPr lang="en-US" sz="1600" baseline="0" dirty="0"/>
                  <a:t> Median Value (</a:t>
                </a:r>
                <a:r>
                  <a:rPr lang="en-US" sz="1600" baseline="0" dirty="0" err="1"/>
                  <a:t>mmol</a:t>
                </a:r>
                <a:r>
                  <a:rPr lang="en-US" sz="1600" baseline="0" dirty="0"/>
                  <a:t>/L)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42590551181102E-2"/>
              <c:y val="7.9519684074570302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2030764184"/>
        <c:crosses val="autoZero"/>
        <c:crossBetween val="between"/>
        <c:majorUnit val="0.2"/>
        <c:minorUnit val="0.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55849454033786"/>
          <c:y val="0"/>
          <c:w val="0.82199772645184699"/>
          <c:h val="9.4780816871575205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730545571816499"/>
          <c:y val="0.112812017986181"/>
          <c:w val="0.82391469095645897"/>
          <c:h val="0.64463520067152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TDF-FTC (switch arm)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&lt; 5.2 mmol/L_x000d_(desirable)</c:v>
                </c:pt>
                <c:pt idx="1">
                  <c:v>5.2-6.3 mmol/L_x000d_(borderline)</c:v>
                </c:pt>
                <c:pt idx="2">
                  <c:v>≥6.3 mmol/L_x000d_(high)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-0.3</c:v>
                </c:pt>
                <c:pt idx="1">
                  <c:v>-0.35</c:v>
                </c:pt>
                <c:pt idx="2">
                  <c:v>-1.04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D-D544-AD47-FAE358C0A5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ZDV-3TC (maintain arm) 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&lt; 5.2 mmol/L_x000d_(desirable)</c:v>
                </c:pt>
                <c:pt idx="1">
                  <c:v>5.2-6.3 mmol/L_x000d_(borderline)</c:v>
                </c:pt>
                <c:pt idx="2">
                  <c:v>≥6.3 mmol/L_x000d_(high)</c:v>
                </c:pt>
              </c:strCache>
            </c:strRef>
          </c:cat>
          <c:val>
            <c:numRef>
              <c:f>Sheet1!$C$2:$C$4</c:f>
              <c:numCache>
                <c:formatCode>0.00</c:formatCode>
                <c:ptCount val="3"/>
                <c:pt idx="0">
                  <c:v>0.04</c:v>
                </c:pt>
                <c:pt idx="1">
                  <c:v>-0.11</c:v>
                </c:pt>
                <c:pt idx="2">
                  <c:v>-0.44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FD-D544-AD47-FAE358C0A5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030662712"/>
        <c:axId val="2030635560"/>
      </c:barChart>
      <c:catAx>
        <c:axId val="2030662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Cholesterol Category (NCEP) 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444837956984101"/>
              <c:y val="0.91605483129614196"/>
            </c:manualLayout>
          </c:layout>
          <c:overlay val="0"/>
        </c:title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20306355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0635560"/>
        <c:scaling>
          <c:orientation val="minMax"/>
          <c:max val="0.5"/>
          <c:min val="-1.5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Median Change</a:t>
                </a:r>
                <a:r>
                  <a:rPr lang="en-US" sz="1600" baseline="0" dirty="0"/>
                  <a:t> from Baseline (</a:t>
                </a:r>
                <a:r>
                  <a:rPr lang="en-US" sz="1600" baseline="0" dirty="0" err="1"/>
                  <a:t>mmol</a:t>
                </a:r>
                <a:r>
                  <a:rPr lang="en-US" sz="1600" baseline="0" dirty="0"/>
                  <a:t>/L)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2.0436628672520201E-2"/>
              <c:y val="7.071413251882649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2030662712"/>
        <c:crosses val="autoZero"/>
        <c:crossBetween val="between"/>
        <c:majorUnit val="0.5"/>
        <c:minorUnit val="0.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067609663252097"/>
          <c:y val="1.70068368823388E-2"/>
          <c:w val="0.81717124668246865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33542395990401"/>
          <c:y val="0.112812017986181"/>
          <c:w val="0.83163658411658903"/>
          <c:h val="0.70264907150928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TDF-FTC (switch arm) 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 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-0.22</c:v>
                </c:pt>
                <c:pt idx="1">
                  <c:v>0.04</c:v>
                </c:pt>
                <c:pt idx="2">
                  <c:v>-0.08</c:v>
                </c:pt>
                <c:pt idx="3">
                  <c:v>-0.17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6-4D43-B90D-9853FAACFC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ZDV-3TC (maintain arm)  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 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-0.06</c:v>
                </c:pt>
                <c:pt idx="1">
                  <c:v>0.01</c:v>
                </c:pt>
                <c:pt idx="2">
                  <c:v>-0.14000000000000001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86-4D43-B90D-9853FAACFC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32319480"/>
        <c:axId val="-2037867336"/>
      </c:barChart>
      <c:catAx>
        <c:axId val="-2032319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/>
            </a:pPr>
            <a:endParaRPr lang="en-US"/>
          </a:p>
        </c:txPr>
        <c:crossAx val="-20378673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7867336"/>
        <c:scaling>
          <c:orientation val="minMax"/>
          <c:max val="0.5"/>
          <c:min val="-0.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Change in</a:t>
                </a:r>
                <a:r>
                  <a:rPr lang="en-US" sz="1600" baseline="0" dirty="0"/>
                  <a:t> Median Value (</a:t>
                </a:r>
                <a:r>
                  <a:rPr lang="en-US" sz="1600" baseline="0" dirty="0" err="1"/>
                  <a:t>mmol</a:t>
                </a:r>
                <a:r>
                  <a:rPr lang="en-US" sz="1600" baseline="0" dirty="0"/>
                  <a:t>/L)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5970645618366701E-4"/>
              <c:y val="8.5280463650732399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032319480"/>
        <c:crosses val="autoZero"/>
        <c:crossBetween val="between"/>
        <c:majorUnit val="0.2"/>
        <c:minorUnit val="0.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866781169573747"/>
          <c:y val="1.70068368823388E-2"/>
          <c:w val="0.8391794752809431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2114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86594659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9561134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8705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727181745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82373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771995955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819956737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1440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26" r:id="rId4"/>
    <p:sldLayoutId id="2147483727" r:id="rId5"/>
    <p:sldLayoutId id="2147483728" r:id="rId6"/>
    <p:sldLayoutId id="2147483741" r:id="rId7"/>
    <p:sldLayoutId id="2147483729" r:id="rId8"/>
    <p:sldLayoutId id="2147483730" r:id="rId9"/>
    <p:sldLayoutId id="2147483731" r:id="rId10"/>
    <p:sldLayoutId id="2147483732" r:id="rId11"/>
    <p:sldLayoutId id="2147483742" r:id="rId12"/>
    <p:sldLayoutId id="2147483743" r:id="rId13"/>
    <p:sldLayoutId id="2147483744" r:id="rId14"/>
    <p:sldLayoutId id="2147483745" r:id="rId15"/>
    <p:sldLayoutId id="2147483740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Switch from Efavirenz + ZDV-3TC to Efavirenz + TDF-FTC</a:t>
            </a:r>
            <a:br>
              <a:rPr lang="en-US" sz="2400" b="0" dirty="0"/>
            </a:br>
            <a:r>
              <a:rPr lang="en-US" dirty="0"/>
              <a:t>SWEET Trial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03DC0-DB3A-5341-BDFB-010463C054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7569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7353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016772" y="32305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016772" y="38358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2009;51:562-8.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81912" y="2438400"/>
            <a:ext cx="3263053" cy="1200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  <a:t>Switch arm</a:t>
            </a:r>
          </a:p>
          <a:p>
            <a:pPr algn="ctr"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+ TDF-FTC QD</a:t>
            </a:r>
            <a: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117)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581912" y="4056893"/>
            <a:ext cx="3263053" cy="12009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  <a:t>Maintain arm </a:t>
            </a:r>
          </a:p>
          <a:p>
            <a:pPr algn="ctr"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QD + ZDV-3TC BID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117)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10746"/>
              </p:ext>
            </p:extLst>
          </p:nvPr>
        </p:nvGraphicFramePr>
        <p:xfrm>
          <a:off x="410633" y="1433280"/>
          <a:ext cx="4694767" cy="48006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94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SWEET Study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4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controlled, open label phase 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trial evaluating a simplification strategy for patients suppressed on efavirenz-based ART by switching from twice-daily zidovudine-lamivudine to once-daily tenofovir DF-emtricitabine in adults with HIV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234)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EFV +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ZDV-3TC for &gt;6 months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study drugs 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&lt;400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 months and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&lt;50 copies/mL on 2 occasions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+ TDF-FTC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+ ZDV-3TC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97323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Result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 (ITT Analysis, M=F)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2009;51:562-8.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879425"/>
              </p:ext>
            </p:extLst>
          </p:nvPr>
        </p:nvGraphicFramePr>
        <p:xfrm>
          <a:off x="457200" y="1828800"/>
          <a:ext cx="838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505200" y="5486400"/>
            <a:ext cx="914400" cy="4572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103/117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16957" y="5486400"/>
            <a:ext cx="914400" cy="457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95/117</a:t>
            </a:r>
          </a:p>
        </p:txBody>
      </p:sp>
    </p:spTree>
    <p:extLst>
      <p:ext uri="{BB962C8B-B14F-4D97-AF65-F5344CB8AC3E}">
        <p14:creationId xmlns:p14="http://schemas.microsoft.com/office/powerpoint/2010/main" val="251177084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7062" cy="10911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Result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48: Patients with Change in Absolute Hemoglobin from Baseline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2009;51:562-8.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604989"/>
              </p:ext>
            </p:extLst>
          </p:nvPr>
        </p:nvGraphicFramePr>
        <p:xfrm>
          <a:off x="473869" y="1905000"/>
          <a:ext cx="8193087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708795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Change in Limb Fat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2009;51:562-8.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556987"/>
              </p:ext>
            </p:extLst>
          </p:nvPr>
        </p:nvGraphicFramePr>
        <p:xfrm>
          <a:off x="760413" y="1905000"/>
          <a:ext cx="7620000" cy="448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5768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2009;51:562-8.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545684"/>
              </p:ext>
            </p:extLst>
          </p:nvPr>
        </p:nvGraphicFramePr>
        <p:xfrm>
          <a:off x="345093" y="1905000"/>
          <a:ext cx="845063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967294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Change in Plasma Lipids, by Baseline Cholesterol (Treated Analysis)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2009;51:562-8.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341473"/>
              </p:ext>
            </p:extLst>
          </p:nvPr>
        </p:nvGraphicFramePr>
        <p:xfrm>
          <a:off x="341447" y="1852749"/>
          <a:ext cx="8458850" cy="432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80458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2009;51(5):562-8.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816773"/>
              </p:ext>
            </p:extLst>
          </p:nvPr>
        </p:nvGraphicFramePr>
        <p:xfrm>
          <a:off x="362062" y="1882268"/>
          <a:ext cx="8458850" cy="440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539146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Efavirenz + 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SWEET: Result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Fisher M,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2009;51(5):562-8.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70793"/>
              </p:ext>
            </p:extLst>
          </p:nvPr>
        </p:nvGraphicFramePr>
        <p:xfrm>
          <a:off x="0" y="2495004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Switching from zidovudine/lamivudine to tenofovir disoproxil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fumarate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/emtricitabine in persons on efavirenz therapy maintains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control, establishes a once-daily regimen, results in improvements in hemoglobin and key lipid parameters, and preserves and restores limb fat relative to continuation of zidovudine/lamivudine.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05975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49504</TotalTime>
  <Words>500</Words>
  <Application>Microsoft Office PowerPoint</Application>
  <PresentationFormat>On-screen Show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Efavirenz + ZDV-3TC to Efavirenz + TDF-FTC SWEET Trial </vt:lpstr>
      <vt:lpstr>Switch to Efavirenz + TDF-FTC  SWEET: Design</vt:lpstr>
      <vt:lpstr>Switch to Efavirenz + TDF-FTC  SWEET: Result</vt:lpstr>
      <vt:lpstr>Switch to Efavirenz + TDF-FTC  SWEET: Result</vt:lpstr>
      <vt:lpstr>Switch to Efavirenz + TDF-FTC  SWEET: Result</vt:lpstr>
      <vt:lpstr>Switch to Efavirenz + TDF-FTC  SWEET: Result</vt:lpstr>
      <vt:lpstr>Switch to Efavirenz + TDF-FTC  SWEET: Result</vt:lpstr>
      <vt:lpstr>Switch to Efavirenz + TDF-FTC  SWEET: Result</vt:lpstr>
      <vt:lpstr>Switch to Efavirenz + TDF-FTC  SWEET: Result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1700</cp:revision>
  <cp:lastPrinted>2008-02-05T14:34:24Z</cp:lastPrinted>
  <dcterms:created xsi:type="dcterms:W3CDTF">2010-11-28T05:36:22Z</dcterms:created>
  <dcterms:modified xsi:type="dcterms:W3CDTF">2020-01-24T03:35:09Z</dcterms:modified>
</cp:coreProperties>
</file>