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75" r:id="rId2"/>
    <p:sldId id="1176" r:id="rId3"/>
    <p:sldId id="1177" r:id="rId4"/>
    <p:sldId id="1178" r:id="rId5"/>
    <p:sldId id="1179" r:id="rId6"/>
    <p:sldId id="1180" r:id="rId7"/>
    <p:sldId id="1181" r:id="rId8"/>
    <p:sldId id="1182" r:id="rId9"/>
    <p:sldId id="1183" r:id="rId10"/>
    <p:sldId id="1189"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5D0"/>
    <a:srgbClr val="7A3E80"/>
    <a:srgbClr val="CD9DD6"/>
    <a:srgbClr val="D0A0DA"/>
    <a:srgbClr val="004D84"/>
    <a:srgbClr val="CD9ED7"/>
    <a:srgbClr val="5C6F7F"/>
    <a:srgbClr val="805980"/>
    <a:srgbClr val="638C36"/>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07" autoAdjust="0"/>
  </p:normalViewPr>
  <p:slideViewPr>
    <p:cSldViewPr snapToGrid="0" showGuides="1">
      <p:cViewPr varScale="1">
        <p:scale>
          <a:sx n="143" d="100"/>
          <a:sy n="143" d="100"/>
        </p:scale>
        <p:origin x="200" y="45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9778949241514296"/>
        </c:manualLayout>
      </c:layout>
      <c:barChart>
        <c:barDir val="col"/>
        <c:grouping val="clustered"/>
        <c:varyColors val="0"/>
        <c:ser>
          <c:idx val="0"/>
          <c:order val="0"/>
          <c:tx>
            <c:strRef>
              <c:f>Sheet1!$A$1</c:f>
              <c:strCache>
                <c:ptCount val="1"/>
                <c:pt idx="0">
                  <c:v>EVF + TDF-FTC (switch arm) </c:v>
                </c:pt>
              </c:strCache>
            </c:strRef>
          </c:tx>
          <c:spPr>
            <a:gradFill>
              <a:gsLst>
                <a:gs pos="0">
                  <a:srgbClr val="7A3E80"/>
                </a:gs>
                <a:gs pos="99000">
                  <a:srgbClr val="CD9DD6"/>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E04-714E-BCFD-A7D001A5E594}"/>
              </c:ext>
            </c:extLst>
          </c:dPt>
          <c:dPt>
            <c:idx val="1"/>
            <c:invertIfNegative val="0"/>
            <c:bubble3D val="0"/>
            <c:extLst>
              <c:ext xmlns:c16="http://schemas.microsoft.com/office/drawing/2014/chart" uri="{C3380CC4-5D6E-409C-BE32-E72D297353CC}">
                <c16:uniqueId val="{00000003-AE04-714E-BCFD-A7D001A5E594}"/>
              </c:ext>
            </c:extLst>
          </c:dPt>
          <c:dPt>
            <c:idx val="2"/>
            <c:invertIfNegative val="0"/>
            <c:bubble3D val="0"/>
            <c:extLst>
              <c:ext xmlns:c16="http://schemas.microsoft.com/office/drawing/2014/chart" uri="{C3380CC4-5D6E-409C-BE32-E72D297353CC}">
                <c16:uniqueId val="{00000005-AE04-714E-BCFD-A7D001A5E594}"/>
              </c:ext>
            </c:extLst>
          </c:dPt>
          <c:dPt>
            <c:idx val="3"/>
            <c:invertIfNegative val="0"/>
            <c:bubble3D val="0"/>
            <c:extLst>
              <c:ext xmlns:c16="http://schemas.microsoft.com/office/drawing/2014/chart" uri="{C3380CC4-5D6E-409C-BE32-E72D297353CC}">
                <c16:uniqueId val="{00000007-AE04-714E-BCFD-A7D001A5E594}"/>
              </c:ext>
            </c:extLst>
          </c:dPt>
          <c:dLbls>
            <c:dLbl>
              <c:idx val="1"/>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4-714E-BCFD-A7D001A5E594}"/>
                </c:ext>
              </c:extLst>
            </c:dLbl>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c:f>
              <c:numCache>
                <c:formatCode>0</c:formatCode>
                <c:ptCount val="1"/>
                <c:pt idx="0">
                  <c:v>88</c:v>
                </c:pt>
              </c:numCache>
            </c:numRef>
          </c:val>
          <c:extLst>
            <c:ext xmlns:c16="http://schemas.microsoft.com/office/drawing/2014/chart" uri="{C3380CC4-5D6E-409C-BE32-E72D297353CC}">
              <c16:uniqueId val="{00000008-AE04-714E-BCFD-A7D001A5E594}"/>
            </c:ext>
          </c:extLst>
        </c:ser>
        <c:ser>
          <c:idx val="1"/>
          <c:order val="1"/>
          <c:tx>
            <c:strRef>
              <c:f>Sheet1!$B$1</c:f>
              <c:strCache>
                <c:ptCount val="1"/>
                <c:pt idx="0">
                  <c:v>EFV + ZDV-3TC (maintain arm)</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AE04-714E-BCFD-A7D001A5E594}"/>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85</c:v>
                </c:pt>
              </c:numCache>
            </c:numRef>
          </c:val>
          <c:extLst>
            <c:ext xmlns:c16="http://schemas.microsoft.com/office/drawing/2014/chart" uri="{C3380CC4-5D6E-409C-BE32-E72D297353CC}">
              <c16:uniqueId val="{0000000A-AE04-714E-BCFD-A7D001A5E594}"/>
            </c:ext>
          </c:extLst>
        </c:ser>
        <c:dLbls>
          <c:showLegendKey val="0"/>
          <c:showVal val="1"/>
          <c:showCatName val="0"/>
          <c:showSerName val="0"/>
          <c:showPercent val="0"/>
          <c:showBubbleSize val="0"/>
        </c:dLbls>
        <c:gapWidth val="275"/>
        <c:overlap val="-100"/>
        <c:axId val="-1954484344"/>
        <c:axId val="2031065880"/>
      </c:barChart>
      <c:catAx>
        <c:axId val="-1954484344"/>
        <c:scaling>
          <c:orientation val="minMax"/>
        </c:scaling>
        <c:delete val="1"/>
        <c:axPos val="b"/>
        <c:numFmt formatCode="0%" sourceLinked="1"/>
        <c:majorTickMark val="out"/>
        <c:minorTickMark val="none"/>
        <c:tickLblPos val="nextTo"/>
        <c:crossAx val="2031065880"/>
        <c:crosses val="autoZero"/>
        <c:auto val="1"/>
        <c:lblAlgn val="ctr"/>
        <c:lblOffset val="1"/>
        <c:tickLblSkip val="1"/>
        <c:tickMarkSkip val="1"/>
        <c:noMultiLvlLbl val="0"/>
      </c:catAx>
      <c:valAx>
        <c:axId val="2031065880"/>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1.5263682317488092E-2"/>
              <c:y val="0.1111826393322456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544843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857502187226594"/>
          <c:y val="7.9360856919912035E-4"/>
          <c:w val="0.72261811023622047"/>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2848814037134201"/>
          <c:w val="0.82448855016976097"/>
          <c:h val="0.69392177540307498"/>
        </c:manualLayout>
      </c:layout>
      <c:barChart>
        <c:barDir val="col"/>
        <c:grouping val="clustered"/>
        <c:varyColors val="0"/>
        <c:ser>
          <c:idx val="0"/>
          <c:order val="0"/>
          <c:tx>
            <c:strRef>
              <c:f>Sheet1!$B$1</c:f>
              <c:strCache>
                <c:ptCount val="1"/>
                <c:pt idx="0">
                  <c:v>EFV + TDF-FTC (switch arm)</c:v>
                </c:pt>
              </c:strCache>
            </c:strRef>
          </c:tx>
          <c:spPr>
            <a:gradFill>
              <a:gsLst>
                <a:gs pos="0">
                  <a:srgbClr val="7A3E80"/>
                </a:gs>
                <a:gs pos="99000">
                  <a:srgbClr val="D0A0DA"/>
                </a:gs>
              </a:gsLst>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7A3E80"/>
                  </a:gs>
                  <a:gs pos="100000">
                    <a:srgbClr val="D0A0D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BDE-9246-BBBF-3376CD245A0A}"/>
              </c:ext>
            </c:extLst>
          </c:dPt>
          <c:dPt>
            <c:idx val="1"/>
            <c:invertIfNegative val="0"/>
            <c:bubble3D val="0"/>
            <c:extLst>
              <c:ext xmlns:c16="http://schemas.microsoft.com/office/drawing/2014/chart" uri="{C3380CC4-5D6E-409C-BE32-E72D297353CC}">
                <c16:uniqueId val="{00000003-7BDE-9246-BBBF-3376CD245A0A}"/>
              </c:ext>
            </c:extLst>
          </c:dPt>
          <c:dPt>
            <c:idx val="2"/>
            <c:invertIfNegative val="0"/>
            <c:bubble3D val="0"/>
            <c:extLst>
              <c:ext xmlns:c16="http://schemas.microsoft.com/office/drawing/2014/chart" uri="{C3380CC4-5D6E-409C-BE32-E72D297353CC}">
                <c16:uniqueId val="{00000005-7BDE-9246-BBBF-3376CD245A0A}"/>
              </c:ext>
            </c:extLst>
          </c:dPt>
          <c:dPt>
            <c:idx val="3"/>
            <c:invertIfNegative val="0"/>
            <c:bubble3D val="0"/>
            <c:extLst>
              <c:ext xmlns:c16="http://schemas.microsoft.com/office/drawing/2014/chart" uri="{C3380CC4-5D6E-409C-BE32-E72D297353CC}">
                <c16:uniqueId val="{00000007-7BDE-9246-BBBF-3376CD245A0A}"/>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 1 g/dL increase </c:v>
                </c:pt>
                <c:pt idx="1">
                  <c:v>&gt; 1 g/dL decrease </c:v>
                </c:pt>
              </c:strCache>
            </c:strRef>
          </c:cat>
          <c:val>
            <c:numRef>
              <c:f>Sheet1!$B$2:$B$3</c:f>
              <c:numCache>
                <c:formatCode>0</c:formatCode>
                <c:ptCount val="2"/>
                <c:pt idx="0">
                  <c:v>22</c:v>
                </c:pt>
                <c:pt idx="1">
                  <c:v>2</c:v>
                </c:pt>
              </c:numCache>
            </c:numRef>
          </c:val>
          <c:extLst>
            <c:ext xmlns:c16="http://schemas.microsoft.com/office/drawing/2014/chart" uri="{C3380CC4-5D6E-409C-BE32-E72D297353CC}">
              <c16:uniqueId val="{00000008-7BDE-9246-BBBF-3376CD245A0A}"/>
            </c:ext>
          </c:extLst>
        </c:ser>
        <c:ser>
          <c:idx val="1"/>
          <c:order val="1"/>
          <c:tx>
            <c:strRef>
              <c:f>Sheet1!$C$1</c:f>
              <c:strCache>
                <c:ptCount val="1"/>
                <c:pt idx="0">
                  <c:v>EFV + ZDV-3TC (maintain arm)</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7BDE-9246-BBBF-3376CD245A0A}"/>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 1 g/dL increase </c:v>
                </c:pt>
                <c:pt idx="1">
                  <c:v>&gt; 1 g/dL decrease </c:v>
                </c:pt>
              </c:strCache>
            </c:strRef>
          </c:cat>
          <c:val>
            <c:numRef>
              <c:f>Sheet1!$C$2:$C$3</c:f>
              <c:numCache>
                <c:formatCode>0</c:formatCode>
                <c:ptCount val="2"/>
                <c:pt idx="0">
                  <c:v>2</c:v>
                </c:pt>
                <c:pt idx="1">
                  <c:v>9</c:v>
                </c:pt>
              </c:numCache>
            </c:numRef>
          </c:val>
          <c:extLst>
            <c:ext xmlns:c16="http://schemas.microsoft.com/office/drawing/2014/chart" uri="{C3380CC4-5D6E-409C-BE32-E72D297353CC}">
              <c16:uniqueId val="{0000000A-7BDE-9246-BBBF-3376CD245A0A}"/>
            </c:ext>
          </c:extLst>
        </c:ser>
        <c:dLbls>
          <c:showLegendKey val="0"/>
          <c:showVal val="1"/>
          <c:showCatName val="0"/>
          <c:showSerName val="0"/>
          <c:showPercent val="0"/>
          <c:showBubbleSize val="0"/>
        </c:dLbls>
        <c:gapWidth val="110"/>
        <c:axId val="2030959960"/>
        <c:axId val="2030956024"/>
      </c:barChart>
      <c:catAx>
        <c:axId val="2030959960"/>
        <c:scaling>
          <c:orientation val="minMax"/>
        </c:scaling>
        <c:delete val="0"/>
        <c:axPos val="b"/>
        <c:title>
          <c:tx>
            <c:rich>
              <a:bodyPr/>
              <a:lstStyle/>
              <a:p>
                <a:pPr>
                  <a:defRPr sz="1400" b="0"/>
                </a:pPr>
                <a:r>
                  <a:rPr lang="en-US" sz="1400" b="0" dirty="0"/>
                  <a:t>Change in Absolute Hemoglobin</a:t>
                </a:r>
              </a:p>
            </c:rich>
          </c:tx>
          <c:layout>
            <c:manualLayout>
              <c:xMode val="edge"/>
              <c:yMode val="edge"/>
              <c:x val="0.40569359385632348"/>
              <c:y val="0.92027777777777775"/>
            </c:manualLayout>
          </c:layout>
          <c:overlay val="0"/>
        </c:title>
        <c:numFmt formatCode="General" sourceLinked="0"/>
        <c:majorTickMark val="out"/>
        <c:minorTickMark val="none"/>
        <c:tickLblPos val="nextTo"/>
        <c:spPr>
          <a:ln w="6350" cmpd="sng">
            <a:solidFill>
              <a:srgbClr val="000000"/>
            </a:solidFill>
          </a:ln>
        </c:spPr>
        <c:txPr>
          <a:bodyPr rot="0" vert="horz"/>
          <a:lstStyle/>
          <a:p>
            <a:pPr>
              <a:defRPr sz="1200"/>
            </a:pPr>
            <a:endParaRPr lang="en-US"/>
          </a:p>
        </c:txPr>
        <c:crossAx val="2030956024"/>
        <c:crosses val="autoZero"/>
        <c:auto val="1"/>
        <c:lblAlgn val="ctr"/>
        <c:lblOffset val="1"/>
        <c:tickLblSkip val="1"/>
        <c:tickMarkSkip val="1"/>
        <c:noMultiLvlLbl val="0"/>
      </c:catAx>
      <c:valAx>
        <c:axId val="2030956024"/>
        <c:scaling>
          <c:orientation val="minMax"/>
          <c:max val="40"/>
          <c:min val="0"/>
        </c:scaling>
        <c:delete val="0"/>
        <c:axPos val="l"/>
        <c:title>
          <c:tx>
            <c:rich>
              <a:bodyPr/>
              <a:lstStyle/>
              <a:p>
                <a:pPr>
                  <a:defRPr sz="1400" b="1">
                    <a:solidFill>
                      <a:schemeClr val="tx1"/>
                    </a:solidFill>
                  </a:defRPr>
                </a:pPr>
                <a:r>
                  <a:rPr lang="en-US" sz="1400" b="1" dirty="0">
                    <a:solidFill>
                      <a:schemeClr val="tx1"/>
                    </a:solidFill>
                  </a:rPr>
                  <a:t>Patients with Changes in Absolute </a:t>
                </a:r>
                <a:r>
                  <a:rPr lang="en-US" sz="1400" b="1" dirty="0" err="1">
                    <a:solidFill>
                      <a:schemeClr val="tx1"/>
                    </a:solidFill>
                  </a:rPr>
                  <a:t>HBG</a:t>
                </a:r>
                <a:r>
                  <a:rPr lang="en-US" sz="1400" b="1" dirty="0">
                    <a:solidFill>
                      <a:schemeClr val="tx1"/>
                    </a:solidFill>
                  </a:rPr>
                  <a:t>  (%)</a:t>
                </a:r>
              </a:p>
            </c:rich>
          </c:tx>
          <c:layout>
            <c:manualLayout>
              <c:xMode val="edge"/>
              <c:yMode val="edge"/>
              <c:x val="2.519928064547487E-3"/>
              <c:y val="0.1503371453568304"/>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30959960"/>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196680276076601"/>
          <c:y val="1.89683581219014E-2"/>
          <c:w val="0.69431381841158735"/>
          <c:h val="9.6177977752780905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69041994750701"/>
          <c:y val="0.112812017986181"/>
          <c:w val="0.82928149606299195"/>
          <c:h val="0.77067641903864104"/>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Limb Fat</c:v>
                </c:pt>
              </c:strCache>
            </c:strRef>
          </c:cat>
          <c:val>
            <c:numRef>
              <c:f>Sheet1!$B$2</c:f>
              <c:numCache>
                <c:formatCode>0</c:formatCode>
                <c:ptCount val="1"/>
                <c:pt idx="0">
                  <c:v>261</c:v>
                </c:pt>
              </c:numCache>
            </c:numRef>
          </c:val>
          <c:extLst>
            <c:ext xmlns:c16="http://schemas.microsoft.com/office/drawing/2014/chart" uri="{C3380CC4-5D6E-409C-BE32-E72D297353CC}">
              <c16:uniqueId val="{00000000-D8F9-9141-AA84-DC99B917BC2C}"/>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Limb Fat</c:v>
                </c:pt>
              </c:strCache>
            </c:strRef>
          </c:cat>
          <c:val>
            <c:numRef>
              <c:f>Sheet1!$C$2</c:f>
              <c:numCache>
                <c:formatCode>0.00</c:formatCode>
                <c:ptCount val="1"/>
                <c:pt idx="0">
                  <c:v>-189</c:v>
                </c:pt>
              </c:numCache>
            </c:numRef>
          </c:val>
          <c:extLst>
            <c:ext xmlns:c16="http://schemas.microsoft.com/office/drawing/2014/chart" uri="{C3380CC4-5D6E-409C-BE32-E72D297353CC}">
              <c16:uniqueId val="{00000001-D8F9-9141-AA84-DC99B917BC2C}"/>
            </c:ext>
          </c:extLst>
        </c:ser>
        <c:dLbls>
          <c:showLegendKey val="0"/>
          <c:showVal val="1"/>
          <c:showCatName val="0"/>
          <c:showSerName val="0"/>
          <c:showPercent val="0"/>
          <c:showBubbleSize val="0"/>
        </c:dLbls>
        <c:gapWidth val="275"/>
        <c:overlap val="-100"/>
        <c:axId val="2030848056"/>
        <c:axId val="2030840664"/>
      </c:barChart>
      <c:catAx>
        <c:axId val="2030848056"/>
        <c:scaling>
          <c:orientation val="minMax"/>
        </c:scaling>
        <c:delete val="0"/>
        <c:axPos val="b"/>
        <c:numFmt formatCode="General" sourceLinked="1"/>
        <c:majorTickMark val="none"/>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840664"/>
        <c:crosses val="autoZero"/>
        <c:auto val="1"/>
        <c:lblAlgn val="ctr"/>
        <c:lblOffset val="1"/>
        <c:tickLblSkip val="1"/>
        <c:tickMarkSkip val="1"/>
        <c:noMultiLvlLbl val="0"/>
      </c:catAx>
      <c:valAx>
        <c:axId val="2030840664"/>
        <c:scaling>
          <c:orientation val="minMax"/>
          <c:max val="400"/>
          <c:min val="-400"/>
        </c:scaling>
        <c:delete val="0"/>
        <c:axPos val="l"/>
        <c:title>
          <c:tx>
            <c:rich>
              <a:bodyPr/>
              <a:lstStyle/>
              <a:p>
                <a:pPr>
                  <a:defRPr sz="1400" b="1">
                    <a:solidFill>
                      <a:schemeClr val="tx1"/>
                    </a:solidFill>
                  </a:defRPr>
                </a:pPr>
                <a:r>
                  <a:rPr lang="en-US" sz="1400" b="1" dirty="0">
                    <a:solidFill>
                      <a:schemeClr val="tx1"/>
                    </a:solidFill>
                  </a:rPr>
                  <a:t>Mean Change in</a:t>
                </a:r>
                <a:r>
                  <a:rPr lang="en-US" sz="1400" b="1" baseline="0" dirty="0">
                    <a:solidFill>
                      <a:schemeClr val="tx1"/>
                    </a:solidFill>
                  </a:rPr>
                  <a:t> Limb Fat </a:t>
                </a:r>
                <a:r>
                  <a:rPr lang="en-US" sz="1400" b="1" dirty="0">
                    <a:solidFill>
                      <a:schemeClr val="tx1"/>
                    </a:solidFill>
                  </a:rPr>
                  <a:t>(g) </a:t>
                </a:r>
              </a:p>
            </c:rich>
          </c:tx>
          <c:layout>
            <c:manualLayout>
              <c:xMode val="edge"/>
              <c:yMode val="edge"/>
              <c:x val="6.0491396908719736E-3"/>
              <c:y val="0.12663332623962545"/>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2030848056"/>
        <c:crosses val="autoZero"/>
        <c:crossBetween val="between"/>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784724409448799"/>
          <c:y val="1.70068368823388E-2"/>
          <c:w val="0.83"/>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04040152875627"/>
          <c:w val="0.81928149606299205"/>
          <c:h val="0.73719965925312003"/>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Sheet1!$B$2:$B$5</c:f>
              <c:numCache>
                <c:formatCode>0.00</c:formatCode>
                <c:ptCount val="4"/>
                <c:pt idx="0">
                  <c:v>-0.39</c:v>
                </c:pt>
                <c:pt idx="1">
                  <c:v>-0.03</c:v>
                </c:pt>
                <c:pt idx="2">
                  <c:v>-0.1</c:v>
                </c:pt>
                <c:pt idx="3">
                  <c:v>-0.24</c:v>
                </c:pt>
              </c:numCache>
            </c:numRef>
          </c:val>
          <c:extLst>
            <c:ext xmlns:c16="http://schemas.microsoft.com/office/drawing/2014/chart" uri="{C3380CC4-5D6E-409C-BE32-E72D297353CC}">
              <c16:uniqueId val="{00000000-7761-B74E-AD7C-2AD2D18EE1B2}"/>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Sheet1!$C$2:$C$5</c:f>
              <c:numCache>
                <c:formatCode>0.00</c:formatCode>
                <c:ptCount val="4"/>
                <c:pt idx="0">
                  <c:v>-0.06</c:v>
                </c:pt>
                <c:pt idx="1">
                  <c:v>-0.02</c:v>
                </c:pt>
                <c:pt idx="2">
                  <c:v>-0.09</c:v>
                </c:pt>
                <c:pt idx="3">
                  <c:v>0.05</c:v>
                </c:pt>
              </c:numCache>
            </c:numRef>
          </c:val>
          <c:extLst>
            <c:ext xmlns:c16="http://schemas.microsoft.com/office/drawing/2014/chart" uri="{C3380CC4-5D6E-409C-BE32-E72D297353CC}">
              <c16:uniqueId val="{00000001-7761-B74E-AD7C-2AD2D18EE1B2}"/>
            </c:ext>
          </c:extLst>
        </c:ser>
        <c:dLbls>
          <c:showLegendKey val="0"/>
          <c:showVal val="1"/>
          <c:showCatName val="0"/>
          <c:showSerName val="0"/>
          <c:showPercent val="0"/>
          <c:showBubbleSize val="0"/>
        </c:dLbls>
        <c:gapWidth val="125"/>
        <c:axId val="2030764184"/>
        <c:axId val="2030756888"/>
      </c:barChart>
      <c:catAx>
        <c:axId val="20307641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756888"/>
        <c:crosses val="autoZero"/>
        <c:auto val="1"/>
        <c:lblAlgn val="ctr"/>
        <c:lblOffset val="1"/>
        <c:tickLblSkip val="1"/>
        <c:tickMarkSkip val="1"/>
        <c:noMultiLvlLbl val="0"/>
      </c:catAx>
      <c:valAx>
        <c:axId val="2030756888"/>
        <c:scaling>
          <c:orientation val="minMax"/>
          <c:max val="0.4"/>
          <c:min val="-0.6"/>
        </c:scaling>
        <c:delete val="0"/>
        <c:axPos val="l"/>
        <c:title>
          <c:tx>
            <c:rich>
              <a:bodyPr/>
              <a:lstStyle/>
              <a:p>
                <a:pPr>
                  <a:defRPr sz="1400" b="1"/>
                </a:pPr>
                <a:r>
                  <a:rPr lang="en-US" sz="1400" b="1"/>
                  <a:t>Change in Median Value (mmol/L)</a:t>
                </a:r>
              </a:p>
            </c:rich>
          </c:tx>
          <c:layout>
            <c:manualLayout>
              <c:xMode val="edge"/>
              <c:yMode val="edge"/>
              <c:x val="1.2715806357538641E-2"/>
              <c:y val="0.12831837743255067"/>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b="0"/>
            </a:pPr>
            <a:endParaRPr lang="en-US"/>
          </a:p>
        </c:txPr>
        <c:crossAx val="2030764184"/>
        <c:crosses val="autoZero"/>
        <c:crossBetween val="between"/>
        <c:majorUnit val="0.2"/>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5849454033786"/>
          <c:y val="0"/>
          <c:w val="0.82199772645184699"/>
          <c:h val="9.478081687157520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30545571816499"/>
          <c:y val="0.112812017986181"/>
          <c:w val="0.82391469095645897"/>
          <c:h val="0.64463520067152402"/>
        </c:manualLayout>
      </c:layout>
      <c:barChart>
        <c:barDir val="col"/>
        <c:grouping val="clustered"/>
        <c:varyColors val="0"/>
        <c:ser>
          <c:idx val="0"/>
          <c:order val="0"/>
          <c:tx>
            <c:strRef>
              <c:f>Sheet1!$B$1</c:f>
              <c:strCache>
                <c:ptCount val="1"/>
                <c:pt idx="0">
                  <c:v>EFV + TDF-FTC (switch arm)</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&lt; 5.2 mmol/L_x000d_(desirable)</c:v>
                </c:pt>
                <c:pt idx="1">
                  <c:v>5.2-6.3 mmol/L_x000d_(borderline)</c:v>
                </c:pt>
                <c:pt idx="2">
                  <c:v>≥6.3 mmol/L_x000d_(high)</c:v>
                </c:pt>
              </c:strCache>
            </c:strRef>
          </c:cat>
          <c:val>
            <c:numRef>
              <c:f>Sheet1!$B$2:$B$4</c:f>
              <c:numCache>
                <c:formatCode>0.00</c:formatCode>
                <c:ptCount val="3"/>
                <c:pt idx="0">
                  <c:v>-0.3</c:v>
                </c:pt>
                <c:pt idx="1">
                  <c:v>-0.35</c:v>
                </c:pt>
                <c:pt idx="2">
                  <c:v>-1.04</c:v>
                </c:pt>
              </c:numCache>
            </c:numRef>
          </c:val>
          <c:extLst>
            <c:ext xmlns:c16="http://schemas.microsoft.com/office/drawing/2014/chart" uri="{C3380CC4-5D6E-409C-BE32-E72D297353CC}">
              <c16:uniqueId val="{00000000-90FD-D544-AD47-FAE358C0A51E}"/>
            </c:ext>
          </c:extLst>
        </c:ser>
        <c:ser>
          <c:idx val="1"/>
          <c:order val="1"/>
          <c:tx>
            <c:strRef>
              <c:f>Sheet1!$C$1</c:f>
              <c:strCache>
                <c:ptCount val="1"/>
                <c:pt idx="0">
                  <c:v>EFV + ZDV-3TC (maintain arm) </c:v>
                </c:pt>
              </c:strCache>
            </c:strRef>
          </c:tx>
          <c:spPr>
            <a:gradFill>
              <a:gsLst>
                <a:gs pos="0">
                  <a:srgbClr val="5C6F7F"/>
                </a:gs>
                <a:gs pos="99000">
                  <a:srgbClr val="95B5D0"/>
                </a:gs>
              </a:gsLst>
            </a:gradFill>
            <a:ln w="12700">
              <a:noFill/>
            </a:ln>
            <a:effectLst/>
            <a:scene3d>
              <a:camera prst="orthographicFront"/>
              <a:lightRig rig="threePt" dir="t"/>
            </a:scene3d>
            <a:sp3d>
              <a:bevelT w="38100" h="38100"/>
            </a:sp3d>
          </c:spPr>
          <c:invertIfNegative val="0"/>
          <c:dPt>
            <c:idx val="2"/>
            <c:invertIfNegative val="0"/>
            <c:bubble3D val="0"/>
            <c:spPr>
              <a:gradFill>
                <a:gsLst>
                  <a:gs pos="0">
                    <a:srgbClr val="5C6F7F"/>
                  </a:gs>
                  <a:gs pos="99000">
                    <a:srgbClr val="95B5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E690-D34B-B4CA-93A0F050659B}"/>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&lt; 5.2 mmol/L_x000d_(desirable)</c:v>
                </c:pt>
                <c:pt idx="1">
                  <c:v>5.2-6.3 mmol/L_x000d_(borderline)</c:v>
                </c:pt>
                <c:pt idx="2">
                  <c:v>≥6.3 mmol/L_x000d_(high)</c:v>
                </c:pt>
              </c:strCache>
            </c:strRef>
          </c:cat>
          <c:val>
            <c:numRef>
              <c:f>Sheet1!$C$2:$C$4</c:f>
              <c:numCache>
                <c:formatCode>0.00</c:formatCode>
                <c:ptCount val="3"/>
                <c:pt idx="0">
                  <c:v>0.04</c:v>
                </c:pt>
                <c:pt idx="1">
                  <c:v>-0.11</c:v>
                </c:pt>
                <c:pt idx="2">
                  <c:v>-0.44</c:v>
                </c:pt>
              </c:numCache>
            </c:numRef>
          </c:val>
          <c:extLst>
            <c:ext xmlns:c16="http://schemas.microsoft.com/office/drawing/2014/chart" uri="{C3380CC4-5D6E-409C-BE32-E72D297353CC}">
              <c16:uniqueId val="{00000001-90FD-D544-AD47-FAE358C0A51E}"/>
            </c:ext>
          </c:extLst>
        </c:ser>
        <c:dLbls>
          <c:showLegendKey val="0"/>
          <c:showVal val="1"/>
          <c:showCatName val="0"/>
          <c:showSerName val="0"/>
          <c:showPercent val="0"/>
          <c:showBubbleSize val="0"/>
        </c:dLbls>
        <c:gapWidth val="125"/>
        <c:axId val="2030662712"/>
        <c:axId val="2030635560"/>
      </c:barChart>
      <c:catAx>
        <c:axId val="2030662712"/>
        <c:scaling>
          <c:orientation val="minMax"/>
        </c:scaling>
        <c:delete val="0"/>
        <c:axPos val="b"/>
        <c:title>
          <c:tx>
            <c:rich>
              <a:bodyPr/>
              <a:lstStyle/>
              <a:p>
                <a:pPr>
                  <a:defRPr sz="1400" b="1"/>
                </a:pPr>
                <a:r>
                  <a:rPr lang="en-US" sz="1400" b="1"/>
                  <a:t>Baseline Cholesterol Category (NCEP)  </a:t>
                </a:r>
              </a:p>
            </c:rich>
          </c:tx>
          <c:layout>
            <c:manualLayout>
              <c:xMode val="edge"/>
              <c:yMode val="edge"/>
              <c:x val="0.31444833284728296"/>
              <c:y val="0.91507936507936505"/>
            </c:manualLayout>
          </c:layout>
          <c:overlay val="0"/>
        </c:title>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635560"/>
        <c:crosses val="autoZero"/>
        <c:auto val="1"/>
        <c:lblAlgn val="ctr"/>
        <c:lblOffset val="1"/>
        <c:tickLblSkip val="1"/>
        <c:tickMarkSkip val="1"/>
        <c:noMultiLvlLbl val="0"/>
      </c:catAx>
      <c:valAx>
        <c:axId val="2030635560"/>
        <c:scaling>
          <c:orientation val="minMax"/>
          <c:max val="0.5"/>
          <c:min val="-1.5"/>
        </c:scaling>
        <c:delete val="0"/>
        <c:axPos val="l"/>
        <c:title>
          <c:tx>
            <c:rich>
              <a:bodyPr/>
              <a:lstStyle/>
              <a:p>
                <a:pPr>
                  <a:defRPr sz="1400" b="1">
                    <a:solidFill>
                      <a:schemeClr val="tx1"/>
                    </a:solidFill>
                  </a:defRPr>
                </a:pPr>
                <a:r>
                  <a:rPr lang="en-US" sz="1400" b="1" dirty="0">
                    <a:solidFill>
                      <a:schemeClr val="tx1"/>
                    </a:solidFill>
                  </a:rPr>
                  <a:t>Median Change in Plasma Lipids (mmol/L)</a:t>
                </a:r>
              </a:p>
            </c:rich>
          </c:tx>
          <c:layout>
            <c:manualLayout>
              <c:xMode val="edge"/>
              <c:yMode val="edge"/>
              <c:x val="3.4612860892388447E-3"/>
              <c:y val="8.6587301587301588E-2"/>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a:pPr>
            <a:endParaRPr lang="en-US"/>
          </a:p>
        </c:txPr>
        <c:crossAx val="2030662712"/>
        <c:crosses val="autoZero"/>
        <c:crossBetween val="between"/>
        <c:majorUnit val="0.5"/>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067609663252097"/>
          <c:y val="1.70068368823388E-2"/>
          <c:w val="0.8171712466824686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3542395990401"/>
          <c:y val="0.112812017986181"/>
          <c:w val="0.83163658411658903"/>
          <c:h val="0.70264907150928502"/>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Sheet1!$B$2:$B$5</c:f>
              <c:numCache>
                <c:formatCode>0.00</c:formatCode>
                <c:ptCount val="4"/>
                <c:pt idx="0">
                  <c:v>-0.22</c:v>
                </c:pt>
                <c:pt idx="1">
                  <c:v>0.04</c:v>
                </c:pt>
                <c:pt idx="2">
                  <c:v>-0.08</c:v>
                </c:pt>
                <c:pt idx="3">
                  <c:v>-0.17</c:v>
                </c:pt>
              </c:numCache>
            </c:numRef>
          </c:val>
          <c:extLst>
            <c:ext xmlns:c16="http://schemas.microsoft.com/office/drawing/2014/chart" uri="{C3380CC4-5D6E-409C-BE32-E72D297353CC}">
              <c16:uniqueId val="{00000000-3786-4D43-B90D-9853FAACFC2B}"/>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Sheet1!$C$2:$C$5</c:f>
              <c:numCache>
                <c:formatCode>0.00</c:formatCode>
                <c:ptCount val="4"/>
                <c:pt idx="0">
                  <c:v>-0.06</c:v>
                </c:pt>
                <c:pt idx="1">
                  <c:v>0.01</c:v>
                </c:pt>
                <c:pt idx="2">
                  <c:v>-0.14000000000000001</c:v>
                </c:pt>
                <c:pt idx="3">
                  <c:v>0.04</c:v>
                </c:pt>
              </c:numCache>
            </c:numRef>
          </c:val>
          <c:extLst>
            <c:ext xmlns:c16="http://schemas.microsoft.com/office/drawing/2014/chart" uri="{C3380CC4-5D6E-409C-BE32-E72D297353CC}">
              <c16:uniqueId val="{00000001-3786-4D43-B90D-9853FAACFC2B}"/>
            </c:ext>
          </c:extLst>
        </c:ser>
        <c:dLbls>
          <c:showLegendKey val="0"/>
          <c:showVal val="1"/>
          <c:showCatName val="0"/>
          <c:showSerName val="0"/>
          <c:showPercent val="0"/>
          <c:showBubbleSize val="0"/>
        </c:dLbls>
        <c:gapWidth val="125"/>
        <c:axId val="-2032319480"/>
        <c:axId val="-2037867336"/>
      </c:barChart>
      <c:catAx>
        <c:axId val="-203231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7867336"/>
        <c:crosses val="autoZero"/>
        <c:auto val="1"/>
        <c:lblAlgn val="ctr"/>
        <c:lblOffset val="1"/>
        <c:tickLblSkip val="1"/>
        <c:tickMarkSkip val="1"/>
        <c:noMultiLvlLbl val="0"/>
      </c:catAx>
      <c:valAx>
        <c:axId val="-2037867336"/>
        <c:scaling>
          <c:orientation val="minMax"/>
          <c:max val="0.5"/>
          <c:min val="-0.5"/>
        </c:scaling>
        <c:delete val="0"/>
        <c:axPos val="l"/>
        <c:title>
          <c:tx>
            <c:rich>
              <a:bodyPr/>
              <a:lstStyle/>
              <a:p>
                <a:pPr>
                  <a:defRPr sz="1400" b="1">
                    <a:solidFill>
                      <a:schemeClr val="tx1"/>
                    </a:solidFill>
                  </a:defRPr>
                </a:pPr>
                <a:r>
                  <a:rPr lang="en-US" sz="1400" b="1" dirty="0">
                    <a:solidFill>
                      <a:schemeClr val="tx1"/>
                    </a:solidFill>
                  </a:rPr>
                  <a:t>Median Change in Plasma Lipids (mmol/L)</a:t>
                </a:r>
              </a:p>
            </c:rich>
          </c:tx>
          <c:layout>
            <c:manualLayout>
              <c:xMode val="edge"/>
              <c:yMode val="edge"/>
              <c:x val="3.5967726256440168E-4"/>
              <c:y val="0.12281809368423539"/>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a:pPr>
            <a:endParaRPr lang="en-US"/>
          </a:p>
        </c:txPr>
        <c:crossAx val="-2032319480"/>
        <c:crosses val="autoZero"/>
        <c:crossBetween val="between"/>
        <c:majorUnit val="0.2"/>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866781169573747"/>
          <c:y val="1.70068368823388E-2"/>
          <c:w val="0.83917947528094317"/>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0008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Switch from Efavirenz + ZDV-3TC to Efavirenz + TDF-FTC</a:t>
            </a:r>
            <a:br>
              <a:rPr lang="en-US" sz="1800" b="0" dirty="0"/>
            </a:br>
            <a:r>
              <a:rPr lang="en-US" sz="2700" dirty="0"/>
              <a:t>SWEET Trial </a:t>
            </a:r>
          </a:p>
        </p:txBody>
      </p:sp>
    </p:spTree>
    <p:extLst>
      <p:ext uri="{BB962C8B-B14F-4D97-AF65-F5344CB8AC3E}">
        <p14:creationId xmlns:p14="http://schemas.microsoft.com/office/powerpoint/2010/main" val="72307216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3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456381" y="2876346"/>
            <a:ext cx="430717" cy="6293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Study Design</a:t>
            </a:r>
            <a:endParaRPr lang="en-US" sz="2000" dirty="0"/>
          </a:p>
        </p:txBody>
      </p:sp>
      <p:sp>
        <p:nvSpPr>
          <p:cNvPr id="4" name="Text Placeholder 3"/>
          <p:cNvSpPr>
            <a:spLocks noGrp="1"/>
          </p:cNvSpPr>
          <p:nvPr>
            <p:ph type="body" sz="quarter" idx="16"/>
          </p:nvPr>
        </p:nvSpPr>
        <p:spPr/>
        <p:txBody>
          <a:bodyPr/>
          <a:lstStyle/>
          <a:p>
            <a:r>
              <a:rPr lang="en-US" dirty="0"/>
              <a:t>Source: Fisher M, et al. </a:t>
            </a:r>
            <a:r>
              <a:rPr lang="it-IT" dirty="0"/>
              <a:t>J Acquir Immune Defic Syndr. 2009;51:562-8.</a:t>
            </a:r>
            <a:endParaRPr lang="en-US" dirty="0">
              <a:latin typeface="Arial" pitchFamily="22" charset="0"/>
            </a:endParaRPr>
          </a:p>
        </p:txBody>
      </p:sp>
      <p:sp>
        <p:nvSpPr>
          <p:cNvPr id="3" name="Content Placeholder 2"/>
          <p:cNvSpPr>
            <a:spLocks noGrp="1"/>
          </p:cNvSpPr>
          <p:nvPr>
            <p:ph sz="half" idx="2"/>
          </p:nvPr>
        </p:nvSpPr>
        <p:spPr>
          <a:xfrm>
            <a:off x="323849" y="1036863"/>
            <a:ext cx="5039888" cy="3747407"/>
          </a:xfrm>
        </p:spPr>
        <p:txBody>
          <a:bodyPr>
            <a:noAutofit/>
          </a:bodyPr>
          <a:lstStyle/>
          <a:p>
            <a:pPr>
              <a:lnSpc>
                <a:spcPts val="1900"/>
              </a:lnSpc>
            </a:pPr>
            <a:r>
              <a:rPr lang="en-US" sz="1500" b="1" dirty="0"/>
              <a:t>Background</a:t>
            </a:r>
            <a:r>
              <a:rPr lang="en-US" sz="1500" dirty="0"/>
              <a:t>: Randomized, </a:t>
            </a:r>
            <a:r>
              <a:rPr lang="en-US" sz="1500" dirty="0">
                <a:solidFill>
                  <a:schemeClr val="tx1"/>
                </a:solidFill>
              </a:rPr>
              <a:t>controlled, open-label, phase 3 trial evaluating a simplification strategy for patients suppressed </a:t>
            </a:r>
            <a:r>
              <a:rPr lang="en-US" sz="1500" dirty="0"/>
              <a:t>on efavirenz-based ART by switching from twice-daily zidovudine-lamivudine to once-daily tenofovir DF-emtricitabine in adults with HIV</a:t>
            </a:r>
          </a:p>
          <a:p>
            <a:pPr>
              <a:lnSpc>
                <a:spcPts val="1900"/>
              </a:lnSpc>
              <a:spcBef>
                <a:spcPts val="600"/>
              </a:spcBef>
            </a:pPr>
            <a:r>
              <a:rPr lang="en-US" sz="1500" b="1" dirty="0"/>
              <a:t>Inclusion Criteria (n = 234)</a:t>
            </a:r>
          </a:p>
          <a:p>
            <a:pPr lvl="1">
              <a:lnSpc>
                <a:spcPts val="1900"/>
              </a:lnSpc>
            </a:pPr>
            <a:r>
              <a:rPr lang="en-US" sz="1500" dirty="0"/>
              <a:t>Age ≥18 years</a:t>
            </a:r>
          </a:p>
          <a:p>
            <a:pPr lvl="1">
              <a:lnSpc>
                <a:spcPts val="1900"/>
              </a:lnSpc>
            </a:pPr>
            <a:r>
              <a:rPr lang="en-US" sz="1500" dirty="0"/>
              <a:t>On EFV + ZDV-3TC for &gt;6 months</a:t>
            </a:r>
          </a:p>
          <a:p>
            <a:pPr lvl="1">
              <a:lnSpc>
                <a:spcPts val="1900"/>
              </a:lnSpc>
            </a:pPr>
            <a:r>
              <a:rPr lang="en-US" sz="1500" dirty="0"/>
              <a:t>No resistance to study drugs  </a:t>
            </a:r>
          </a:p>
          <a:p>
            <a:pPr lvl="1">
              <a:lnSpc>
                <a:spcPts val="1900"/>
              </a:lnSpc>
            </a:pPr>
            <a:r>
              <a:rPr lang="en-US" sz="1500" dirty="0"/>
              <a:t>HIV RNA &lt;400 copies/mL for ≥3 months and HIV RNA &lt;50 copies/mL on 2 occasions</a:t>
            </a:r>
          </a:p>
          <a:p>
            <a:pPr>
              <a:lnSpc>
                <a:spcPts val="1900"/>
              </a:lnSpc>
              <a:spcBef>
                <a:spcPts val="600"/>
              </a:spcBef>
            </a:pPr>
            <a:r>
              <a:rPr lang="en-US" sz="1500" b="1" dirty="0"/>
              <a:t>Treatment Arms</a:t>
            </a:r>
            <a:endParaRPr lang="en-US" sz="1500" dirty="0"/>
          </a:p>
          <a:p>
            <a:pPr lvl="1">
              <a:lnSpc>
                <a:spcPts val="1900"/>
              </a:lnSpc>
            </a:pPr>
            <a:r>
              <a:rPr lang="en-US" sz="1500" dirty="0"/>
              <a:t>Efavirenz + TDF-FTC</a:t>
            </a:r>
          </a:p>
          <a:p>
            <a:pPr lvl="1">
              <a:lnSpc>
                <a:spcPts val="1900"/>
              </a:lnSpc>
            </a:pPr>
            <a:r>
              <a:rPr lang="en-US" sz="1500" dirty="0"/>
              <a:t>Efavirenz + ZDV-3TC</a:t>
            </a:r>
          </a:p>
        </p:txBody>
      </p:sp>
      <p:sp>
        <p:nvSpPr>
          <p:cNvPr id="24" name="Rectangle 7"/>
          <p:cNvSpPr>
            <a:spLocks noChangeArrowheads="1"/>
          </p:cNvSpPr>
          <p:nvPr/>
        </p:nvSpPr>
        <p:spPr bwMode="ltGray">
          <a:xfrm>
            <a:off x="6059836" y="1842339"/>
            <a:ext cx="2671568" cy="900680"/>
          </a:xfrm>
          <a:prstGeom prst="rect">
            <a:avLst/>
          </a:prstGeom>
          <a:solidFill>
            <a:schemeClr val="accent4">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450"/>
              </a:spcBef>
            </a:pPr>
            <a:r>
              <a:rPr lang="en-US" sz="1200" i="1" dirty="0">
                <a:solidFill>
                  <a:srgbClr val="000000"/>
                </a:solidFill>
                <a:latin typeface="Arial"/>
                <a:cs typeface="Arial"/>
              </a:rPr>
              <a:t>Switch arm</a:t>
            </a:r>
          </a:p>
          <a:p>
            <a:pPr algn="ctr">
              <a:spcBef>
                <a:spcPts val="450"/>
              </a:spcBef>
            </a:pPr>
            <a:r>
              <a:rPr lang="en-US" sz="1400" b="1" dirty="0">
                <a:solidFill>
                  <a:srgbClr val="000000"/>
                </a:solidFill>
                <a:latin typeface="Arial"/>
                <a:cs typeface="Arial"/>
              </a:rPr>
              <a:t>Efavirenz + TDF-FTC QD</a:t>
            </a:r>
            <a:br>
              <a:rPr lang="en-US" sz="1400" i="1" dirty="0">
                <a:solidFill>
                  <a:srgbClr val="000000"/>
                </a:solidFill>
                <a:latin typeface="Arial"/>
                <a:cs typeface="Arial"/>
              </a:rPr>
            </a:br>
            <a:r>
              <a:rPr lang="en-US" sz="1050" dirty="0">
                <a:solidFill>
                  <a:srgbClr val="000000"/>
                </a:solidFill>
                <a:latin typeface="Arial"/>
                <a:cs typeface="Arial"/>
              </a:rPr>
              <a:t>(n = 117)</a:t>
            </a:r>
          </a:p>
        </p:txBody>
      </p:sp>
      <p:sp>
        <p:nvSpPr>
          <p:cNvPr id="33" name="Rectangle 7"/>
          <p:cNvSpPr>
            <a:spLocks noChangeArrowheads="1"/>
          </p:cNvSpPr>
          <p:nvPr/>
        </p:nvSpPr>
        <p:spPr bwMode="ltGray">
          <a:xfrm>
            <a:off x="6059836" y="3156568"/>
            <a:ext cx="2671568" cy="900680"/>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450"/>
              </a:spcBef>
            </a:pPr>
            <a:r>
              <a:rPr lang="en-US" sz="1200" i="1" dirty="0">
                <a:solidFill>
                  <a:srgbClr val="000000"/>
                </a:solidFill>
                <a:latin typeface="Arial"/>
                <a:cs typeface="Arial"/>
              </a:rPr>
              <a:t>Maintain arm </a:t>
            </a:r>
          </a:p>
          <a:p>
            <a:pPr algn="ctr">
              <a:spcBef>
                <a:spcPts val="450"/>
              </a:spcBef>
            </a:pPr>
            <a:r>
              <a:rPr lang="en-US" sz="1400" b="1" dirty="0">
                <a:solidFill>
                  <a:srgbClr val="000000"/>
                </a:solidFill>
                <a:latin typeface="Arial"/>
                <a:cs typeface="Arial"/>
              </a:rPr>
              <a:t>Efavirenz QD + ZDV-3TC BID</a:t>
            </a:r>
            <a:br>
              <a:rPr lang="en-US" sz="1350" b="1" dirty="0">
                <a:solidFill>
                  <a:srgbClr val="000000"/>
                </a:solidFill>
                <a:latin typeface="Arial"/>
                <a:cs typeface="Arial"/>
              </a:rPr>
            </a:br>
            <a:r>
              <a:rPr lang="en-US" sz="1050" dirty="0">
                <a:solidFill>
                  <a:srgbClr val="000000"/>
                </a:solidFill>
                <a:latin typeface="Arial"/>
                <a:cs typeface="Arial"/>
              </a:rPr>
              <a:t>(n = 117)</a:t>
            </a:r>
          </a:p>
        </p:txBody>
      </p:sp>
      <p:sp>
        <p:nvSpPr>
          <p:cNvPr id="6" name="Line 11">
            <a:extLst>
              <a:ext uri="{FF2B5EF4-FFF2-40B4-BE49-F238E27FC236}">
                <a16:creationId xmlns:a16="http://schemas.microsoft.com/office/drawing/2014/main" id="{99C4AC50-E292-C408-A281-4B13B2C94E01}"/>
              </a:ext>
            </a:extLst>
          </p:cNvPr>
          <p:cNvSpPr>
            <a:spLocks noChangeShapeType="1"/>
          </p:cNvSpPr>
          <p:nvPr/>
        </p:nvSpPr>
        <p:spPr bwMode="auto">
          <a:xfrm rot="1169337" flipV="1">
            <a:off x="5456381" y="2419148"/>
            <a:ext cx="430717" cy="6293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7466356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 Missing=Failure)</a:t>
            </a:r>
          </a:p>
        </p:txBody>
      </p:sp>
      <p:sp>
        <p:nvSpPr>
          <p:cNvPr id="7" name="Content Placeholder 6"/>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462967426"/>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396343" y="4114800"/>
            <a:ext cx="1069521"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103/117</a:t>
            </a:r>
          </a:p>
        </p:txBody>
      </p:sp>
      <p:sp>
        <p:nvSpPr>
          <p:cNvPr id="8" name="TextBox 7"/>
          <p:cNvSpPr txBox="1"/>
          <p:nvPr/>
        </p:nvSpPr>
        <p:spPr>
          <a:xfrm>
            <a:off x="5719510" y="4159292"/>
            <a:ext cx="113849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95/117</a:t>
            </a:r>
          </a:p>
        </p:txBody>
      </p:sp>
    </p:spTree>
    <p:extLst>
      <p:ext uri="{BB962C8B-B14F-4D97-AF65-F5344CB8AC3E}">
        <p14:creationId xmlns:p14="http://schemas.microsoft.com/office/powerpoint/2010/main" val="35379649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9A73-A4F6-FFE1-BFBE-BF041535F106}"/>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5"/>
          </p:nvPr>
        </p:nvSpPr>
        <p:spPr/>
        <p:txBody>
          <a:bodyPr/>
          <a:lstStyle/>
          <a:p>
            <a:r>
              <a:rPr lang="en-US" dirty="0"/>
              <a:t>Week 48: Patients with Change in Absolute Hemoglobin from Baseline  </a:t>
            </a:r>
          </a:p>
        </p:txBody>
      </p:sp>
      <p:sp>
        <p:nvSpPr>
          <p:cNvPr id="7" name="Content Placeholder 6"/>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340315660"/>
              </p:ext>
            </p:extLst>
          </p:nvPr>
        </p:nvGraphicFramePr>
        <p:xfrm>
          <a:off x="493776" y="1428750"/>
          <a:ext cx="8229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7068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D2737-4BAA-960C-1694-0B093C4D3BE6}"/>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Limb Fat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836321636"/>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425737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A13EF-06A9-92E6-71B2-6ED5E5BA9C5C}"/>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592534083"/>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5559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4A4A1E-A8A4-6172-A05B-B2B4AEF88B74}"/>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by Baseline Cholesterol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08047107"/>
              </p:ext>
            </p:extLst>
          </p:nvPr>
        </p:nvGraphicFramePr>
        <p:xfrm>
          <a:off x="493776" y="1389562"/>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2274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6CBF89-A846-B4ED-E1C4-2904B7E9BD4E}"/>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048141341"/>
              </p:ext>
            </p:extLst>
          </p:nvPr>
        </p:nvGraphicFramePr>
        <p:xfrm>
          <a:off x="493776" y="1411701"/>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58836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6"/>
          </p:nvPr>
        </p:nvSpPr>
        <p:spPr/>
        <p:txBody>
          <a:bodyPr/>
          <a:lstStyle/>
          <a:p>
            <a:r>
              <a:rPr lang="en-US" dirty="0"/>
              <a:t>Source: Fisher M, et al. </a:t>
            </a:r>
            <a:r>
              <a:rPr lang="it-IT" dirty="0"/>
              <a:t>J Acquir Immune Defic Syndr. 2009;51(5):562-8.</a:t>
            </a:r>
            <a:endParaRPr lang="en-US" dirty="0">
              <a:latin typeface="Arial" pitchFamily="22" charset="0"/>
            </a:endParaRPr>
          </a:p>
        </p:txBody>
      </p:sp>
      <p:sp>
        <p:nvSpPr>
          <p:cNvPr id="3" name="Content Placeholder 2"/>
          <p:cNvSpPr>
            <a:spLocks noGrp="1"/>
          </p:cNvSpPr>
          <p:nvPr>
            <p:ph sz="half" idx="2"/>
          </p:nvPr>
        </p:nvSpPr>
        <p:spPr>
          <a:xfrm>
            <a:off x="-18168" y="1786408"/>
            <a:ext cx="9180576" cy="206369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Switching from zidovudine/lamivudine to tenofovir disoproxil fumarate/emtricitabine in persons on efavirenz therapy maintains virological control, establishes a once-daily regimen, results in improvements in hemoglobin and key lipid parameters, and preserves and restores limb fat relative to continuation of zidovudine/lamivudine.</a:t>
            </a:r>
            <a:r>
              <a:rPr lang="en-US" sz="1800" dirty="0">
                <a:latin typeface="Arial"/>
                <a:cs typeface="Arial"/>
              </a:rPr>
              <a:t>”</a:t>
            </a:r>
          </a:p>
        </p:txBody>
      </p:sp>
    </p:spTree>
    <p:extLst>
      <p:ext uri="{BB962C8B-B14F-4D97-AF65-F5344CB8AC3E}">
        <p14:creationId xmlns:p14="http://schemas.microsoft.com/office/powerpoint/2010/main" val="251276883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55655</TotalTime>
  <Words>507</Words>
  <Application>Microsoft Macintosh PowerPoint</Application>
  <PresentationFormat>On-screen Show (16:9)</PresentationFormat>
  <Paragraphs>47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Switch from Efavirenz + ZDV-3TC to Efavirenz + TDF-FTC SWEET Trial </vt:lpstr>
      <vt:lpstr>Switch to Efavirenz + TDF-FTC  SWEET: Study Design</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2342</cp:revision>
  <cp:lastPrinted>2008-02-05T14:34:24Z</cp:lastPrinted>
  <dcterms:created xsi:type="dcterms:W3CDTF">2010-11-28T05:36:22Z</dcterms:created>
  <dcterms:modified xsi:type="dcterms:W3CDTF">2022-12-29T02:30:05Z</dcterms:modified>
</cp:coreProperties>
</file>