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11"/>
  </p:notesMasterIdLst>
  <p:handoutMasterIdLst>
    <p:handoutMasterId r:id="rId12"/>
  </p:handoutMasterIdLst>
  <p:sldIdLst>
    <p:sldId id="1126" r:id="rId2"/>
    <p:sldId id="1127" r:id="rId3"/>
    <p:sldId id="1128" r:id="rId4"/>
    <p:sldId id="1129" r:id="rId5"/>
    <p:sldId id="1130" r:id="rId6"/>
    <p:sldId id="1131" r:id="rId7"/>
    <p:sldId id="1132" r:id="rId8"/>
    <p:sldId id="1133" r:id="rId9"/>
    <p:sldId id="1189" r:id="rId10"/>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B5D0"/>
    <a:srgbClr val="7A3E80"/>
    <a:srgbClr val="CD9DD6"/>
    <a:srgbClr val="D0A0DA"/>
    <a:srgbClr val="004D84"/>
    <a:srgbClr val="CD9ED7"/>
    <a:srgbClr val="5C6F7F"/>
    <a:srgbClr val="805980"/>
    <a:srgbClr val="638C36"/>
    <a:srgbClr val="0069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1348" autoAdjust="0"/>
    <p:restoredTop sz="94807" autoAdjust="0"/>
  </p:normalViewPr>
  <p:slideViewPr>
    <p:cSldViewPr snapToGrid="0" showGuides="1">
      <p:cViewPr varScale="1">
        <p:scale>
          <a:sx n="146" d="100"/>
          <a:sy n="146" d="100"/>
        </p:scale>
        <p:origin x="176" y="488"/>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7745994560597"/>
          <c:y val="0.107846363122492"/>
          <c:w val="0.82601761556664899"/>
          <c:h val="0.68061147234823904"/>
        </c:manualLayout>
      </c:layout>
      <c:barChart>
        <c:barDir val="col"/>
        <c:grouping val="clustered"/>
        <c:varyColors val="0"/>
        <c:ser>
          <c:idx val="0"/>
          <c:order val="0"/>
          <c:tx>
            <c:strRef>
              <c:f>Sheet1!$B$1</c:f>
              <c:strCache>
                <c:ptCount val="1"/>
                <c:pt idx="0">
                  <c:v>EFV + TDF + FTC</c:v>
                </c:pt>
              </c:strCache>
            </c:strRef>
          </c:tx>
          <c:spPr>
            <a:gradFill>
              <a:gsLst>
                <a:gs pos="0">
                  <a:srgbClr val="004A80"/>
                </a:gs>
                <a:gs pos="99000">
                  <a:srgbClr val="3FBAEF"/>
                </a:gs>
              </a:gsLst>
              <a:lin ang="0" scaled="0"/>
            </a:gradFill>
            <a:ln w="12700">
              <a:noFill/>
            </a:ln>
            <a:effectLst/>
            <a:scene3d>
              <a:camera prst="orthographicFront"/>
              <a:lightRig rig="threePt" dir="t"/>
            </a:scene3d>
            <a:sp3d>
              <a:bevelT w="38100" h="38100"/>
            </a:sp3d>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ITT Population</c:v>
                </c:pt>
                <c:pt idx="1">
                  <c:v>Excluding NNRTI-R</c:v>
                </c:pt>
              </c:strCache>
            </c:strRef>
          </c:cat>
          <c:val>
            <c:numRef>
              <c:f>Sheet1!$B$2:$B$3</c:f>
              <c:numCache>
                <c:formatCode>0</c:formatCode>
                <c:ptCount val="2"/>
                <c:pt idx="0">
                  <c:v>81</c:v>
                </c:pt>
                <c:pt idx="1">
                  <c:v>84</c:v>
                </c:pt>
              </c:numCache>
            </c:numRef>
          </c:val>
          <c:extLst>
            <c:ext xmlns:c16="http://schemas.microsoft.com/office/drawing/2014/chart" uri="{C3380CC4-5D6E-409C-BE32-E72D297353CC}">
              <c16:uniqueId val="{00000000-97DC-5244-B7B4-5B02A4541755}"/>
            </c:ext>
          </c:extLst>
        </c:ser>
        <c:ser>
          <c:idx val="1"/>
          <c:order val="1"/>
          <c:tx>
            <c:strRef>
              <c:f>Sheet1!$C$1</c:f>
              <c:strCache>
                <c:ptCount val="1"/>
                <c:pt idx="0">
                  <c:v>EFV + ZDV-3TC</c:v>
                </c:pt>
              </c:strCache>
            </c:strRef>
          </c:tx>
          <c:spPr>
            <a:gradFill>
              <a:gsLst>
                <a:gs pos="0">
                  <a:srgbClr val="5A8031"/>
                </a:gs>
                <a:gs pos="98000">
                  <a:srgbClr val="8DC84E"/>
                </a:gs>
              </a:gsLst>
              <a:lin ang="0" scaled="0"/>
            </a:gra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1-97DC-5244-B7B4-5B02A4541755}"/>
              </c:ext>
            </c:extLst>
          </c:dPt>
          <c:dPt>
            <c:idx val="1"/>
            <c:invertIfNegative val="0"/>
            <c:bubble3D val="0"/>
            <c:extLst>
              <c:ext xmlns:c16="http://schemas.microsoft.com/office/drawing/2014/chart" uri="{C3380CC4-5D6E-409C-BE32-E72D297353CC}">
                <c16:uniqueId val="{00000002-97DC-5244-B7B4-5B02A4541755}"/>
              </c:ext>
            </c:extLst>
          </c:dPt>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ITT Population</c:v>
                </c:pt>
                <c:pt idx="1">
                  <c:v>Excluding NNRTI-R</c:v>
                </c:pt>
              </c:strCache>
            </c:strRef>
          </c:cat>
          <c:val>
            <c:numRef>
              <c:f>Sheet1!$C$2:$C$3</c:f>
              <c:numCache>
                <c:formatCode>0</c:formatCode>
                <c:ptCount val="2"/>
                <c:pt idx="0">
                  <c:v>70</c:v>
                </c:pt>
                <c:pt idx="1">
                  <c:v>73</c:v>
                </c:pt>
              </c:numCache>
            </c:numRef>
          </c:val>
          <c:extLst>
            <c:ext xmlns:c16="http://schemas.microsoft.com/office/drawing/2014/chart" uri="{C3380CC4-5D6E-409C-BE32-E72D297353CC}">
              <c16:uniqueId val="{00000003-97DC-5244-B7B4-5B02A4541755}"/>
            </c:ext>
          </c:extLst>
        </c:ser>
        <c:dLbls>
          <c:showLegendKey val="0"/>
          <c:showVal val="1"/>
          <c:showCatName val="0"/>
          <c:showSerName val="0"/>
          <c:showPercent val="0"/>
          <c:showBubbleSize val="0"/>
        </c:dLbls>
        <c:gapWidth val="175"/>
        <c:axId val="2030153256"/>
        <c:axId val="1795027928"/>
      </c:barChart>
      <c:catAx>
        <c:axId val="2030153256"/>
        <c:scaling>
          <c:orientation val="minMax"/>
        </c:scaling>
        <c:delete val="0"/>
        <c:axPos val="b"/>
        <c:title>
          <c:tx>
            <c:rich>
              <a:bodyPr/>
              <a:lstStyle/>
              <a:p>
                <a:pPr>
                  <a:defRPr sz="1400" b="1"/>
                </a:pPr>
                <a:r>
                  <a:rPr lang="en-US" sz="1400" b="1"/>
                  <a:t>Study Populations </a:t>
                </a:r>
              </a:p>
            </c:rich>
          </c:tx>
          <c:layout>
            <c:manualLayout>
              <c:xMode val="edge"/>
              <c:yMode val="edge"/>
              <c:x val="0.45659971323029064"/>
              <c:y val="0.88303899512560935"/>
            </c:manualLayout>
          </c:layout>
          <c:overlay val="0"/>
        </c:title>
        <c:numFmt formatCode="General" sourceLinked="0"/>
        <c:majorTickMark val="out"/>
        <c:minorTickMark val="none"/>
        <c:tickLblPos val="nextTo"/>
        <c:spPr>
          <a:ln w="6350" cap="flat" cmpd="sng" algn="ctr">
            <a:solidFill>
              <a:srgbClr val="000000"/>
            </a:solidFill>
            <a:prstDash val="solid"/>
            <a:round/>
            <a:headEnd type="none" w="med" len="med"/>
            <a:tailEnd type="none" w="med" len="med"/>
          </a:ln>
        </c:spPr>
        <c:txPr>
          <a:bodyPr/>
          <a:lstStyle/>
          <a:p>
            <a:pPr>
              <a:defRPr sz="1200"/>
            </a:pPr>
            <a:endParaRPr lang="en-US"/>
          </a:p>
        </c:txPr>
        <c:crossAx val="1795027928"/>
        <c:crosses val="autoZero"/>
        <c:auto val="1"/>
        <c:lblAlgn val="ctr"/>
        <c:lblOffset val="1"/>
        <c:tickLblSkip val="1"/>
        <c:tickMarkSkip val="1"/>
        <c:noMultiLvlLbl val="0"/>
      </c:catAx>
      <c:valAx>
        <c:axId val="1795027928"/>
        <c:scaling>
          <c:orientation val="minMax"/>
          <c:max val="100"/>
        </c:scaling>
        <c:delete val="0"/>
        <c:axPos val="l"/>
        <c:title>
          <c:tx>
            <c:rich>
              <a:bodyPr/>
              <a:lstStyle/>
              <a:p>
                <a:pPr>
                  <a:defRPr sz="1400" b="1"/>
                </a:pPr>
                <a:r>
                  <a:rPr lang="en-US" sz="1400" b="1"/>
                  <a:t>HIV RNA &lt;400 copies/mL (%)</a:t>
                </a:r>
              </a:p>
            </c:rich>
          </c:tx>
          <c:layout>
            <c:manualLayout>
              <c:xMode val="edge"/>
              <c:yMode val="edge"/>
              <c:x val="1.0802469135802469E-2"/>
              <c:y val="6.4100737407824016E-2"/>
            </c:manualLayout>
          </c:layout>
          <c:overlay val="0"/>
        </c:title>
        <c:numFmt formatCode="0" sourceLinked="0"/>
        <c:majorTickMark val="out"/>
        <c:minorTickMark val="none"/>
        <c:tickLblPos val="nextTo"/>
        <c:spPr>
          <a:ln w="6350" cmpd="sng">
            <a:solidFill>
              <a:srgbClr val="000000"/>
            </a:solidFill>
          </a:ln>
        </c:spPr>
        <c:txPr>
          <a:bodyPr/>
          <a:lstStyle/>
          <a:p>
            <a:pPr>
              <a:defRPr sz="1200"/>
            </a:pPr>
            <a:endParaRPr lang="en-US"/>
          </a:p>
        </c:txPr>
        <c:crossAx val="2030153256"/>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40548860211917997"/>
          <c:y val="1.8543358318437099E-2"/>
          <c:w val="0.56519041022649996"/>
          <c:h val="6.9272880985995294E-2"/>
        </c:manualLayout>
      </c:layout>
      <c:overlay val="0"/>
      <c:spPr>
        <a:noFill/>
      </c:spPr>
      <c:txPr>
        <a:bodyPr/>
        <a:lstStyle/>
        <a:p>
          <a:pPr>
            <a:defRPr sz="1400"/>
          </a:pPr>
          <a:endParaRPr lang="en-US"/>
        </a:p>
      </c:tx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7745994560597"/>
          <c:y val="0.104816102084364"/>
          <c:w val="0.82601761556664899"/>
          <c:h val="0.68970238360829961"/>
        </c:manualLayout>
      </c:layout>
      <c:barChart>
        <c:barDir val="col"/>
        <c:grouping val="clustered"/>
        <c:varyColors val="0"/>
        <c:ser>
          <c:idx val="0"/>
          <c:order val="0"/>
          <c:tx>
            <c:strRef>
              <c:f>Sheet1!$B$1</c:f>
              <c:strCache>
                <c:ptCount val="1"/>
                <c:pt idx="0">
                  <c:v>EFV + TDF + FTC</c:v>
                </c:pt>
              </c:strCache>
            </c:strRef>
          </c:tx>
          <c:spPr>
            <a:gradFill>
              <a:gsLst>
                <a:gs pos="0">
                  <a:srgbClr val="004A80"/>
                </a:gs>
                <a:gs pos="99000">
                  <a:srgbClr val="3FBAEF"/>
                </a:gs>
              </a:gsLst>
              <a:lin ang="0" scaled="0"/>
            </a:gradFill>
            <a:ln w="12700">
              <a:noFill/>
            </a:ln>
            <a:effectLst/>
            <a:scene3d>
              <a:camera prst="orthographicFront"/>
              <a:lightRig rig="threePt" dir="t"/>
            </a:scene3d>
            <a:sp3d>
              <a:bevelT w="38100" h="38100"/>
            </a:sp3d>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ITT Population</c:v>
                </c:pt>
                <c:pt idx="1">
                  <c:v>Excluding NNRTI-R</c:v>
                </c:pt>
              </c:strCache>
            </c:strRef>
          </c:cat>
          <c:val>
            <c:numRef>
              <c:f>Sheet1!$B$2:$B$3</c:f>
              <c:numCache>
                <c:formatCode>0</c:formatCode>
                <c:ptCount val="2"/>
                <c:pt idx="0">
                  <c:v>77</c:v>
                </c:pt>
                <c:pt idx="1">
                  <c:v>80</c:v>
                </c:pt>
              </c:numCache>
            </c:numRef>
          </c:val>
          <c:extLst>
            <c:ext xmlns:c16="http://schemas.microsoft.com/office/drawing/2014/chart" uri="{C3380CC4-5D6E-409C-BE32-E72D297353CC}">
              <c16:uniqueId val="{00000000-8C54-E943-A20C-25B90B2DFD12}"/>
            </c:ext>
          </c:extLst>
        </c:ser>
        <c:ser>
          <c:idx val="1"/>
          <c:order val="1"/>
          <c:tx>
            <c:strRef>
              <c:f>Sheet1!$C$1</c:f>
              <c:strCache>
                <c:ptCount val="1"/>
                <c:pt idx="0">
                  <c:v>EFV + ZDV-3TC</c:v>
                </c:pt>
              </c:strCache>
            </c:strRef>
          </c:tx>
          <c:spPr>
            <a:gradFill>
              <a:gsLst>
                <a:gs pos="0">
                  <a:srgbClr val="5A8031"/>
                </a:gs>
                <a:gs pos="98000">
                  <a:srgbClr val="8DC84E"/>
                </a:gs>
              </a:gsLst>
              <a:lin ang="0" scaled="0"/>
            </a:gra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1-8C54-E943-A20C-25B90B2DFD12}"/>
              </c:ext>
            </c:extLst>
          </c:dPt>
          <c:dPt>
            <c:idx val="1"/>
            <c:invertIfNegative val="0"/>
            <c:bubble3D val="0"/>
            <c:extLst>
              <c:ext xmlns:c16="http://schemas.microsoft.com/office/drawing/2014/chart" uri="{C3380CC4-5D6E-409C-BE32-E72D297353CC}">
                <c16:uniqueId val="{00000002-8C54-E943-A20C-25B90B2DFD12}"/>
              </c:ext>
            </c:extLst>
          </c:dPt>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ITT Population</c:v>
                </c:pt>
                <c:pt idx="1">
                  <c:v>Excluding NNRTI-R</c:v>
                </c:pt>
              </c:strCache>
            </c:strRef>
          </c:cat>
          <c:val>
            <c:numRef>
              <c:f>Sheet1!$C$2:$C$3</c:f>
              <c:numCache>
                <c:formatCode>0</c:formatCode>
                <c:ptCount val="2"/>
                <c:pt idx="0">
                  <c:v>68</c:v>
                </c:pt>
                <c:pt idx="1">
                  <c:v>70</c:v>
                </c:pt>
              </c:numCache>
            </c:numRef>
          </c:val>
          <c:extLst>
            <c:ext xmlns:c16="http://schemas.microsoft.com/office/drawing/2014/chart" uri="{C3380CC4-5D6E-409C-BE32-E72D297353CC}">
              <c16:uniqueId val="{00000003-8C54-E943-A20C-25B90B2DFD12}"/>
            </c:ext>
          </c:extLst>
        </c:ser>
        <c:dLbls>
          <c:showLegendKey val="0"/>
          <c:showVal val="1"/>
          <c:showCatName val="0"/>
          <c:showSerName val="0"/>
          <c:showPercent val="0"/>
          <c:showBubbleSize val="0"/>
        </c:dLbls>
        <c:gapWidth val="175"/>
        <c:axId val="-2021276312"/>
        <c:axId val="-2021079720"/>
      </c:barChart>
      <c:catAx>
        <c:axId val="-2021276312"/>
        <c:scaling>
          <c:orientation val="minMax"/>
        </c:scaling>
        <c:delete val="0"/>
        <c:axPos val="b"/>
        <c:title>
          <c:tx>
            <c:rich>
              <a:bodyPr/>
              <a:lstStyle/>
              <a:p>
                <a:pPr>
                  <a:defRPr sz="1400" b="1"/>
                </a:pPr>
                <a:r>
                  <a:rPr lang="en-US" sz="1400" b="1" dirty="0"/>
                  <a:t>Study Populations </a:t>
                </a:r>
              </a:p>
            </c:rich>
          </c:tx>
          <c:layout>
            <c:manualLayout>
              <c:xMode val="edge"/>
              <c:yMode val="edge"/>
              <c:x val="0.45659971323029064"/>
              <c:y val="0.88116297962754642"/>
            </c:manualLayout>
          </c:layout>
          <c:overlay val="0"/>
        </c:title>
        <c:numFmt formatCode="General" sourceLinked="0"/>
        <c:majorTickMark val="out"/>
        <c:minorTickMark val="none"/>
        <c:tickLblPos val="nextTo"/>
        <c:spPr>
          <a:ln w="6350" cap="flat" cmpd="sng" algn="ctr">
            <a:solidFill>
              <a:srgbClr val="000000"/>
            </a:solidFill>
            <a:prstDash val="solid"/>
            <a:round/>
            <a:headEnd type="none" w="med" len="med"/>
            <a:tailEnd type="none" w="med" len="med"/>
          </a:ln>
        </c:spPr>
        <c:txPr>
          <a:bodyPr/>
          <a:lstStyle/>
          <a:p>
            <a:pPr>
              <a:defRPr sz="1200"/>
            </a:pPr>
            <a:endParaRPr lang="en-US"/>
          </a:p>
        </c:txPr>
        <c:crossAx val="-2021079720"/>
        <c:crosses val="autoZero"/>
        <c:auto val="1"/>
        <c:lblAlgn val="ctr"/>
        <c:lblOffset val="1"/>
        <c:tickLblSkip val="1"/>
        <c:tickMarkSkip val="1"/>
        <c:noMultiLvlLbl val="0"/>
      </c:catAx>
      <c:valAx>
        <c:axId val="-2021079720"/>
        <c:scaling>
          <c:orientation val="minMax"/>
          <c:max val="100"/>
        </c:scaling>
        <c:delete val="0"/>
        <c:axPos val="l"/>
        <c:title>
          <c:tx>
            <c:rich>
              <a:bodyPr/>
              <a:lstStyle/>
              <a:p>
                <a:pPr>
                  <a:defRPr sz="1400" b="1"/>
                </a:pPr>
                <a:r>
                  <a:rPr lang="en-US" sz="1400" b="1" dirty="0"/>
                  <a:t>HIV RNA &lt;50 copies/mL (%)</a:t>
                </a:r>
              </a:p>
            </c:rich>
          </c:tx>
          <c:layout>
            <c:manualLayout>
              <c:xMode val="edge"/>
              <c:yMode val="edge"/>
              <c:x val="7.6594245163798969E-3"/>
              <c:y val="8.1344831896012978E-2"/>
            </c:manualLayout>
          </c:layout>
          <c:overlay val="0"/>
        </c:title>
        <c:numFmt formatCode="0" sourceLinked="0"/>
        <c:majorTickMark val="out"/>
        <c:minorTickMark val="none"/>
        <c:tickLblPos val="nextTo"/>
        <c:spPr>
          <a:ln w="6350" cmpd="sng">
            <a:solidFill>
              <a:srgbClr val="000000"/>
            </a:solidFill>
          </a:ln>
        </c:spPr>
        <c:txPr>
          <a:bodyPr/>
          <a:lstStyle/>
          <a:p>
            <a:pPr>
              <a:defRPr sz="1200"/>
            </a:pPr>
            <a:endParaRPr lang="en-US"/>
          </a:p>
        </c:txPr>
        <c:crossAx val="-2021276312"/>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38333333333333303"/>
          <c:y val="0"/>
          <c:w val="0.58807339449541296"/>
          <c:h val="8.4542372832825799E-2"/>
        </c:manualLayout>
      </c:layout>
      <c:overlay val="0"/>
      <c:txPr>
        <a:bodyPr/>
        <a:lstStyle/>
        <a:p>
          <a:pPr>
            <a:defRPr sz="1400"/>
          </a:pPr>
          <a:endParaRPr lang="en-US"/>
        </a:p>
      </c:tx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5469037073490799"/>
          <c:y val="0.112812017986181"/>
          <c:w val="0.82428149606299195"/>
          <c:h val="0.77917983747981001"/>
        </c:manualLayout>
      </c:layout>
      <c:barChart>
        <c:barDir val="col"/>
        <c:grouping val="clustered"/>
        <c:varyColors val="0"/>
        <c:ser>
          <c:idx val="0"/>
          <c:order val="0"/>
          <c:tx>
            <c:strRef>
              <c:f>Sheet1!$B$1</c:f>
              <c:strCache>
                <c:ptCount val="1"/>
                <c:pt idx="0">
                  <c:v>EFV + TDF + FTC</c:v>
                </c:pt>
              </c:strCache>
            </c:strRef>
          </c:tx>
          <c:spPr>
            <a:gradFill>
              <a:gsLst>
                <a:gs pos="0">
                  <a:srgbClr val="004A80"/>
                </a:gs>
                <a:gs pos="99000">
                  <a:srgbClr val="3FBAEF"/>
                </a:gs>
              </a:gsLst>
              <a:lin ang="0" scaled="0"/>
            </a:gradFill>
            <a:ln w="12700">
              <a:noFill/>
            </a:ln>
            <a:effectLst/>
            <a:scene3d>
              <a:camera prst="orthographicFront"/>
              <a:lightRig rig="threePt" dir="t"/>
            </a:scene3d>
            <a:sp3d>
              <a:bevelT w="38100" h="38100"/>
            </a:sp3d>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c:f>
              <c:numCache>
                <c:formatCode>0</c:formatCode>
                <c:ptCount val="1"/>
                <c:pt idx="0">
                  <c:v>190</c:v>
                </c:pt>
              </c:numCache>
            </c:numRef>
          </c:val>
          <c:extLst>
            <c:ext xmlns:c16="http://schemas.microsoft.com/office/drawing/2014/chart" uri="{C3380CC4-5D6E-409C-BE32-E72D297353CC}">
              <c16:uniqueId val="{00000000-33B3-A048-8B9A-A285A7E21DC5}"/>
            </c:ext>
          </c:extLst>
        </c:ser>
        <c:ser>
          <c:idx val="1"/>
          <c:order val="1"/>
          <c:tx>
            <c:strRef>
              <c:f>Sheet1!$C$1</c:f>
              <c:strCache>
                <c:ptCount val="1"/>
                <c:pt idx="0">
                  <c:v>EFV + ZDV-3TC</c:v>
                </c:pt>
              </c:strCache>
            </c:strRef>
          </c:tx>
          <c:spPr>
            <a:gradFill>
              <a:gsLst>
                <a:gs pos="0">
                  <a:srgbClr val="5A8031"/>
                </a:gs>
                <a:gs pos="98000">
                  <a:srgbClr val="8DC84E"/>
                </a:gs>
              </a:gsLst>
              <a:lin ang="0" scaled="0"/>
            </a:gradFill>
            <a:ln w="12700">
              <a:noFill/>
            </a:ln>
            <a:effectLst/>
            <a:scene3d>
              <a:camera prst="orthographicFront"/>
              <a:lightRig rig="threePt" dir="t"/>
            </a:scene3d>
            <a:sp3d>
              <a:bevelT w="38100" h="38100"/>
            </a:sp3d>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Sheet1!$C$2</c:f>
              <c:numCache>
                <c:formatCode>0</c:formatCode>
                <c:ptCount val="1"/>
                <c:pt idx="0">
                  <c:v>158</c:v>
                </c:pt>
              </c:numCache>
            </c:numRef>
          </c:val>
          <c:extLst>
            <c:ext xmlns:c16="http://schemas.microsoft.com/office/drawing/2014/chart" uri="{C3380CC4-5D6E-409C-BE32-E72D297353CC}">
              <c16:uniqueId val="{00000001-33B3-A048-8B9A-A285A7E21DC5}"/>
            </c:ext>
          </c:extLst>
        </c:ser>
        <c:dLbls>
          <c:showLegendKey val="0"/>
          <c:showVal val="1"/>
          <c:showCatName val="0"/>
          <c:showSerName val="0"/>
          <c:showPercent val="0"/>
          <c:showBubbleSize val="0"/>
        </c:dLbls>
        <c:gapWidth val="275"/>
        <c:overlap val="-100"/>
        <c:axId val="-1978444200"/>
        <c:axId val="-1977830424"/>
      </c:barChart>
      <c:catAx>
        <c:axId val="-1978444200"/>
        <c:scaling>
          <c:orientation val="minMax"/>
        </c:scaling>
        <c:delete val="1"/>
        <c:axPos val="b"/>
        <c:numFmt formatCode="0%" sourceLinked="1"/>
        <c:majorTickMark val="out"/>
        <c:minorTickMark val="none"/>
        <c:tickLblPos val="low"/>
        <c:crossAx val="-1977830424"/>
        <c:crosses val="autoZero"/>
        <c:auto val="1"/>
        <c:lblAlgn val="ctr"/>
        <c:lblOffset val="1"/>
        <c:tickLblSkip val="1"/>
        <c:tickMarkSkip val="1"/>
        <c:noMultiLvlLbl val="0"/>
      </c:catAx>
      <c:valAx>
        <c:axId val="-1977830424"/>
        <c:scaling>
          <c:orientation val="minMax"/>
          <c:max val="250"/>
          <c:min val="0"/>
        </c:scaling>
        <c:delete val="0"/>
        <c:axPos val="l"/>
        <c:title>
          <c:tx>
            <c:rich>
              <a:bodyPr/>
              <a:lstStyle/>
              <a:p>
                <a:pPr algn="ctr" rtl="0">
                  <a:defRPr sz="1400" b="1"/>
                </a:pPr>
                <a:r>
                  <a:rPr lang="en-US" sz="1400" b="1" dirty="0"/>
                  <a:t>Mean Change in CD4 count (cells/</a:t>
                </a:r>
                <a:r>
                  <a:rPr lang="en-US" sz="1400" b="1" dirty="0">
                    <a:solidFill>
                      <a:schemeClr val="tx1"/>
                    </a:solidFill>
                  </a:rPr>
                  <a:t>mm</a:t>
                </a:r>
                <a:r>
                  <a:rPr lang="en-US" sz="1400" b="1" baseline="30000" dirty="0">
                    <a:solidFill>
                      <a:schemeClr val="tx1"/>
                    </a:solidFill>
                  </a:rPr>
                  <a:t>3</a:t>
                </a:r>
                <a:r>
                  <a:rPr lang="en-US" sz="1400" b="1" dirty="0">
                    <a:solidFill>
                      <a:schemeClr val="tx1"/>
                    </a:solidFill>
                  </a:rPr>
                  <a:t>)</a:t>
                </a:r>
              </a:p>
            </c:rich>
          </c:tx>
          <c:layout>
            <c:manualLayout>
              <c:xMode val="edge"/>
              <c:yMode val="edge"/>
              <c:x val="8.5629921259842512E-4"/>
              <c:y val="9.6641142344327149E-2"/>
            </c:manualLayout>
          </c:layout>
          <c:overlay val="0"/>
        </c:title>
        <c:numFmt formatCode="General" sourceLinked="0"/>
        <c:majorTickMark val="out"/>
        <c:minorTickMark val="none"/>
        <c:tickLblPos val="nextTo"/>
        <c:spPr>
          <a:ln w="6350" cmpd="sng">
            <a:solidFill>
              <a:schemeClr val="tx1"/>
            </a:solidFill>
          </a:ln>
        </c:spPr>
        <c:txPr>
          <a:bodyPr/>
          <a:lstStyle/>
          <a:p>
            <a:pPr>
              <a:defRPr sz="1200"/>
            </a:pPr>
            <a:endParaRPr lang="en-US"/>
          </a:p>
        </c:txPr>
        <c:crossAx val="-1978444200"/>
        <c:crosses val="autoZero"/>
        <c:crossBetween val="between"/>
        <c:majorUnit val="50"/>
        <c:minorUnit val="0.01"/>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20854172742296101"/>
          <c:y val="1.41723640686157E-2"/>
          <c:w val="0.69123456790123461"/>
          <c:h val="7.7236929118762399E-2"/>
        </c:manualLayout>
      </c:layout>
      <c:overlay val="0"/>
      <c:spPr>
        <a:solidFill>
          <a:srgbClr val="FFFFFF"/>
        </a:solidFill>
        <a:ln w="25400" cap="flat" cmpd="sng" algn="ctr">
          <a:noFill/>
          <a:prstDash val="solid"/>
          <a:round/>
          <a:headEnd type="none" w="med" len="med"/>
          <a:tailEnd type="none" w="med" len="med"/>
        </a:ln>
        <a:effectLst/>
      </c:spPr>
      <c:txPr>
        <a:bodyPr/>
        <a:lstStyle/>
        <a:p>
          <a:pPr algn="l">
            <a:defRPr sz="1400"/>
          </a:pPr>
          <a:endParaRPr lang="en-US"/>
        </a:p>
      </c:txPr>
    </c:legend>
    <c:plotVisOnly val="1"/>
    <c:dispBlanksAs val="gap"/>
    <c:showDLblsOverMax val="0"/>
  </c:chart>
  <c:spPr>
    <a:ln w="25400" cap="flat" cmpd="sng" algn="ctr">
      <a:noFill/>
      <a:prstDash val="solid"/>
      <a:round/>
      <a:headEnd type="none" w="med" len="med"/>
      <a:tailEnd type="none" w="med" len="med"/>
    </a:ln>
    <a:effectLst/>
  </c:spPr>
  <c:txPr>
    <a:bodyPr/>
    <a:lstStyle/>
    <a:p>
      <a:pPr>
        <a:defRPr sz="1600">
          <a:solidFill>
            <a:srgbClr val="000000"/>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23403902342396"/>
          <c:y val="0.10136638640508901"/>
          <c:w val="0.84534417867577905"/>
          <c:h val="0.716581476044308"/>
        </c:manualLayout>
      </c:layout>
      <c:barChart>
        <c:barDir val="col"/>
        <c:grouping val="clustered"/>
        <c:varyColors val="0"/>
        <c:ser>
          <c:idx val="0"/>
          <c:order val="0"/>
          <c:tx>
            <c:strRef>
              <c:f>Sheet1!$B$1</c:f>
              <c:strCache>
                <c:ptCount val="1"/>
                <c:pt idx="0">
                  <c:v>EFV + TDF + FTC</c:v>
                </c:pt>
              </c:strCache>
            </c:strRef>
          </c:tx>
          <c:spPr>
            <a:gradFill>
              <a:gsLst>
                <a:gs pos="0">
                  <a:srgbClr val="004A80"/>
                </a:gs>
                <a:gs pos="99000">
                  <a:srgbClr val="3FBAEF"/>
                </a:gs>
              </a:gsLst>
              <a:lin ang="0" scaled="0"/>
            </a:gradFill>
            <a:ln w="12700">
              <a:noFill/>
            </a:ln>
            <a:effectLst/>
            <a:scene3d>
              <a:camera prst="orthographicFront"/>
              <a:lightRig rig="threePt" dir="t"/>
            </a:scene3d>
            <a:sp3d>
              <a:bevelT w="38100" h="38100"/>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Adverse Event </c:v>
                </c:pt>
                <c:pt idx="1">
                  <c:v>Adverse Event _x000d_Leading to Discontinuation</c:v>
                </c:pt>
              </c:strCache>
            </c:strRef>
          </c:cat>
          <c:val>
            <c:numRef>
              <c:f>Sheet1!$B$2:$B$3</c:f>
              <c:numCache>
                <c:formatCode>0</c:formatCode>
                <c:ptCount val="2"/>
                <c:pt idx="0">
                  <c:v>63</c:v>
                </c:pt>
                <c:pt idx="1">
                  <c:v>4</c:v>
                </c:pt>
              </c:numCache>
            </c:numRef>
          </c:val>
          <c:extLst>
            <c:ext xmlns:c16="http://schemas.microsoft.com/office/drawing/2014/chart" uri="{C3380CC4-5D6E-409C-BE32-E72D297353CC}">
              <c16:uniqueId val="{00000000-4D88-6D47-AB2E-A3F811FE2A32}"/>
            </c:ext>
          </c:extLst>
        </c:ser>
        <c:ser>
          <c:idx val="1"/>
          <c:order val="1"/>
          <c:tx>
            <c:strRef>
              <c:f>Sheet1!$C$1</c:f>
              <c:strCache>
                <c:ptCount val="1"/>
                <c:pt idx="0">
                  <c:v>EFV + ZDV-3TC</c:v>
                </c:pt>
              </c:strCache>
            </c:strRef>
          </c:tx>
          <c:spPr>
            <a:gradFill>
              <a:gsLst>
                <a:gs pos="0">
                  <a:srgbClr val="5A8031"/>
                </a:gs>
                <a:gs pos="98000">
                  <a:srgbClr val="8DC84E"/>
                </a:gs>
              </a:gsLst>
              <a:lin ang="0" scaled="0"/>
            </a:gradFill>
            <a:ln w="12700">
              <a:noFill/>
            </a:ln>
            <a:effectLst/>
            <a:scene3d>
              <a:camera prst="orthographicFront"/>
              <a:lightRig rig="threePt" dir="t"/>
            </a:scene3d>
            <a:sp3d>
              <a:bevelT w="38100" h="38100"/>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Adverse Event </c:v>
                </c:pt>
                <c:pt idx="1">
                  <c:v>Adverse Event _x000d_Leading to Discontinuation</c:v>
                </c:pt>
              </c:strCache>
            </c:strRef>
          </c:cat>
          <c:val>
            <c:numRef>
              <c:f>Sheet1!$C$2:$C$3</c:f>
              <c:numCache>
                <c:formatCode>0</c:formatCode>
                <c:ptCount val="2"/>
                <c:pt idx="0">
                  <c:v>63</c:v>
                </c:pt>
                <c:pt idx="1">
                  <c:v>9</c:v>
                </c:pt>
              </c:numCache>
            </c:numRef>
          </c:val>
          <c:extLst>
            <c:ext xmlns:c16="http://schemas.microsoft.com/office/drawing/2014/chart" uri="{C3380CC4-5D6E-409C-BE32-E72D297353CC}">
              <c16:uniqueId val="{00000001-4D88-6D47-AB2E-A3F811FE2A32}"/>
            </c:ext>
          </c:extLst>
        </c:ser>
        <c:dLbls>
          <c:showLegendKey val="0"/>
          <c:showVal val="1"/>
          <c:showCatName val="0"/>
          <c:showSerName val="0"/>
          <c:showPercent val="0"/>
          <c:showBubbleSize val="0"/>
        </c:dLbls>
        <c:gapWidth val="175"/>
        <c:axId val="-1978131016"/>
        <c:axId val="-1978581208"/>
      </c:barChart>
      <c:catAx>
        <c:axId val="-1978131016"/>
        <c:scaling>
          <c:orientation val="minMax"/>
        </c:scaling>
        <c:delete val="0"/>
        <c:axPos val="b"/>
        <c:numFmt formatCode="General" sourceLinked="0"/>
        <c:majorTickMark val="out"/>
        <c:minorTickMark val="none"/>
        <c:tickLblPos val="nextTo"/>
        <c:spPr>
          <a:ln w="6350" cap="flat" cmpd="sng" algn="ctr">
            <a:solidFill>
              <a:prstClr val="black"/>
            </a:solidFill>
            <a:prstDash val="solid"/>
            <a:round/>
            <a:headEnd type="none" w="med" len="med"/>
            <a:tailEnd type="none" w="med" len="med"/>
          </a:ln>
        </c:spPr>
        <c:txPr>
          <a:bodyPr/>
          <a:lstStyle/>
          <a:p>
            <a:pPr>
              <a:defRPr sz="1200"/>
            </a:pPr>
            <a:endParaRPr lang="en-US"/>
          </a:p>
        </c:txPr>
        <c:crossAx val="-1978581208"/>
        <c:crosses val="autoZero"/>
        <c:auto val="1"/>
        <c:lblAlgn val="ctr"/>
        <c:lblOffset val="1"/>
        <c:tickLblSkip val="1"/>
        <c:tickMarkSkip val="1"/>
        <c:noMultiLvlLbl val="0"/>
      </c:catAx>
      <c:valAx>
        <c:axId val="-1978581208"/>
        <c:scaling>
          <c:orientation val="minMax"/>
          <c:max val="100"/>
          <c:min val="0"/>
        </c:scaling>
        <c:delete val="0"/>
        <c:axPos val="l"/>
        <c:title>
          <c:tx>
            <c:rich>
              <a:bodyPr/>
              <a:lstStyle/>
              <a:p>
                <a:pPr>
                  <a:defRPr sz="1400" b="1">
                    <a:solidFill>
                      <a:schemeClr val="tx1"/>
                    </a:solidFill>
                  </a:defRPr>
                </a:pPr>
                <a:r>
                  <a:rPr lang="en-US" sz="1400" b="1" dirty="0">
                    <a:solidFill>
                      <a:schemeClr val="tx1"/>
                    </a:solidFill>
                  </a:rPr>
                  <a:t>Patients Who Experienced Adverse Events (%)</a:t>
                </a:r>
              </a:p>
            </c:rich>
          </c:tx>
          <c:layout>
            <c:manualLayout>
              <c:xMode val="edge"/>
              <c:yMode val="edge"/>
              <c:x val="4.0111305531253052E-4"/>
              <c:y val="0.1137636310050103"/>
            </c:manualLayout>
          </c:layout>
          <c:overlay val="0"/>
        </c:title>
        <c:numFmt formatCode="0" sourceLinked="0"/>
        <c:majorTickMark val="out"/>
        <c:minorTickMark val="none"/>
        <c:tickLblPos val="nextTo"/>
        <c:spPr>
          <a:ln w="6350" cmpd="sng">
            <a:solidFill>
              <a:schemeClr val="tx1"/>
            </a:solidFill>
          </a:ln>
        </c:spPr>
        <c:txPr>
          <a:bodyPr/>
          <a:lstStyle/>
          <a:p>
            <a:pPr>
              <a:defRPr sz="1200"/>
            </a:pPr>
            <a:endParaRPr lang="en-US"/>
          </a:p>
        </c:txPr>
        <c:crossAx val="-1978131016"/>
        <c:crosses val="autoZero"/>
        <c:crossBetween val="between"/>
        <c:maj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39465408805031399"/>
          <c:y val="1.9491525423728801E-2"/>
          <c:w val="0.56610038132025997"/>
          <c:h val="6.7494387023607799E-2"/>
        </c:manualLayout>
      </c:layout>
      <c:overlay val="0"/>
      <c:spPr>
        <a:ln>
          <a:noFill/>
        </a:ln>
      </c:spPr>
      <c:txPr>
        <a:bodyPr/>
        <a:lstStyle/>
        <a:p>
          <a:pPr>
            <a:defRPr sz="1400"/>
          </a:pPr>
          <a:endParaRPr lang="en-US"/>
        </a:p>
      </c:txPr>
    </c:legend>
    <c:plotVisOnly val="1"/>
    <c:dispBlanksAs val="gap"/>
    <c:showDLblsOverMax val="0"/>
  </c:chart>
  <c:spPr>
    <a:solidFill>
      <a:srgbClr val="FFFFFF"/>
    </a:solidFill>
    <a:ln w="25400" cap="flat" cmpd="sng" algn="ctr">
      <a:noFill/>
      <a:prstDash val="solid"/>
      <a:round/>
      <a:headEnd type="none" w="med" len="med"/>
      <a:tailEnd type="none" w="med" len="med"/>
    </a:ln>
    <a:effectLst/>
  </c:spPr>
  <c:txPr>
    <a:bodyPr/>
    <a:lstStyle/>
    <a:p>
      <a:pPr>
        <a:defRPr sz="16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884613" y="9770865"/>
            <a:ext cx="2971800" cy="514350"/>
          </a:xfrm>
          <a:prstGeom prst="rect">
            <a:avLst/>
          </a:prstGeom>
        </p:spPr>
        <p:txBody>
          <a:bodyPr/>
          <a:lstStyle/>
          <a:p>
            <a:fld id="{68048787-E73A-F24F-A294-0EF32128AD5F}" type="slidenum">
              <a:rPr lang="en-US" smtClean="0"/>
              <a:pPr/>
              <a:t>3</a:t>
            </a:fld>
            <a:endParaRPr lang="en-US"/>
          </a:p>
        </p:txBody>
      </p:sp>
    </p:spTree>
    <p:extLst>
      <p:ext uri="{BB962C8B-B14F-4D97-AF65-F5344CB8AC3E}">
        <p14:creationId xmlns:p14="http://schemas.microsoft.com/office/powerpoint/2010/main" val="342030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884613" y="9770865"/>
            <a:ext cx="2971800" cy="514350"/>
          </a:xfrm>
          <a:prstGeom prst="rect">
            <a:avLst/>
          </a:prstGeom>
        </p:spPr>
        <p:txBody>
          <a:bodyPr/>
          <a:lstStyle/>
          <a:p>
            <a:fld id="{68048787-E73A-F24F-A294-0EF32128AD5F}" type="slidenum">
              <a:rPr lang="en-US" smtClean="0"/>
              <a:pPr/>
              <a:t>4</a:t>
            </a:fld>
            <a:endParaRPr lang="en-US"/>
          </a:p>
        </p:txBody>
      </p:sp>
    </p:spTree>
    <p:extLst>
      <p:ext uri="{BB962C8B-B14F-4D97-AF65-F5344CB8AC3E}">
        <p14:creationId xmlns:p14="http://schemas.microsoft.com/office/powerpoint/2010/main" val="97759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884613" y="9770865"/>
            <a:ext cx="2971800" cy="514350"/>
          </a:xfrm>
          <a:prstGeom prst="rect">
            <a:avLst/>
          </a:prstGeom>
        </p:spPr>
        <p:txBody>
          <a:bodyPr/>
          <a:lstStyle/>
          <a:p>
            <a:fld id="{68048787-E73A-F24F-A294-0EF32128AD5F}" type="slidenum">
              <a:rPr lang="en-US" smtClean="0"/>
              <a:pPr/>
              <a:t>6</a:t>
            </a:fld>
            <a:endParaRPr lang="en-US"/>
          </a:p>
        </p:txBody>
      </p:sp>
    </p:spTree>
    <p:extLst>
      <p:ext uri="{BB962C8B-B14F-4D97-AF65-F5344CB8AC3E}">
        <p14:creationId xmlns:p14="http://schemas.microsoft.com/office/powerpoint/2010/main" val="31522256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b="0" dirty="0"/>
              <a:t>EFV + TDF + FTC versus EFV + ZDV-3TC </a:t>
            </a:r>
            <a:br>
              <a:rPr lang="en-US" sz="2100" b="0" dirty="0"/>
            </a:br>
            <a:r>
              <a:rPr lang="en-US" sz="2700" dirty="0"/>
              <a:t>Study 934</a:t>
            </a:r>
          </a:p>
        </p:txBody>
      </p:sp>
    </p:spTree>
    <p:extLst>
      <p:ext uri="{BB962C8B-B14F-4D97-AF65-F5344CB8AC3E}">
        <p14:creationId xmlns:p14="http://schemas.microsoft.com/office/powerpoint/2010/main" val="72942121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Line 11"/>
          <p:cNvSpPr>
            <a:spLocks noChangeShapeType="1"/>
          </p:cNvSpPr>
          <p:nvPr/>
        </p:nvSpPr>
        <p:spPr bwMode="auto">
          <a:xfrm rot="1169337" flipV="1">
            <a:off x="5078183" y="2004211"/>
            <a:ext cx="843180" cy="936774"/>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2" name="Line 11"/>
          <p:cNvSpPr>
            <a:spLocks noChangeShapeType="1"/>
          </p:cNvSpPr>
          <p:nvPr/>
        </p:nvSpPr>
        <p:spPr bwMode="auto">
          <a:xfrm rot="20430663">
            <a:off x="5072838" y="2610442"/>
            <a:ext cx="853867" cy="906585"/>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Efavirenz + TDF + FTC + versus Efavirenz + ZDV-3TC</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Study 934: Study Design</a:t>
            </a:r>
            <a:endParaRPr lang="en-US" sz="2000" dirty="0"/>
          </a:p>
        </p:txBody>
      </p:sp>
      <p:sp>
        <p:nvSpPr>
          <p:cNvPr id="4" name="Text Placeholder 3"/>
          <p:cNvSpPr>
            <a:spLocks noGrp="1"/>
          </p:cNvSpPr>
          <p:nvPr>
            <p:ph type="body" sz="quarter" idx="16"/>
          </p:nvPr>
        </p:nvSpPr>
        <p:spPr/>
        <p:txBody>
          <a:bodyPr/>
          <a:lstStyle/>
          <a:p>
            <a:r>
              <a:rPr lang="en-US" dirty="0"/>
              <a:t>Source: Gallant JE, et al.  N Engl J Med. 2006;354:251-60.</a:t>
            </a:r>
            <a:endParaRPr lang="en-US" dirty="0">
              <a:latin typeface="Arial" pitchFamily="22" charset="0"/>
            </a:endParaRPr>
          </a:p>
        </p:txBody>
      </p:sp>
      <p:sp>
        <p:nvSpPr>
          <p:cNvPr id="3" name="Content Placeholder 2"/>
          <p:cNvSpPr>
            <a:spLocks noGrp="1"/>
          </p:cNvSpPr>
          <p:nvPr>
            <p:ph sz="half" idx="2"/>
          </p:nvPr>
        </p:nvSpPr>
        <p:spPr>
          <a:xfrm>
            <a:off x="323850" y="1048192"/>
            <a:ext cx="4622222" cy="3727915"/>
          </a:xfrm>
        </p:spPr>
        <p:txBody>
          <a:bodyPr>
            <a:normAutofit/>
          </a:bodyPr>
          <a:lstStyle/>
          <a:p>
            <a:pPr>
              <a:lnSpc>
                <a:spcPts val="2000"/>
              </a:lnSpc>
            </a:pPr>
            <a:r>
              <a:rPr lang="en-US" b="1" dirty="0"/>
              <a:t>Background</a:t>
            </a:r>
            <a:r>
              <a:rPr lang="en-US" dirty="0"/>
              <a:t>: Randomized, open label phase 3 study comparing efavirenz plus either tenofovir DF and emtricitabine or fixed-dose zidovudine-lamivudine</a:t>
            </a:r>
          </a:p>
          <a:p>
            <a:r>
              <a:rPr lang="en-US" b="1" dirty="0"/>
              <a:t>Inclusion Criteria (n = 509)</a:t>
            </a:r>
          </a:p>
          <a:p>
            <a:pPr lvl="1">
              <a:lnSpc>
                <a:spcPts val="2000"/>
              </a:lnSpc>
            </a:pPr>
            <a:r>
              <a:rPr lang="en-US" dirty="0"/>
              <a:t>Antiretroviral-naïve adults</a:t>
            </a:r>
          </a:p>
          <a:p>
            <a:pPr lvl="1">
              <a:lnSpc>
                <a:spcPts val="2000"/>
              </a:lnSpc>
            </a:pPr>
            <a:r>
              <a:rPr lang="en-US" dirty="0"/>
              <a:t>Age ≥18 years</a:t>
            </a:r>
          </a:p>
          <a:p>
            <a:pPr lvl="1">
              <a:lnSpc>
                <a:spcPts val="2000"/>
              </a:lnSpc>
            </a:pPr>
            <a:r>
              <a:rPr lang="en-US" dirty="0"/>
              <a:t>HIV RNA ≥10,000 copies/mL</a:t>
            </a:r>
          </a:p>
          <a:p>
            <a:pPr lvl="1">
              <a:lnSpc>
                <a:spcPts val="2000"/>
              </a:lnSpc>
            </a:pPr>
            <a:r>
              <a:rPr lang="en-US" dirty="0"/>
              <a:t>CD4 &gt;50 cells/mm</a:t>
            </a:r>
            <a:r>
              <a:rPr lang="en-US" baseline="30000" dirty="0"/>
              <a:t>3</a:t>
            </a:r>
          </a:p>
          <a:p>
            <a:pPr lvl="1">
              <a:lnSpc>
                <a:spcPts val="2000"/>
              </a:lnSpc>
            </a:pPr>
            <a:r>
              <a:rPr lang="en-US" dirty="0"/>
              <a:t>No AIDS conditions in prior 30 days</a:t>
            </a:r>
          </a:p>
          <a:p>
            <a:r>
              <a:rPr lang="en-US" b="1" dirty="0"/>
              <a:t>Treatment Arms</a:t>
            </a:r>
          </a:p>
          <a:p>
            <a:pPr lvl="1">
              <a:lnSpc>
                <a:spcPts val="2000"/>
              </a:lnSpc>
            </a:pPr>
            <a:r>
              <a:rPr lang="en-US" dirty="0"/>
              <a:t>Efavirenz + tenofovir DF + emtricitabine</a:t>
            </a:r>
          </a:p>
          <a:p>
            <a:pPr lvl="1">
              <a:lnSpc>
                <a:spcPts val="2000"/>
              </a:lnSpc>
            </a:pPr>
            <a:r>
              <a:rPr lang="en-US" dirty="0"/>
              <a:t>Efavirenz + zidovudine-lamivudine</a:t>
            </a:r>
          </a:p>
        </p:txBody>
      </p:sp>
      <p:sp>
        <p:nvSpPr>
          <p:cNvPr id="24" name="Rectangle 7"/>
          <p:cNvSpPr>
            <a:spLocks noChangeArrowheads="1"/>
          </p:cNvSpPr>
          <p:nvPr/>
        </p:nvSpPr>
        <p:spPr bwMode="ltGray">
          <a:xfrm>
            <a:off x="6131531" y="1777576"/>
            <a:ext cx="2208784" cy="818384"/>
          </a:xfrm>
          <a:prstGeom prst="rect">
            <a:avLst/>
          </a:prstGeom>
          <a:solidFill>
            <a:schemeClr val="accent1">
              <a:lumMod val="20000"/>
              <a:lumOff val="80000"/>
            </a:schemeClr>
          </a:solidFill>
          <a:ln w="9525" cap="flat" cmpd="sng" algn="ctr">
            <a:solidFill>
              <a:srgbClr val="000000"/>
            </a:solidFill>
            <a:prstDash val="solid"/>
            <a:miter lim="800000"/>
            <a:headEnd type="none" w="med" len="med"/>
            <a:tailEnd type="none" w="med" len="med"/>
          </a:ln>
          <a:effectLst/>
        </p:spPr>
        <p:txBody>
          <a:bodyPr wrap="none" lIns="68573" tIns="34286" rIns="68573" bIns="34286" anchor="ctr">
            <a:prstTxWarp prst="textNoShape">
              <a:avLst/>
            </a:prstTxWarp>
          </a:bodyPr>
          <a:lstStyle/>
          <a:p>
            <a:pPr algn="ctr"/>
            <a:r>
              <a:rPr lang="en-US" sz="1400" b="1" dirty="0">
                <a:solidFill>
                  <a:srgbClr val="000000"/>
                </a:solidFill>
                <a:latin typeface="Arial"/>
                <a:cs typeface="Arial"/>
              </a:rPr>
              <a:t>EFV QD + TDF + FTC QD</a:t>
            </a:r>
            <a:br>
              <a:rPr lang="en-US" sz="1400" b="1" dirty="0">
                <a:solidFill>
                  <a:srgbClr val="000000"/>
                </a:solidFill>
                <a:latin typeface="Arial"/>
                <a:cs typeface="Arial"/>
              </a:rPr>
            </a:br>
            <a:r>
              <a:rPr lang="en-US" sz="1050" dirty="0">
                <a:solidFill>
                  <a:srgbClr val="000000"/>
                </a:solidFill>
                <a:latin typeface="Arial"/>
                <a:cs typeface="Arial"/>
              </a:rPr>
              <a:t>(n = 255)</a:t>
            </a:r>
          </a:p>
        </p:txBody>
      </p:sp>
      <p:sp>
        <p:nvSpPr>
          <p:cNvPr id="33" name="Rectangle 7"/>
          <p:cNvSpPr>
            <a:spLocks noChangeArrowheads="1"/>
          </p:cNvSpPr>
          <p:nvPr/>
        </p:nvSpPr>
        <p:spPr bwMode="ltGray">
          <a:xfrm>
            <a:off x="6131531" y="2959441"/>
            <a:ext cx="2208784" cy="818384"/>
          </a:xfrm>
          <a:prstGeom prst="rect">
            <a:avLst/>
          </a:prstGeom>
          <a:solidFill>
            <a:schemeClr val="accent2">
              <a:lumMod val="20000"/>
              <a:lumOff val="80000"/>
            </a:scheme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nchorCtr="1">
            <a:prstTxWarp prst="textNoShape">
              <a:avLst/>
            </a:prstTxWarp>
          </a:bodyPr>
          <a:lstStyle/>
          <a:p>
            <a:pPr algn="ctr"/>
            <a:r>
              <a:rPr lang="en-US" sz="1400" b="1" dirty="0">
                <a:solidFill>
                  <a:srgbClr val="000000"/>
                </a:solidFill>
                <a:latin typeface="Arial"/>
                <a:cs typeface="Arial"/>
              </a:rPr>
              <a:t>EFV QD + ZDV-3TC BID</a:t>
            </a:r>
            <a:br>
              <a:rPr lang="en-US" sz="1350" b="1" dirty="0">
                <a:solidFill>
                  <a:srgbClr val="000000"/>
                </a:solidFill>
                <a:latin typeface="Arial"/>
                <a:cs typeface="Arial"/>
              </a:rPr>
            </a:br>
            <a:r>
              <a:rPr lang="en-US" sz="1050" dirty="0">
                <a:solidFill>
                  <a:srgbClr val="000000"/>
                </a:solidFill>
                <a:latin typeface="Arial"/>
                <a:cs typeface="Arial"/>
              </a:rPr>
              <a:t>(n = 254)</a:t>
            </a:r>
          </a:p>
        </p:txBody>
      </p:sp>
    </p:spTree>
    <p:extLst>
      <p:ext uri="{BB962C8B-B14F-4D97-AF65-F5344CB8AC3E}">
        <p14:creationId xmlns:p14="http://schemas.microsoft.com/office/powerpoint/2010/main" val="1307547154"/>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ea typeface="ＭＳ Ｐゴシック" pitchFamily="31" charset="-128"/>
                <a:cs typeface="ＭＳ Ｐゴシック" pitchFamily="31" charset="-128"/>
              </a:rPr>
              <a:t>Efavirenz + TDF + FTC + versus Efavirenz + ZDV-3TC</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Study 934: Results</a:t>
            </a:r>
            <a:endParaRPr lang="en-US" sz="2000" dirty="0"/>
          </a:p>
        </p:txBody>
      </p:sp>
      <p:sp>
        <p:nvSpPr>
          <p:cNvPr id="5" name="Text Placeholder 4"/>
          <p:cNvSpPr>
            <a:spLocks noGrp="1"/>
          </p:cNvSpPr>
          <p:nvPr>
            <p:ph type="body" sz="quarter" idx="15"/>
          </p:nvPr>
        </p:nvSpPr>
        <p:spPr/>
        <p:txBody>
          <a:bodyPr/>
          <a:lstStyle/>
          <a:p>
            <a:pPr defTabSz="342900">
              <a:lnSpc>
                <a:spcPct val="85000"/>
              </a:lnSpc>
            </a:pPr>
            <a:r>
              <a:rPr lang="en-US" dirty="0">
                <a:solidFill>
                  <a:schemeClr val="bg1"/>
                </a:solidFill>
                <a:latin typeface="Arial" pitchFamily="-110" charset="0"/>
                <a:ea typeface="ＭＳ Ｐゴシック" pitchFamily="-110" charset="-128"/>
                <a:cs typeface="ＭＳ Ｐゴシック" pitchFamily="-110" charset="-128"/>
              </a:rPr>
              <a:t>Week 48: Virologic Response (&lt;400 copies/mL) </a:t>
            </a:r>
          </a:p>
        </p:txBody>
      </p:sp>
      <p:sp>
        <p:nvSpPr>
          <p:cNvPr id="7" name="Content Placeholder 6"/>
          <p:cNvSpPr>
            <a:spLocks noGrp="1"/>
          </p:cNvSpPr>
          <p:nvPr>
            <p:ph type="body" sz="quarter" idx="16"/>
          </p:nvPr>
        </p:nvSpPr>
        <p:spPr>
          <a:prstGeom prst="rect">
            <a:avLst/>
          </a:prstGeom>
        </p:spPr>
        <p:txBody>
          <a:bodyPr/>
          <a:lstStyle/>
          <a:p>
            <a:r>
              <a:rPr lang="en-US" dirty="0"/>
              <a:t>Source: Gallant JE, et al.  N </a:t>
            </a:r>
            <a:r>
              <a:rPr lang="en-US" dirty="0" err="1"/>
              <a:t>Engl</a:t>
            </a:r>
            <a:r>
              <a:rPr lang="en-US" dirty="0"/>
              <a:t> J Med. 2006;354:251-60.</a:t>
            </a:r>
          </a:p>
        </p:txBody>
      </p:sp>
      <p:graphicFrame>
        <p:nvGraphicFramePr>
          <p:cNvPr id="6" name="Chart 5"/>
          <p:cNvGraphicFramePr>
            <a:graphicFrameLocks/>
          </p:cNvGraphicFramePr>
          <p:nvPr>
            <p:extLst>
              <p:ext uri="{D42A27DB-BD31-4B8C-83A1-F6EECF244321}">
                <p14:modId xmlns:p14="http://schemas.microsoft.com/office/powerpoint/2010/main" val="3847798971"/>
              </p:ext>
            </p:extLst>
          </p:nvPr>
        </p:nvGraphicFramePr>
        <p:xfrm>
          <a:off x="493776" y="1371600"/>
          <a:ext cx="8229600" cy="32004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706336" y="4512617"/>
            <a:ext cx="6800850" cy="253916"/>
          </a:xfrm>
          <a:prstGeom prst="rect">
            <a:avLst/>
          </a:prstGeom>
          <a:solidFill>
            <a:schemeClr val="bg1">
              <a:lumMod val="95000"/>
            </a:schemeClr>
          </a:solidFill>
        </p:spPr>
        <p:txBody>
          <a:bodyPr wrap="square" lIns="274320" rtlCol="0">
            <a:spAutoFit/>
          </a:bodyPr>
          <a:lstStyle/>
          <a:p>
            <a:r>
              <a:rPr lang="en-US" sz="1050" dirty="0">
                <a:latin typeface="Arial"/>
              </a:rPr>
              <a:t>  </a:t>
            </a:r>
            <a:r>
              <a:rPr lang="en-US" sz="1050" b="1" dirty="0">
                <a:latin typeface="Arial"/>
              </a:rPr>
              <a:t>Abbreviations</a:t>
            </a:r>
            <a:r>
              <a:rPr lang="en-US" sz="1050" dirty="0">
                <a:latin typeface="Arial"/>
              </a:rPr>
              <a:t>: ITT = Intention-to-Treat; NNRTI-R = Patients with baseline NNRTI mutations. </a:t>
            </a:r>
          </a:p>
        </p:txBody>
      </p:sp>
      <p:sp>
        <p:nvSpPr>
          <p:cNvPr id="4" name="TextBox 3"/>
          <p:cNvSpPr txBox="1"/>
          <p:nvPr/>
        </p:nvSpPr>
        <p:spPr>
          <a:xfrm>
            <a:off x="2597535" y="3563404"/>
            <a:ext cx="685800" cy="253916"/>
          </a:xfrm>
          <a:prstGeom prst="rect">
            <a:avLst/>
          </a:prstGeom>
          <a:noFill/>
        </p:spPr>
        <p:txBody>
          <a:bodyPr wrap="square" rtlCol="0" anchor="ctr">
            <a:spAutoFit/>
          </a:bodyPr>
          <a:lstStyle/>
          <a:p>
            <a:pPr algn="ctr"/>
            <a:r>
              <a:rPr lang="en-US" sz="1000" dirty="0">
                <a:solidFill>
                  <a:srgbClr val="FFFFFF"/>
                </a:solidFill>
                <a:latin typeface="Arial" panose="020B0604020202020204" pitchFamily="34" charset="0"/>
                <a:cs typeface="Arial" panose="020B0604020202020204" pitchFamily="34" charset="0"/>
              </a:rPr>
              <a:t>206/255</a:t>
            </a:r>
          </a:p>
        </p:txBody>
      </p:sp>
      <p:sp>
        <p:nvSpPr>
          <p:cNvPr id="8" name="TextBox 7"/>
          <p:cNvSpPr txBox="1"/>
          <p:nvPr/>
        </p:nvSpPr>
        <p:spPr>
          <a:xfrm>
            <a:off x="3553655" y="3577845"/>
            <a:ext cx="685800" cy="253916"/>
          </a:xfrm>
          <a:prstGeom prst="rect">
            <a:avLst/>
          </a:prstGeom>
          <a:noFill/>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dirty="0">
                <a:solidFill>
                  <a:srgbClr val="FFFFFF"/>
                </a:solidFill>
                <a:latin typeface="Arial" panose="020B0604020202020204" pitchFamily="34" charset="0"/>
                <a:cs typeface="Arial" panose="020B0604020202020204" pitchFamily="34" charset="0"/>
              </a:rPr>
              <a:t>177/254</a:t>
            </a:r>
          </a:p>
        </p:txBody>
      </p:sp>
      <p:sp>
        <p:nvSpPr>
          <p:cNvPr id="9" name="TextBox 8"/>
          <p:cNvSpPr txBox="1"/>
          <p:nvPr/>
        </p:nvSpPr>
        <p:spPr>
          <a:xfrm>
            <a:off x="6016033" y="3563404"/>
            <a:ext cx="685800" cy="253916"/>
          </a:xfrm>
          <a:prstGeom prst="rect">
            <a:avLst/>
          </a:prstGeom>
          <a:noFill/>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dirty="0">
                <a:solidFill>
                  <a:srgbClr val="FFFFFF"/>
                </a:solidFill>
                <a:latin typeface="Arial" panose="020B0604020202020204" pitchFamily="34" charset="0"/>
                <a:cs typeface="Arial" panose="020B0604020202020204" pitchFamily="34" charset="0"/>
              </a:rPr>
              <a:t>206/244</a:t>
            </a:r>
          </a:p>
        </p:txBody>
      </p:sp>
      <p:sp>
        <p:nvSpPr>
          <p:cNvPr id="10" name="TextBox 9"/>
          <p:cNvSpPr txBox="1"/>
          <p:nvPr/>
        </p:nvSpPr>
        <p:spPr>
          <a:xfrm>
            <a:off x="6932021" y="3577845"/>
            <a:ext cx="685800" cy="253916"/>
          </a:xfrm>
          <a:prstGeom prst="rect">
            <a:avLst/>
          </a:prstGeom>
          <a:noFill/>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dirty="0">
                <a:solidFill>
                  <a:srgbClr val="FFFFFF"/>
                </a:solidFill>
                <a:latin typeface="Arial" panose="020B0604020202020204" pitchFamily="34" charset="0"/>
                <a:cs typeface="Arial" panose="020B0604020202020204" pitchFamily="34" charset="0"/>
              </a:rPr>
              <a:t>177/243</a:t>
            </a:r>
          </a:p>
        </p:txBody>
      </p:sp>
    </p:spTree>
    <p:extLst>
      <p:ext uri="{BB962C8B-B14F-4D97-AF65-F5344CB8AC3E}">
        <p14:creationId xmlns:p14="http://schemas.microsoft.com/office/powerpoint/2010/main" val="145267165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ea typeface="ＭＳ Ｐゴシック" pitchFamily="31" charset="-128"/>
                <a:cs typeface="ＭＳ Ｐゴシック" pitchFamily="31" charset="-128"/>
              </a:rPr>
              <a:t>Efavirenz + TDF + FTC + versus Efavirenz + ZDV-3TC</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Study 934: Results</a:t>
            </a:r>
            <a:endParaRPr lang="en-US" sz="2000" dirty="0"/>
          </a:p>
        </p:txBody>
      </p:sp>
      <p:sp>
        <p:nvSpPr>
          <p:cNvPr id="5" name="Text Placeholder 4"/>
          <p:cNvSpPr>
            <a:spLocks noGrp="1"/>
          </p:cNvSpPr>
          <p:nvPr>
            <p:ph type="body" sz="quarter" idx="15"/>
          </p:nvPr>
        </p:nvSpPr>
        <p:spPr/>
        <p:txBody>
          <a:bodyPr/>
          <a:lstStyle/>
          <a:p>
            <a:pPr defTabSz="342900">
              <a:lnSpc>
                <a:spcPct val="85000"/>
              </a:lnSpc>
            </a:pPr>
            <a:r>
              <a:rPr lang="en-US" dirty="0">
                <a:solidFill>
                  <a:schemeClr val="bg1"/>
                </a:solidFill>
                <a:latin typeface="Arial" pitchFamily="-110" charset="0"/>
                <a:ea typeface="ＭＳ Ｐゴシック" pitchFamily="-110" charset="-128"/>
                <a:cs typeface="ＭＳ Ｐゴシック" pitchFamily="-110" charset="-128"/>
              </a:rPr>
              <a:t>Week 48: Virologic Response (&lt;50 copies/mL) </a:t>
            </a:r>
          </a:p>
        </p:txBody>
      </p:sp>
      <p:sp>
        <p:nvSpPr>
          <p:cNvPr id="7" name="Content Placeholder 6"/>
          <p:cNvSpPr>
            <a:spLocks noGrp="1"/>
          </p:cNvSpPr>
          <p:nvPr>
            <p:ph type="body" sz="quarter" idx="16"/>
          </p:nvPr>
        </p:nvSpPr>
        <p:spPr>
          <a:prstGeom prst="rect">
            <a:avLst/>
          </a:prstGeom>
        </p:spPr>
        <p:txBody>
          <a:bodyPr/>
          <a:lstStyle/>
          <a:p>
            <a:r>
              <a:rPr lang="en-US" dirty="0"/>
              <a:t>Source: Gallant JE, et al.  N </a:t>
            </a:r>
            <a:r>
              <a:rPr lang="en-US" dirty="0" err="1"/>
              <a:t>Engl</a:t>
            </a:r>
            <a:r>
              <a:rPr lang="en-US" dirty="0"/>
              <a:t> J Med. 2006;354:251-60.</a:t>
            </a:r>
          </a:p>
        </p:txBody>
      </p:sp>
      <p:sp>
        <p:nvSpPr>
          <p:cNvPr id="8" name="TextBox 7"/>
          <p:cNvSpPr txBox="1"/>
          <p:nvPr/>
        </p:nvSpPr>
        <p:spPr>
          <a:xfrm>
            <a:off x="1706336" y="4512617"/>
            <a:ext cx="6800850" cy="253916"/>
          </a:xfrm>
          <a:prstGeom prst="rect">
            <a:avLst/>
          </a:prstGeom>
          <a:solidFill>
            <a:schemeClr val="bg1">
              <a:lumMod val="95000"/>
            </a:schemeClr>
          </a:solidFill>
        </p:spPr>
        <p:txBody>
          <a:bodyPr wrap="square" lIns="274320" rtlCol="0">
            <a:spAutoFit/>
          </a:bodyPr>
          <a:lstStyle/>
          <a:p>
            <a:r>
              <a:rPr lang="en-US" sz="1050" dirty="0">
                <a:latin typeface="Arial"/>
              </a:rPr>
              <a:t> </a:t>
            </a:r>
            <a:r>
              <a:rPr lang="en-US" sz="1050" b="1" dirty="0">
                <a:latin typeface="Arial"/>
              </a:rPr>
              <a:t>Abbreviations: </a:t>
            </a:r>
            <a:r>
              <a:rPr lang="en-US" sz="1050" dirty="0">
                <a:latin typeface="Arial"/>
              </a:rPr>
              <a:t> ITT = Intention-to-Treat; NNRTI-R = Patients with baseline NNRTI resistance mutations. </a:t>
            </a:r>
          </a:p>
        </p:txBody>
      </p:sp>
      <p:graphicFrame>
        <p:nvGraphicFramePr>
          <p:cNvPr id="12" name="Chart 11"/>
          <p:cNvGraphicFramePr>
            <a:graphicFrameLocks/>
          </p:cNvGraphicFramePr>
          <p:nvPr>
            <p:extLst>
              <p:ext uri="{D42A27DB-BD31-4B8C-83A1-F6EECF244321}">
                <p14:modId xmlns:p14="http://schemas.microsoft.com/office/powerpoint/2010/main" val="3822762492"/>
              </p:ext>
            </p:extLst>
          </p:nvPr>
        </p:nvGraphicFramePr>
        <p:xfrm>
          <a:off x="493776" y="1371600"/>
          <a:ext cx="8229600" cy="320040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6027184" y="3624179"/>
            <a:ext cx="685800" cy="253916"/>
          </a:xfrm>
          <a:prstGeom prst="rect">
            <a:avLst/>
          </a:prstGeom>
          <a:noFill/>
        </p:spPr>
        <p:txBody>
          <a:bodyPr wrap="square" rtlCol="0" anchor="ctr">
            <a:spAutoFit/>
          </a:bodyPr>
          <a:lstStyle/>
          <a:p>
            <a:pPr algn="ctr"/>
            <a:r>
              <a:rPr lang="en-US" sz="1000" dirty="0">
                <a:solidFill>
                  <a:srgbClr val="FFFFFF"/>
                </a:solidFill>
                <a:latin typeface="Arial"/>
              </a:rPr>
              <a:t>199/244</a:t>
            </a:r>
          </a:p>
        </p:txBody>
      </p:sp>
      <p:sp>
        <p:nvSpPr>
          <p:cNvPr id="14" name="TextBox 13"/>
          <p:cNvSpPr txBox="1"/>
          <p:nvPr/>
        </p:nvSpPr>
        <p:spPr>
          <a:xfrm>
            <a:off x="6932021" y="3624179"/>
            <a:ext cx="685800" cy="253916"/>
          </a:xfrm>
          <a:prstGeom prst="rect">
            <a:avLst/>
          </a:prstGeom>
          <a:noFill/>
        </p:spPr>
        <p:txBody>
          <a:bodyPr wrap="square" rtlCol="0" anchor="ctr">
            <a:spAutoFit/>
          </a:bodyPr>
          <a:lstStyle/>
          <a:p>
            <a:pPr algn="ctr"/>
            <a:r>
              <a:rPr lang="en-US" sz="1000" dirty="0">
                <a:solidFill>
                  <a:srgbClr val="FFFFFF"/>
                </a:solidFill>
                <a:latin typeface="Arial"/>
              </a:rPr>
              <a:t>171/243</a:t>
            </a:r>
          </a:p>
        </p:txBody>
      </p:sp>
      <p:sp>
        <p:nvSpPr>
          <p:cNvPr id="15" name="TextBox 14"/>
          <p:cNvSpPr txBox="1"/>
          <p:nvPr/>
        </p:nvSpPr>
        <p:spPr>
          <a:xfrm>
            <a:off x="2609205" y="3624179"/>
            <a:ext cx="685800" cy="253916"/>
          </a:xfrm>
          <a:prstGeom prst="rect">
            <a:avLst/>
          </a:prstGeom>
          <a:noFill/>
        </p:spPr>
        <p:txBody>
          <a:bodyPr wrap="square" rtlCol="0" anchor="ctr">
            <a:spAutoFit/>
          </a:bodyPr>
          <a:lstStyle/>
          <a:p>
            <a:pPr algn="ctr"/>
            <a:r>
              <a:rPr lang="en-US" sz="1000" dirty="0">
                <a:solidFill>
                  <a:srgbClr val="FFFFFF"/>
                </a:solidFill>
                <a:latin typeface="Arial"/>
              </a:rPr>
              <a:t>196/255</a:t>
            </a:r>
          </a:p>
        </p:txBody>
      </p:sp>
      <p:sp>
        <p:nvSpPr>
          <p:cNvPr id="16" name="TextBox 15"/>
          <p:cNvSpPr txBox="1"/>
          <p:nvPr/>
        </p:nvSpPr>
        <p:spPr>
          <a:xfrm>
            <a:off x="3510658" y="3624179"/>
            <a:ext cx="685800" cy="253916"/>
          </a:xfrm>
          <a:prstGeom prst="rect">
            <a:avLst/>
          </a:prstGeom>
          <a:noFill/>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dirty="0">
                <a:solidFill>
                  <a:srgbClr val="FFFFFF"/>
                </a:solidFill>
                <a:latin typeface="Arial"/>
              </a:rPr>
              <a:t>173/254</a:t>
            </a:r>
          </a:p>
        </p:txBody>
      </p:sp>
    </p:spTree>
    <p:extLst>
      <p:ext uri="{BB962C8B-B14F-4D97-AF65-F5344CB8AC3E}">
        <p14:creationId xmlns:p14="http://schemas.microsoft.com/office/powerpoint/2010/main" val="2643593205"/>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ts val="2550"/>
              </a:lnSpc>
            </a:pPr>
            <a:r>
              <a:rPr lang="en-US" sz="2000" dirty="0">
                <a:ea typeface="ＭＳ Ｐゴシック" pitchFamily="31" charset="-128"/>
                <a:cs typeface="ＭＳ Ｐゴシック" pitchFamily="31" charset="-128"/>
              </a:rPr>
              <a:t>Efavirenz + TDF + FTC + versus Efavirenz + ZDV-3TC</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Study 934: Results</a:t>
            </a:r>
            <a:endParaRPr lang="en-US" sz="2000" dirty="0"/>
          </a:p>
        </p:txBody>
      </p:sp>
      <p:sp>
        <p:nvSpPr>
          <p:cNvPr id="5" name="Text Placeholder 4"/>
          <p:cNvSpPr>
            <a:spLocks noGrp="1"/>
          </p:cNvSpPr>
          <p:nvPr>
            <p:ph type="body" sz="quarter" idx="15"/>
          </p:nvPr>
        </p:nvSpPr>
        <p:spPr/>
        <p:txBody>
          <a:bodyPr/>
          <a:lstStyle/>
          <a:p>
            <a:r>
              <a:rPr lang="en-US" dirty="0">
                <a:latin typeface="Arial" pitchFamily="-110" charset="0"/>
                <a:ea typeface="ＭＳ Ｐゴシック" pitchFamily="-110" charset="-128"/>
                <a:cs typeface="ＭＳ Ｐゴシック" pitchFamily="-110" charset="-128"/>
              </a:rPr>
              <a:t>Week 48: Immunologic Response </a:t>
            </a:r>
          </a:p>
        </p:txBody>
      </p:sp>
      <p:sp>
        <p:nvSpPr>
          <p:cNvPr id="8" name="Content Placeholder 7"/>
          <p:cNvSpPr>
            <a:spLocks noGrp="1"/>
          </p:cNvSpPr>
          <p:nvPr>
            <p:ph type="body" sz="quarter" idx="16"/>
          </p:nvPr>
        </p:nvSpPr>
        <p:spPr/>
        <p:txBody>
          <a:bodyPr/>
          <a:lstStyle/>
          <a:p>
            <a:r>
              <a:rPr lang="en-US" dirty="0"/>
              <a:t>Source: Gallant JE, et al.  N </a:t>
            </a:r>
            <a:r>
              <a:rPr lang="en-US" dirty="0" err="1"/>
              <a:t>Engl</a:t>
            </a:r>
            <a:r>
              <a:rPr lang="en-US" dirty="0"/>
              <a:t> J Med. 2006;354:251-60.</a:t>
            </a:r>
          </a:p>
        </p:txBody>
      </p:sp>
      <p:graphicFrame>
        <p:nvGraphicFramePr>
          <p:cNvPr id="6" name="Chart 5"/>
          <p:cNvGraphicFramePr>
            <a:graphicFrameLocks/>
          </p:cNvGraphicFramePr>
          <p:nvPr>
            <p:extLst>
              <p:ext uri="{D42A27DB-BD31-4B8C-83A1-F6EECF244321}">
                <p14:modId xmlns:p14="http://schemas.microsoft.com/office/powerpoint/2010/main" val="3978795079"/>
              </p:ext>
            </p:extLst>
          </p:nvPr>
        </p:nvGraphicFramePr>
        <p:xfrm>
          <a:off x="493776" y="1371600"/>
          <a:ext cx="8229600" cy="34472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318940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Efavirenz + TDF + FTC + versus Efavirenz + ZDV-3TC</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Study 934: Results</a:t>
            </a:r>
            <a:endParaRPr lang="en-US" sz="2000" dirty="0"/>
          </a:p>
        </p:txBody>
      </p:sp>
      <p:sp>
        <p:nvSpPr>
          <p:cNvPr id="5" name="Text Placeholder 4"/>
          <p:cNvSpPr>
            <a:spLocks noGrp="1"/>
          </p:cNvSpPr>
          <p:nvPr>
            <p:ph type="body" sz="quarter" idx="15"/>
          </p:nvPr>
        </p:nvSpPr>
        <p:spPr>
          <a:prstGeom prst="rect">
            <a:avLst/>
          </a:prstGeom>
        </p:spPr>
        <p:txBody>
          <a:bodyPr/>
          <a:lstStyle/>
          <a:p>
            <a:pPr defTabSz="342900">
              <a:lnSpc>
                <a:spcPct val="85000"/>
              </a:lnSpc>
            </a:pPr>
            <a:r>
              <a:rPr lang="en-US" dirty="0">
                <a:latin typeface="Arial" pitchFamily="-110" charset="0"/>
                <a:ea typeface="ＭＳ Ｐゴシック" pitchFamily="-110" charset="-128"/>
                <a:cs typeface="ＭＳ Ｐゴシック" pitchFamily="-110" charset="-128"/>
              </a:rPr>
              <a:t>Adverse Events Through 48 Weeks </a:t>
            </a:r>
            <a:endParaRPr lang="en-US" dirty="0">
              <a:solidFill>
                <a:schemeClr val="bg1"/>
              </a:solidFill>
              <a:latin typeface="Arial" pitchFamily="-110" charset="0"/>
              <a:ea typeface="ＭＳ Ｐゴシック" pitchFamily="-110" charset="-128"/>
              <a:cs typeface="ＭＳ Ｐゴシック" pitchFamily="-110" charset="-128"/>
            </a:endParaRPr>
          </a:p>
        </p:txBody>
      </p:sp>
      <p:sp>
        <p:nvSpPr>
          <p:cNvPr id="6" name="Content Placeholder 5"/>
          <p:cNvSpPr>
            <a:spLocks noGrp="1"/>
          </p:cNvSpPr>
          <p:nvPr>
            <p:ph type="body" sz="quarter" idx="16"/>
          </p:nvPr>
        </p:nvSpPr>
        <p:spPr>
          <a:prstGeom prst="rect">
            <a:avLst/>
          </a:prstGeom>
        </p:spPr>
        <p:txBody>
          <a:bodyPr/>
          <a:lstStyle/>
          <a:p>
            <a:r>
              <a:rPr lang="en-US" dirty="0"/>
              <a:t>Source: Gallant JE, et al.  N </a:t>
            </a:r>
            <a:r>
              <a:rPr lang="en-US" dirty="0" err="1"/>
              <a:t>Engl</a:t>
            </a:r>
            <a:r>
              <a:rPr lang="en-US" dirty="0"/>
              <a:t> J Med. 2006;354:251-60.</a:t>
            </a:r>
          </a:p>
        </p:txBody>
      </p:sp>
      <p:graphicFrame>
        <p:nvGraphicFramePr>
          <p:cNvPr id="30" name="Chart 29"/>
          <p:cNvGraphicFramePr>
            <a:graphicFrameLocks/>
          </p:cNvGraphicFramePr>
          <p:nvPr>
            <p:extLst>
              <p:ext uri="{D42A27DB-BD31-4B8C-83A1-F6EECF244321}">
                <p14:modId xmlns:p14="http://schemas.microsoft.com/office/powerpoint/2010/main" val="2528355943"/>
              </p:ext>
            </p:extLst>
          </p:nvPr>
        </p:nvGraphicFramePr>
        <p:xfrm>
          <a:off x="493776" y="1314450"/>
          <a:ext cx="8229600" cy="34472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9257726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Efavirenz + TDF + FTC + versus Efavirenz + ZDV-3TC</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Study 934: Common Adverse Events</a:t>
            </a:r>
            <a:endParaRPr lang="en-US" sz="2000" dirty="0"/>
          </a:p>
        </p:txBody>
      </p:sp>
      <p:sp>
        <p:nvSpPr>
          <p:cNvPr id="4" name="Content Placeholder 3"/>
          <p:cNvSpPr>
            <a:spLocks noGrp="1"/>
          </p:cNvSpPr>
          <p:nvPr>
            <p:ph type="body" sz="quarter" idx="14"/>
          </p:nvPr>
        </p:nvSpPr>
        <p:spPr/>
        <p:txBody>
          <a:bodyPr/>
          <a:lstStyle/>
          <a:p>
            <a:r>
              <a:rPr lang="en-US" dirty="0"/>
              <a:t>Source: Gallant JE, et al.  N </a:t>
            </a:r>
            <a:r>
              <a:rPr lang="en-US" dirty="0" err="1"/>
              <a:t>Engl</a:t>
            </a:r>
            <a:r>
              <a:rPr lang="en-US" dirty="0"/>
              <a:t> J Med. 2006;354:251-60</a:t>
            </a:r>
            <a:endParaRPr lang="en-US" dirty="0">
              <a:latin typeface="Arial" pitchFamily="22" charset="0"/>
            </a:endParaRPr>
          </a:p>
        </p:txBody>
      </p:sp>
      <p:graphicFrame>
        <p:nvGraphicFramePr>
          <p:cNvPr id="6" name="Group 65"/>
          <p:cNvGraphicFramePr>
            <a:graphicFrameLocks noGrp="1"/>
          </p:cNvGraphicFramePr>
          <p:nvPr>
            <p:extLst>
              <p:ext uri="{D42A27DB-BD31-4B8C-83A1-F6EECF244321}">
                <p14:modId xmlns:p14="http://schemas.microsoft.com/office/powerpoint/2010/main" val="2342928174"/>
              </p:ext>
            </p:extLst>
          </p:nvPr>
        </p:nvGraphicFramePr>
        <p:xfrm>
          <a:off x="493776" y="1028700"/>
          <a:ext cx="8229600" cy="3756297"/>
        </p:xfrm>
        <a:graphic>
          <a:graphicData uri="http://schemas.openxmlformats.org/drawingml/2006/table">
            <a:tbl>
              <a:tblPr>
                <a:effectLst/>
              </a:tblPr>
              <a:tblGrid>
                <a:gridCol w="3608813">
                  <a:extLst>
                    <a:ext uri="{9D8B030D-6E8A-4147-A177-3AD203B41FA5}">
                      <a16:colId xmlns:a16="http://schemas.microsoft.com/office/drawing/2014/main" val="20000"/>
                    </a:ext>
                  </a:extLst>
                </a:gridCol>
                <a:gridCol w="2432026">
                  <a:extLst>
                    <a:ext uri="{9D8B030D-6E8A-4147-A177-3AD203B41FA5}">
                      <a16:colId xmlns:a16="http://schemas.microsoft.com/office/drawing/2014/main" val="20001"/>
                    </a:ext>
                  </a:extLst>
                </a:gridCol>
                <a:gridCol w="2188761">
                  <a:extLst>
                    <a:ext uri="{9D8B030D-6E8A-4147-A177-3AD203B41FA5}">
                      <a16:colId xmlns:a16="http://schemas.microsoft.com/office/drawing/2014/main" val="20002"/>
                    </a:ext>
                  </a:extLst>
                </a:gridCol>
              </a:tblGrid>
              <a:tr h="338951">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FFFFFF"/>
                          </a:solidFill>
                          <a:latin typeface="Arial" panose="020B0604020202020204" pitchFamily="34" charset="0"/>
                          <a:cs typeface="Arial" panose="020B0604020202020204" pitchFamily="34" charset="0"/>
                        </a:rPr>
                        <a:t>Treatment Emergent Adverse Events</a:t>
                      </a:r>
                      <a:r>
                        <a:rPr lang="en-US" sz="1400" b="1" baseline="0" dirty="0">
                          <a:solidFill>
                            <a:srgbClr val="FFFFFF"/>
                          </a:solidFill>
                          <a:latin typeface="Arial" panose="020B0604020202020204" pitchFamily="34" charset="0"/>
                          <a:cs typeface="Arial" panose="020B0604020202020204" pitchFamily="34" charset="0"/>
                        </a:rPr>
                        <a:t> in ≥ 5% of Subjects in Either Arm</a:t>
                      </a:r>
                      <a:endParaRPr lang="en-US" sz="1400" b="1" dirty="0">
                        <a:solidFill>
                          <a:srgbClr val="FFFFFF"/>
                        </a:solidFill>
                        <a:latin typeface="Arial" panose="020B0604020202020204" pitchFamily="34" charset="0"/>
                        <a:cs typeface="Arial" panose="020B0604020202020204" pitchFamily="34" charset="0"/>
                      </a:endParaRPr>
                    </a:p>
                  </a:txBody>
                  <a:tcPr marL="49322" marR="49322" marT="24653" marB="2465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a:noFill/>
                    </a:lnTlToBr>
                    <a:lnBlToTr>
                      <a:noFill/>
                    </a:lnBlToTr>
                    <a:solidFill>
                      <a:schemeClr val="tx1">
                        <a:lumMod val="75000"/>
                        <a:lumOff val="25000"/>
                      </a:schemeClr>
                    </a:solidFill>
                  </a:tcPr>
                </a:tc>
                <a:tc hMerge="1">
                  <a:txBody>
                    <a:bodyPr/>
                    <a:lstStyle/>
                    <a:p>
                      <a:pPr marL="0" indent="0" algn="l"/>
                      <a:endParaRPr kumimoji="0" lang="en-US" sz="1600" b="0" i="0" u="none" strike="noStrike" cap="none" normalizeH="0" baseline="0" dirty="0">
                        <a:ln>
                          <a:noFill/>
                        </a:ln>
                        <a:solidFill>
                          <a:srgbClr val="FFFFFF"/>
                        </a:solidFill>
                        <a:effectLst/>
                        <a:latin typeface="+mn-lt"/>
                        <a:ea typeface="ＭＳ Ｐゴシック" pitchFamily="-108" charset="-128"/>
                        <a:cs typeface="Arial"/>
                      </a:endParaRPr>
                    </a:p>
                  </a:txBody>
                  <a:tcPr marL="65762" marR="65762" marT="32871" marB="32871" anchor="ctr" horzOverflow="overflow">
                    <a:lnL w="952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326496"/>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FFFF"/>
                        </a:solidFill>
                      </a:endParaRPr>
                    </a:p>
                  </a:txBody>
                  <a:tcPr marL="65762" marR="65762" marT="32871" marB="32871"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001D48"/>
                    </a:solidFill>
                  </a:tcPr>
                </a:tc>
                <a:extLst>
                  <a:ext uri="{0D108BD9-81ED-4DB2-BD59-A6C34878D82A}">
                    <a16:rowId xmlns:a16="http://schemas.microsoft.com/office/drawing/2014/main" val="10000"/>
                  </a:ext>
                </a:extLst>
              </a:tr>
              <a:tr h="392207">
                <a:tc>
                  <a:txBody>
                    <a:bodyPr/>
                    <a:lstStyle/>
                    <a:p>
                      <a:pPr marL="0" indent="0" algn="l"/>
                      <a:endParaRPr kumimoji="0" lang="en-US" sz="1200" b="1" i="0" u="none" strike="noStrike" cap="none" normalizeH="0" baseline="0" dirty="0">
                        <a:ln>
                          <a:noFill/>
                        </a:ln>
                        <a:solidFill>
                          <a:srgbClr val="000000"/>
                        </a:solidFill>
                        <a:effectLst/>
                        <a:latin typeface="Arial" panose="020B0604020202020204" pitchFamily="34" charset="0"/>
                        <a:ea typeface="ＭＳ Ｐゴシック" pitchFamily="-108" charset="-128"/>
                        <a:cs typeface="Arial" panose="020B0604020202020204" pitchFamily="34" charset="0"/>
                      </a:endParaRP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bg1">
                        <a:lumMod val="50000"/>
                      </a:schemeClr>
                    </a:solidFill>
                  </a:tcPr>
                </a:tc>
                <a:tc>
                  <a:txBody>
                    <a:bodyPr/>
                    <a:lstStyle/>
                    <a:p>
                      <a:pPr marL="0" indent="0" algn="ctr"/>
                      <a:r>
                        <a:rPr kumimoji="0" lang="en-US" sz="1400" b="1" i="0" u="none" strike="noStrike" cap="none" normalizeH="0" baseline="0" dirty="0">
                          <a:ln>
                            <a:noFill/>
                          </a:ln>
                          <a:solidFill>
                            <a:schemeClr val="bg1"/>
                          </a:solidFill>
                          <a:effectLst/>
                          <a:latin typeface="Arial" panose="020B0604020202020204" pitchFamily="34" charset="0"/>
                          <a:ea typeface="ＭＳ Ｐゴシック" pitchFamily="-108" charset="-128"/>
                          <a:cs typeface="Arial" panose="020B0604020202020204" pitchFamily="34" charset="0"/>
                        </a:rPr>
                        <a:t>EFV + TDF + FTC</a:t>
                      </a:r>
                      <a:br>
                        <a:rPr kumimoji="0" lang="en-US" sz="1400" b="1" i="0" u="none" strike="noStrike" cap="none" normalizeH="0" baseline="0" dirty="0">
                          <a:ln>
                            <a:noFill/>
                          </a:ln>
                          <a:solidFill>
                            <a:schemeClr val="bg1"/>
                          </a:solidFill>
                          <a:effectLst/>
                          <a:latin typeface="Arial" panose="020B0604020202020204" pitchFamily="34" charset="0"/>
                          <a:ea typeface="ＭＳ Ｐゴシック" pitchFamily="-108" charset="-128"/>
                          <a:cs typeface="Arial" panose="020B0604020202020204" pitchFamily="34" charset="0"/>
                        </a:rPr>
                      </a:br>
                      <a:r>
                        <a:rPr kumimoji="0" lang="en-US" sz="1050" b="0" i="0" u="none" strike="noStrike" cap="none" normalizeH="0" baseline="0" dirty="0">
                          <a:ln>
                            <a:noFill/>
                          </a:ln>
                          <a:solidFill>
                            <a:schemeClr val="bg1"/>
                          </a:solidFill>
                          <a:effectLst/>
                          <a:latin typeface="Arial" panose="020B0604020202020204" pitchFamily="34" charset="0"/>
                          <a:ea typeface="ＭＳ Ｐゴシック" pitchFamily="-108" charset="-128"/>
                          <a:cs typeface="Arial" panose="020B0604020202020204" pitchFamily="34" charset="0"/>
                        </a:rPr>
                        <a:t>(n = 257)</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0069B4"/>
                    </a:solidFill>
                  </a:tcPr>
                </a:tc>
                <a:tc>
                  <a:txBody>
                    <a:bodyPr/>
                    <a:lstStyle/>
                    <a:p>
                      <a:pPr marL="0" indent="0" algn="ct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EFV + ZVD-3TC</a:t>
                      </a:r>
                      <a:b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br>
                      <a:r>
                        <a:rPr kumimoji="0" lang="en-US" sz="105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254)</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638C36"/>
                    </a:solidFill>
                  </a:tcPr>
                </a:tc>
                <a:extLst>
                  <a:ext uri="{0D108BD9-81ED-4DB2-BD59-A6C34878D82A}">
                    <a16:rowId xmlns:a16="http://schemas.microsoft.com/office/drawing/2014/main" val="10001"/>
                  </a:ext>
                </a:extLst>
              </a:tr>
              <a:tr h="332740">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Dizziness</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0000"/>
                      </a:scheme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8%</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69B4">
                        <a:alpha val="10000"/>
                      </a:srgb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38C36">
                        <a:alpha val="10000"/>
                      </a:srgbClr>
                    </a:solidFill>
                  </a:tcPr>
                </a:tc>
                <a:extLst>
                  <a:ext uri="{0D108BD9-81ED-4DB2-BD59-A6C34878D82A}">
                    <a16:rowId xmlns:a16="http://schemas.microsoft.com/office/drawing/2014/main" val="10002"/>
                  </a:ext>
                </a:extLst>
              </a:tr>
              <a:tr h="332740">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Nausea</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8%</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69B4">
                        <a:alpha val="25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6%</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38C36">
                        <a:alpha val="25000"/>
                      </a:srgbClr>
                    </a:solidFill>
                  </a:tcPr>
                </a:tc>
                <a:extLst>
                  <a:ext uri="{0D108BD9-81ED-4DB2-BD59-A6C34878D82A}">
                    <a16:rowId xmlns:a16="http://schemas.microsoft.com/office/drawing/2014/main" val="10003"/>
                  </a:ext>
                </a:extLst>
              </a:tr>
              <a:tr h="332740">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Diarrhea</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1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69B4">
                        <a:alpha val="10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38C36">
                        <a:alpha val="10000"/>
                      </a:srgbClr>
                    </a:solidFill>
                  </a:tcPr>
                </a:tc>
                <a:extLst>
                  <a:ext uri="{0D108BD9-81ED-4DB2-BD59-A6C34878D82A}">
                    <a16:rowId xmlns:a16="http://schemas.microsoft.com/office/drawing/2014/main" val="10004"/>
                  </a:ext>
                </a:extLst>
              </a:tr>
              <a:tr h="332740">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Fatigue</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69B4">
                        <a:alpha val="25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6%</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38C36">
                        <a:alpha val="25000"/>
                      </a:srgbClr>
                    </a:solidFill>
                  </a:tcPr>
                </a:tc>
                <a:extLst>
                  <a:ext uri="{0D108BD9-81ED-4DB2-BD59-A6C34878D82A}">
                    <a16:rowId xmlns:a16="http://schemas.microsoft.com/office/drawing/2014/main" val="10005"/>
                  </a:ext>
                </a:extLst>
              </a:tr>
              <a:tr h="332740">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Depression</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1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69B4">
                        <a:alpha val="10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38C36">
                        <a:alpha val="10000"/>
                      </a:srgbClr>
                    </a:solidFill>
                  </a:tcPr>
                </a:tc>
                <a:extLst>
                  <a:ext uri="{0D108BD9-81ED-4DB2-BD59-A6C34878D82A}">
                    <a16:rowId xmlns:a16="http://schemas.microsoft.com/office/drawing/2014/main" val="10006"/>
                  </a:ext>
                </a:extLst>
              </a:tr>
              <a:tr h="332740">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baseline="0" dirty="0">
                          <a:solidFill>
                            <a:srgbClr val="000000"/>
                          </a:solidFill>
                          <a:latin typeface="Arial" panose="020B0604020202020204" pitchFamily="34" charset="0"/>
                          <a:ea typeface="+mn-ea"/>
                          <a:cs typeface="Arial" panose="020B0604020202020204" pitchFamily="34" charset="0"/>
                        </a:rPr>
                        <a:t>Headache</a:t>
                      </a:r>
                      <a:endParaRPr lang="en-US" sz="1400" kern="1200" spc="-30" baseline="30000" dirty="0">
                        <a:solidFill>
                          <a:srgbClr val="000000"/>
                        </a:solidFill>
                        <a:latin typeface="Arial" panose="020B0604020202020204" pitchFamily="34" charset="0"/>
                        <a:ea typeface="+mn-ea"/>
                        <a:cs typeface="Arial" panose="020B0604020202020204" pitchFamily="34" charset="0"/>
                      </a:endParaRP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69B4">
                        <a:alpha val="25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38C36">
                        <a:alpha val="25000"/>
                      </a:srgbClr>
                    </a:solidFill>
                  </a:tcPr>
                </a:tc>
                <a:extLst>
                  <a:ext uri="{0D108BD9-81ED-4DB2-BD59-A6C34878D82A}">
                    <a16:rowId xmlns:a16="http://schemas.microsoft.com/office/drawing/2014/main" val="10007"/>
                  </a:ext>
                </a:extLst>
              </a:tr>
              <a:tr h="332740">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baseline="0" dirty="0">
                          <a:solidFill>
                            <a:srgbClr val="000000"/>
                          </a:solidFill>
                          <a:latin typeface="Arial" panose="020B0604020202020204" pitchFamily="34" charset="0"/>
                          <a:ea typeface="+mn-ea"/>
                          <a:cs typeface="Arial" panose="020B0604020202020204" pitchFamily="34" charset="0"/>
                        </a:rPr>
                        <a:t>Rash</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1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69B4">
                        <a:alpha val="10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38C36">
                        <a:alpha val="10000"/>
                      </a:srgbClr>
                    </a:solidFill>
                  </a:tcPr>
                </a:tc>
                <a:extLst>
                  <a:ext uri="{0D108BD9-81ED-4DB2-BD59-A6C34878D82A}">
                    <a16:rowId xmlns:a16="http://schemas.microsoft.com/office/drawing/2014/main" val="10008"/>
                  </a:ext>
                </a:extLst>
              </a:tr>
              <a:tr h="332740">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baseline="0" dirty="0">
                          <a:solidFill>
                            <a:srgbClr val="000000"/>
                          </a:solidFill>
                          <a:latin typeface="Arial" panose="020B0604020202020204" pitchFamily="34" charset="0"/>
                          <a:ea typeface="+mn-ea"/>
                          <a:cs typeface="Arial" panose="020B0604020202020204" pitchFamily="34" charset="0"/>
                        </a:rPr>
                        <a:t>Insomnia </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0069B4">
                        <a:alpha val="25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38C36">
                        <a:alpha val="25000"/>
                      </a:srgbClr>
                    </a:solidFill>
                  </a:tcPr>
                </a:tc>
                <a:extLst>
                  <a:ext uri="{0D108BD9-81ED-4DB2-BD59-A6C34878D82A}">
                    <a16:rowId xmlns:a16="http://schemas.microsoft.com/office/drawing/2014/main" val="10009"/>
                  </a:ext>
                </a:extLst>
              </a:tr>
              <a:tr h="332740">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baseline="0" dirty="0">
                          <a:solidFill>
                            <a:srgbClr val="000000"/>
                          </a:solidFill>
                          <a:latin typeface="Arial" panose="020B0604020202020204" pitchFamily="34" charset="0"/>
                          <a:ea typeface="+mn-ea"/>
                          <a:cs typeface="Arial" panose="020B0604020202020204" pitchFamily="34" charset="0"/>
                        </a:rPr>
                        <a:t>Anemia</a:t>
                      </a:r>
                    </a:p>
                  </a:txBody>
                  <a:tcPr marL="13716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0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&lt;1%</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0069B4">
                        <a:alpha val="10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38C36">
                        <a:alpha val="10000"/>
                      </a:srgb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508160890"/>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ea typeface="ＭＳ Ｐゴシック" pitchFamily="31" charset="-128"/>
                <a:cs typeface="ＭＳ Ｐゴシック" pitchFamily="31" charset="-128"/>
              </a:rPr>
              <a:t>TDF+ FTC + Efavirenz versus ZDV-3TC+ Efavirenz</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Study 934: Conclusions</a:t>
            </a:r>
            <a:endParaRPr lang="en-US" sz="2000" dirty="0"/>
          </a:p>
        </p:txBody>
      </p:sp>
      <p:sp>
        <p:nvSpPr>
          <p:cNvPr id="5" name="Text Placeholder 4"/>
          <p:cNvSpPr>
            <a:spLocks noGrp="1"/>
          </p:cNvSpPr>
          <p:nvPr>
            <p:ph type="body" sz="quarter" idx="16"/>
          </p:nvPr>
        </p:nvSpPr>
        <p:spPr/>
        <p:txBody>
          <a:bodyPr/>
          <a:lstStyle/>
          <a:p>
            <a:r>
              <a:rPr lang="en-US" dirty="0"/>
              <a:t>Source: Gallant JE, et al.  N Engl J Med. 2006;354:251-60.</a:t>
            </a:r>
          </a:p>
        </p:txBody>
      </p:sp>
      <p:sp>
        <p:nvSpPr>
          <p:cNvPr id="3" name="Content Placeholder 2"/>
          <p:cNvSpPr>
            <a:spLocks noGrp="1"/>
          </p:cNvSpPr>
          <p:nvPr>
            <p:ph sz="half" idx="2"/>
          </p:nvPr>
        </p:nvSpPr>
        <p:spPr>
          <a:xfrm>
            <a:off x="-18168" y="1786408"/>
            <a:ext cx="9180576" cy="1991508"/>
          </a:xfrm>
        </p:spPr>
        <p:txBody>
          <a:bodyPr>
            <a:noAutofit/>
          </a:bodyPr>
          <a:lstStyle/>
          <a:p>
            <a:pPr>
              <a:lnSpc>
                <a:spcPts val="2800"/>
              </a:lnSpc>
            </a:pPr>
            <a:r>
              <a:rPr lang="en-US" sz="1800" b="1" dirty="0">
                <a:solidFill>
                  <a:srgbClr val="C00000"/>
                </a:solidFill>
                <a:latin typeface="Arial"/>
                <a:cs typeface="Arial"/>
              </a:rPr>
              <a:t>Interpretation</a:t>
            </a:r>
            <a:r>
              <a:rPr lang="en-US" sz="1800" dirty="0">
                <a:solidFill>
                  <a:schemeClr val="tx1"/>
                </a:solidFill>
                <a:latin typeface="Arial"/>
                <a:cs typeface="Arial"/>
              </a:rPr>
              <a:t>: “</a:t>
            </a:r>
            <a:r>
              <a:rPr lang="en-US" sz="1800" dirty="0">
                <a:latin typeface="Arial"/>
                <a:cs typeface="Arial"/>
              </a:rPr>
              <a:t>Through week 48, the combination of tenofovir DF and emtricitabine plus efavirenz fulfilled the criteria for noninferiority to a fixed dose of zidovudine and lamivudine plus efavirenz and proved superior in terms of virologic suppression, CD4 response, and adverse events resulting in discontinuation of the study drugs.” </a:t>
            </a:r>
          </a:p>
        </p:txBody>
      </p:sp>
    </p:spTree>
    <p:extLst>
      <p:ext uri="{BB962C8B-B14F-4D97-AF65-F5344CB8AC3E}">
        <p14:creationId xmlns:p14="http://schemas.microsoft.com/office/powerpoint/2010/main" val="622791435"/>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9773318"/>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extLst>
    <a:ext uri="{05A4C25C-085E-4340-85A3-A5531E510DB2}">
      <thm15:themeFamily xmlns:thm15="http://schemas.microsoft.com/office/thememl/2012/main" name="NEW_PPT_BLANK.pptx" id="{7838D14B-182A-4763-96E4-9C016D7F3EF2}" vid="{99F16759-510D-44D2-8EE6-495D5CB713A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55655</TotalTime>
  <Words>554</Words>
  <Application>Microsoft Macintosh PowerPoint</Application>
  <PresentationFormat>On-screen Show (16:9)</PresentationFormat>
  <Paragraphs>81</Paragraphs>
  <Slides>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Corbel</vt:lpstr>
      <vt:lpstr>Geneva</vt:lpstr>
      <vt:lpstr>Lucida Grande</vt:lpstr>
      <vt:lpstr>Times New Roman</vt:lpstr>
      <vt:lpstr>NCRC</vt:lpstr>
      <vt:lpstr>EFV + TDF + FTC versus EFV + ZDV-3TC  Study 934</vt:lpstr>
      <vt:lpstr>Efavirenz + TDF + FTC + versus Efavirenz + ZDV-3TC Study 934: Study Design</vt:lpstr>
      <vt:lpstr>Efavirenz + TDF + FTC + versus Efavirenz + ZDV-3TC Study 934: Results</vt:lpstr>
      <vt:lpstr>Efavirenz + TDF + FTC + versus Efavirenz + ZDV-3TC Study 934: Results</vt:lpstr>
      <vt:lpstr>Efavirenz + TDF + FTC + versus Efavirenz + ZDV-3TC Study 934: Results</vt:lpstr>
      <vt:lpstr>Efavirenz + TDF + FTC + versus Efavirenz + ZDV-3TC Study 934: Results</vt:lpstr>
      <vt:lpstr>Efavirenz + TDF + FTC + versus Efavirenz + ZDV-3TC Study 934: Common Adverse Events</vt:lpstr>
      <vt:lpstr>TDF+ FTC + Efavirenz versus ZDV-3TC+ Efavirenz Study 934: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2342</cp:revision>
  <cp:lastPrinted>2008-02-05T14:34:24Z</cp:lastPrinted>
  <dcterms:created xsi:type="dcterms:W3CDTF">2010-11-28T05:36:22Z</dcterms:created>
  <dcterms:modified xsi:type="dcterms:W3CDTF">2022-12-29T01:48:34Z</dcterms:modified>
</cp:coreProperties>
</file>