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84" r:id="rId2"/>
    <p:sldId id="1185" r:id="rId3"/>
    <p:sldId id="1186" r:id="rId4"/>
    <p:sldId id="1187" r:id="rId5"/>
    <p:sldId id="1188" r:id="rId6"/>
    <p:sldId id="1189"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5D0"/>
    <a:srgbClr val="7A3E80"/>
    <a:srgbClr val="CD9DD6"/>
    <a:srgbClr val="D0A0DA"/>
    <a:srgbClr val="004D84"/>
    <a:srgbClr val="CD9ED7"/>
    <a:srgbClr val="5C6F7F"/>
    <a:srgbClr val="805980"/>
    <a:srgbClr val="638C36"/>
    <a:srgbClr val="006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807" autoAdjust="0"/>
  </p:normalViewPr>
  <p:slideViewPr>
    <p:cSldViewPr snapToGrid="0" showGuides="1">
      <p:cViewPr varScale="1">
        <p:scale>
          <a:sx n="143" d="100"/>
          <a:sy n="143" d="100"/>
        </p:scale>
        <p:origin x="200" y="45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1878797989234401"/>
          <c:w val="0.82601761556664899"/>
          <c:h val="0.70900126708299405"/>
        </c:manualLayout>
      </c:layout>
      <c:barChart>
        <c:barDir val="col"/>
        <c:grouping val="clustered"/>
        <c:varyColors val="0"/>
        <c:ser>
          <c:idx val="0"/>
          <c:order val="0"/>
          <c:tx>
            <c:strRef>
              <c:f>Sheet1!$B$1</c:f>
              <c:strCache>
                <c:ptCount val="1"/>
                <c:pt idx="0">
                  <c:v>EFV-TDF-FTC (switch arm)</c:v>
                </c:pt>
              </c:strCache>
            </c:strRef>
          </c:tx>
          <c:spPr>
            <a:gradFill>
              <a:gsLst>
                <a:gs pos="0">
                  <a:srgbClr val="7A3E80"/>
                </a:gs>
                <a:gs pos="99000">
                  <a:srgbClr val="CD9ED7"/>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&lt; 50 copies/mL</c:v>
                </c:pt>
                <c:pt idx="1">
                  <c:v>&lt; 200 copies/mL</c:v>
                </c:pt>
              </c:strCache>
            </c:strRef>
          </c:cat>
          <c:val>
            <c:numRef>
              <c:f>Sheet1!$B$2:$B$3</c:f>
              <c:numCache>
                <c:formatCode>0</c:formatCode>
                <c:ptCount val="2"/>
                <c:pt idx="0">
                  <c:v>87</c:v>
                </c:pt>
                <c:pt idx="1">
                  <c:v>89</c:v>
                </c:pt>
              </c:numCache>
            </c:numRef>
          </c:val>
          <c:extLst>
            <c:ext xmlns:c16="http://schemas.microsoft.com/office/drawing/2014/chart" uri="{C3380CC4-5D6E-409C-BE32-E72D297353CC}">
              <c16:uniqueId val="{00000000-9A17-EE46-B2BD-87A709C24EAC}"/>
            </c:ext>
          </c:extLst>
        </c:ser>
        <c:ser>
          <c:idx val="1"/>
          <c:order val="1"/>
          <c:tx>
            <c:strRef>
              <c:f>Sheet1!$C$1</c:f>
              <c:strCache>
                <c:ptCount val="1"/>
                <c:pt idx="0">
                  <c:v>Baseline ART (maintain arm) </c:v>
                </c:pt>
              </c:strCache>
            </c:strRef>
          </c:tx>
          <c:spPr>
            <a:gradFill>
              <a:gsLst>
                <a:gs pos="0">
                  <a:srgbClr val="5C6F7F"/>
                </a:gs>
                <a:gs pos="99000">
                  <a:srgbClr val="95B5D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9A17-EE46-B2BD-87A709C24EAC}"/>
              </c:ext>
            </c:extLst>
          </c:dPt>
          <c:dLbls>
            <c:spPr>
              <a:solidFill>
                <a:sysClr val="window" lastClr="FFFFFF">
                  <a:alpha val="50000"/>
                </a:sysClr>
              </a:solidFill>
            </c:spPr>
            <c:txPr>
              <a:bodyPr wrap="square" lIns="38100" tIns="19050" rIns="38100" bIns="19050" anchor="ctr">
                <a:spAutoFit/>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&lt; 50 copies/mL</c:v>
                </c:pt>
                <c:pt idx="1">
                  <c:v>&lt; 200 copies/mL</c:v>
                </c:pt>
              </c:strCache>
            </c:strRef>
          </c:cat>
          <c:val>
            <c:numRef>
              <c:f>Sheet1!$C$2:$C$3</c:f>
              <c:numCache>
                <c:formatCode>0</c:formatCode>
                <c:ptCount val="2"/>
                <c:pt idx="0">
                  <c:v>85</c:v>
                </c:pt>
                <c:pt idx="1">
                  <c:v>88</c:v>
                </c:pt>
              </c:numCache>
            </c:numRef>
          </c:val>
          <c:extLst>
            <c:ext xmlns:c16="http://schemas.microsoft.com/office/drawing/2014/chart" uri="{C3380CC4-5D6E-409C-BE32-E72D297353CC}">
              <c16:uniqueId val="{00000002-9A17-EE46-B2BD-87A709C24EAC}"/>
            </c:ext>
          </c:extLst>
        </c:ser>
        <c:dLbls>
          <c:showLegendKey val="0"/>
          <c:showVal val="1"/>
          <c:showCatName val="0"/>
          <c:showSerName val="0"/>
          <c:showPercent val="0"/>
          <c:showBubbleSize val="0"/>
        </c:dLbls>
        <c:gapWidth val="165"/>
        <c:axId val="-2097582728"/>
        <c:axId val="-2098161624"/>
      </c:barChart>
      <c:catAx>
        <c:axId val="-2097582728"/>
        <c:scaling>
          <c:orientation val="minMax"/>
        </c:scaling>
        <c:delete val="0"/>
        <c:axPos val="b"/>
        <c:title>
          <c:tx>
            <c:rich>
              <a:bodyPr/>
              <a:lstStyle/>
              <a:p>
                <a:pPr>
                  <a:defRPr sz="1400" b="1"/>
                </a:pPr>
                <a:r>
                  <a:rPr lang="en-US" sz="1400" b="1"/>
                  <a:t>HIV RNA Level</a:t>
                </a:r>
              </a:p>
            </c:rich>
          </c:tx>
          <c:overlay val="0"/>
        </c:title>
        <c:numFmt formatCode="General" sourceLinked="0"/>
        <c:majorTickMark val="out"/>
        <c:minorTickMark val="none"/>
        <c:tickLblPos val="nextTo"/>
        <c:spPr>
          <a:ln w="6350" cmpd="sng">
            <a:solidFill>
              <a:srgbClr val="000000"/>
            </a:solidFill>
          </a:ln>
        </c:spPr>
        <c:txPr>
          <a:bodyPr/>
          <a:lstStyle/>
          <a:p>
            <a:pPr>
              <a:defRPr sz="1200"/>
            </a:pPr>
            <a:endParaRPr lang="en-US"/>
          </a:p>
        </c:txPr>
        <c:crossAx val="-2098161624"/>
        <c:crosses val="autoZero"/>
        <c:auto val="1"/>
        <c:lblAlgn val="ctr"/>
        <c:lblOffset val="1"/>
        <c:tickLblSkip val="1"/>
        <c:tickMarkSkip val="1"/>
        <c:noMultiLvlLbl val="0"/>
      </c:catAx>
      <c:valAx>
        <c:axId val="-2098161624"/>
        <c:scaling>
          <c:orientation val="minMax"/>
          <c:max val="100"/>
          <c:min val="0"/>
        </c:scaling>
        <c:delete val="0"/>
        <c:axPos val="l"/>
        <c:title>
          <c:tx>
            <c:rich>
              <a:bodyPr/>
              <a:lstStyle/>
              <a:p>
                <a:pPr>
                  <a:defRPr sz="1400" b="1"/>
                </a:pPr>
                <a:r>
                  <a:rPr lang="en-US" sz="1400" b="1"/>
                  <a:t>Virologic Response (%)</a:t>
                </a:r>
              </a:p>
            </c:rich>
          </c:tx>
          <c:layout>
            <c:manualLayout>
              <c:xMode val="edge"/>
              <c:yMode val="edge"/>
              <c:x val="1.9696947603771751E-2"/>
              <c:y val="0.14168228971378577"/>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9758272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5330004772130801"/>
          <c:y val="9.2682355497793693E-3"/>
          <c:w val="0.81756764495347201"/>
          <c:h val="9.8823549333457494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1878797989234401"/>
          <c:w val="0.82601761556664899"/>
          <c:h val="0.74694203478802401"/>
        </c:manualLayout>
      </c:layout>
      <c:barChart>
        <c:barDir val="col"/>
        <c:grouping val="clustered"/>
        <c:varyColors val="0"/>
        <c:ser>
          <c:idx val="0"/>
          <c:order val="0"/>
          <c:tx>
            <c:strRef>
              <c:f>Sheet1!$B$1</c:f>
              <c:strCache>
                <c:ptCount val="1"/>
                <c:pt idx="0">
                  <c:v>EFV-TDF-FTC (switch arm)</c:v>
                </c:pt>
              </c:strCache>
            </c:strRef>
          </c:tx>
          <c:spPr>
            <a:gradFill>
              <a:gsLst>
                <a:gs pos="0">
                  <a:srgbClr val="7A3E80"/>
                </a:gs>
                <a:gs pos="99000">
                  <a:srgbClr val="CD9ED7"/>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45EC-864A-8C97-1F4AE6031D53}"/>
              </c:ext>
            </c:extLst>
          </c:dPt>
          <c:dPt>
            <c:idx val="1"/>
            <c:invertIfNegative val="0"/>
            <c:bubble3D val="0"/>
            <c:extLst>
              <c:ext xmlns:c16="http://schemas.microsoft.com/office/drawing/2014/chart" uri="{C3380CC4-5D6E-409C-BE32-E72D297353CC}">
                <c16:uniqueId val="{00000003-45EC-864A-8C97-1F4AE6031D53}"/>
              </c:ext>
            </c:extLst>
          </c:dPt>
          <c:dPt>
            <c:idx val="2"/>
            <c:invertIfNegative val="0"/>
            <c:bubble3D val="0"/>
            <c:extLst>
              <c:ext xmlns:c16="http://schemas.microsoft.com/office/drawing/2014/chart" uri="{C3380CC4-5D6E-409C-BE32-E72D297353CC}">
                <c16:uniqueId val="{00000005-45EC-864A-8C97-1F4AE6031D53}"/>
              </c:ext>
            </c:extLst>
          </c:dPt>
          <c:dPt>
            <c:idx val="3"/>
            <c:invertIfNegative val="0"/>
            <c:bubble3D val="0"/>
            <c:extLst>
              <c:ext xmlns:c16="http://schemas.microsoft.com/office/drawing/2014/chart" uri="{C3380CC4-5D6E-409C-BE32-E72D297353CC}">
                <c16:uniqueId val="{00000007-45EC-864A-8C97-1F4AE6031D53}"/>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prior regimens</c:v>
                </c:pt>
                <c:pt idx="1">
                  <c:v>Prior NNRTI</c:v>
                </c:pt>
                <c:pt idx="2">
                  <c:v>Prior PI </c:v>
                </c:pt>
              </c:strCache>
            </c:strRef>
          </c:cat>
          <c:val>
            <c:numRef>
              <c:f>Sheet1!$B$2:$B$4</c:f>
              <c:numCache>
                <c:formatCode>0</c:formatCode>
                <c:ptCount val="3"/>
                <c:pt idx="0">
                  <c:v>87</c:v>
                </c:pt>
                <c:pt idx="1">
                  <c:v>92</c:v>
                </c:pt>
                <c:pt idx="2">
                  <c:v>83</c:v>
                </c:pt>
              </c:numCache>
            </c:numRef>
          </c:val>
          <c:extLst>
            <c:ext xmlns:c16="http://schemas.microsoft.com/office/drawing/2014/chart" uri="{C3380CC4-5D6E-409C-BE32-E72D297353CC}">
              <c16:uniqueId val="{00000008-45EC-864A-8C97-1F4AE6031D53}"/>
            </c:ext>
          </c:extLst>
        </c:ser>
        <c:ser>
          <c:idx val="1"/>
          <c:order val="1"/>
          <c:tx>
            <c:strRef>
              <c:f>Sheet1!$C$1</c:f>
              <c:strCache>
                <c:ptCount val="1"/>
                <c:pt idx="0">
                  <c:v>Baseline ART (maintain arm)</c:v>
                </c:pt>
              </c:strCache>
            </c:strRef>
          </c:tx>
          <c:spPr>
            <a:gradFill>
              <a:gsLst>
                <a:gs pos="0">
                  <a:srgbClr val="5C6F7F"/>
                </a:gs>
                <a:gs pos="99000">
                  <a:srgbClr val="95B5D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9-45EC-864A-8C97-1F4AE6031D53}"/>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prior regimens</c:v>
                </c:pt>
                <c:pt idx="1">
                  <c:v>Prior NNRTI</c:v>
                </c:pt>
                <c:pt idx="2">
                  <c:v>Prior PI </c:v>
                </c:pt>
              </c:strCache>
            </c:strRef>
          </c:cat>
          <c:val>
            <c:numRef>
              <c:f>Sheet1!$C$2:$C$4</c:f>
              <c:numCache>
                <c:formatCode>0</c:formatCode>
                <c:ptCount val="3"/>
                <c:pt idx="0">
                  <c:v>85</c:v>
                </c:pt>
                <c:pt idx="1">
                  <c:v>82</c:v>
                </c:pt>
                <c:pt idx="2">
                  <c:v>87</c:v>
                </c:pt>
              </c:numCache>
            </c:numRef>
          </c:val>
          <c:extLst>
            <c:ext xmlns:c16="http://schemas.microsoft.com/office/drawing/2014/chart" uri="{C3380CC4-5D6E-409C-BE32-E72D297353CC}">
              <c16:uniqueId val="{0000000A-45EC-864A-8C97-1F4AE6031D53}"/>
            </c:ext>
          </c:extLst>
        </c:ser>
        <c:dLbls>
          <c:showLegendKey val="0"/>
          <c:showVal val="1"/>
          <c:showCatName val="0"/>
          <c:showSerName val="0"/>
          <c:showPercent val="0"/>
          <c:showBubbleSize val="0"/>
        </c:dLbls>
        <c:gapWidth val="110"/>
        <c:axId val="-1953775512"/>
        <c:axId val="-1953772232"/>
      </c:barChart>
      <c:catAx>
        <c:axId val="-1953775512"/>
        <c:scaling>
          <c:orientation val="minMax"/>
        </c:scaling>
        <c:delete val="0"/>
        <c:axPos val="b"/>
        <c:numFmt formatCode="General" sourceLinked="0"/>
        <c:majorTickMark val="out"/>
        <c:minorTickMark val="none"/>
        <c:tickLblPos val="nextTo"/>
        <c:spPr>
          <a:ln w="6350" cmpd="sng">
            <a:solidFill>
              <a:srgbClr val="000000"/>
            </a:solidFill>
          </a:ln>
        </c:spPr>
        <c:txPr>
          <a:bodyPr rot="0" vert="horz"/>
          <a:lstStyle/>
          <a:p>
            <a:pPr>
              <a:defRPr sz="1200"/>
            </a:pPr>
            <a:endParaRPr lang="en-US"/>
          </a:p>
        </c:txPr>
        <c:crossAx val="-1953772232"/>
        <c:crosses val="autoZero"/>
        <c:auto val="1"/>
        <c:lblAlgn val="ctr"/>
        <c:lblOffset val="1"/>
        <c:tickLblSkip val="1"/>
        <c:tickMarkSkip val="1"/>
        <c:noMultiLvlLbl val="0"/>
      </c:catAx>
      <c:valAx>
        <c:axId val="-1953772232"/>
        <c:scaling>
          <c:orientation val="minMax"/>
          <c:max val="100"/>
          <c:min val="0"/>
        </c:scaling>
        <c:delete val="0"/>
        <c:axPos val="l"/>
        <c:title>
          <c:tx>
            <c:rich>
              <a:bodyPr/>
              <a:lstStyle/>
              <a:p>
                <a:pPr>
                  <a:defRPr sz="1400" b="1"/>
                </a:pPr>
                <a:r>
                  <a:rPr lang="en-US" sz="1400" b="1"/>
                  <a:t>HIV RNA &lt;50 copies/mL (%)</a:t>
                </a:r>
              </a:p>
            </c:rich>
          </c:tx>
          <c:layout>
            <c:manualLayout>
              <c:xMode val="edge"/>
              <c:yMode val="edge"/>
              <c:x val="1.057803538446583E-2"/>
              <c:y val="0.11687061076824856"/>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5377551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6239095681221699"/>
          <c:y val="9.2682355497793693E-3"/>
          <c:w val="0.80847673586256297"/>
          <c:h val="9.8823549333457494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b="0" dirty="0"/>
              <a:t>Simplification to Efavirenz-TDF-FTC</a:t>
            </a:r>
            <a:br>
              <a:rPr lang="en-US" sz="1800" b="0" dirty="0"/>
            </a:br>
            <a:r>
              <a:rPr lang="en-US" sz="2700" dirty="0"/>
              <a:t>STUDY 073</a:t>
            </a:r>
          </a:p>
        </p:txBody>
      </p:sp>
    </p:spTree>
    <p:extLst>
      <p:ext uri="{BB962C8B-B14F-4D97-AF65-F5344CB8AC3E}">
        <p14:creationId xmlns:p14="http://schemas.microsoft.com/office/powerpoint/2010/main" val="3250225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Aspect="1" noChangeShapeType="1"/>
          </p:cNvSpPr>
          <p:nvPr/>
        </p:nvSpPr>
        <p:spPr bwMode="auto">
          <a:xfrm rot="1169337" flipV="1">
            <a:off x="5528660" y="2118151"/>
            <a:ext cx="589057" cy="93561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Aspect="1" noChangeShapeType="1"/>
          </p:cNvSpPr>
          <p:nvPr/>
        </p:nvSpPr>
        <p:spPr bwMode="auto">
          <a:xfrm rot="20430663">
            <a:off x="5522758" y="2792112"/>
            <a:ext cx="561278" cy="891494"/>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Simplification to Efavirenz-TDF-FTC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073: Study Design</a:t>
            </a:r>
            <a:endParaRPr lang="en-US" sz="2000" dirty="0"/>
          </a:p>
        </p:txBody>
      </p:sp>
      <p:sp>
        <p:nvSpPr>
          <p:cNvPr id="4" name="Text Placeholder 3"/>
          <p:cNvSpPr>
            <a:spLocks noGrp="1"/>
          </p:cNvSpPr>
          <p:nvPr>
            <p:ph type="body" sz="quarter" idx="16"/>
          </p:nvPr>
        </p:nvSpPr>
        <p:spPr/>
        <p:txBody>
          <a:bodyPr/>
          <a:lstStyle/>
          <a:p>
            <a:r>
              <a:rPr lang="en-US" dirty="0"/>
              <a:t>Source: Dejesus E, et al. </a:t>
            </a:r>
            <a:r>
              <a:rPr lang="it-IT" dirty="0">
                <a:latin typeface="Arial" pitchFamily="22" charset="0"/>
              </a:rPr>
              <a:t>J Acquir Immune Defic Syndr. 2009;51:163-74.</a:t>
            </a:r>
            <a:endParaRPr lang="en-US" dirty="0">
              <a:latin typeface="Arial" pitchFamily="22" charset="0"/>
            </a:endParaRPr>
          </a:p>
        </p:txBody>
      </p:sp>
      <p:sp>
        <p:nvSpPr>
          <p:cNvPr id="3" name="Content Placeholder 2"/>
          <p:cNvSpPr>
            <a:spLocks noGrp="1"/>
          </p:cNvSpPr>
          <p:nvPr>
            <p:ph sz="half" idx="2"/>
          </p:nvPr>
        </p:nvSpPr>
        <p:spPr>
          <a:xfrm>
            <a:off x="323849" y="1009327"/>
            <a:ext cx="5072743" cy="3742287"/>
          </a:xfrm>
        </p:spPr>
        <p:txBody>
          <a:bodyPr>
            <a:noAutofit/>
          </a:bodyPr>
          <a:lstStyle/>
          <a:p>
            <a:pPr>
              <a:lnSpc>
                <a:spcPts val="2000"/>
              </a:lnSpc>
            </a:pPr>
            <a:r>
              <a:rPr lang="en-US" sz="1400" b="1" dirty="0"/>
              <a:t>Background</a:t>
            </a:r>
            <a:r>
              <a:rPr lang="en-US" sz="1400" dirty="0"/>
              <a:t>: Randomized, controlled, open-label, phase 3 trial evaluating a simplification strategy for patients suppressed on baseline ART by switching to a single-tablet regimen of efavirenz-tenofovir DF-emtricitabine once daily </a:t>
            </a:r>
          </a:p>
          <a:p>
            <a:pPr>
              <a:spcBef>
                <a:spcPts val="600"/>
              </a:spcBef>
            </a:pPr>
            <a:r>
              <a:rPr lang="en-US" sz="1400" b="1" dirty="0"/>
              <a:t>Inclusion Criteria (n = 300)</a:t>
            </a:r>
          </a:p>
          <a:p>
            <a:pPr lvl="1">
              <a:lnSpc>
                <a:spcPts val="2000"/>
              </a:lnSpc>
            </a:pPr>
            <a:r>
              <a:rPr lang="en-US" sz="1400" dirty="0"/>
              <a:t>Age ≥18 years</a:t>
            </a:r>
          </a:p>
          <a:p>
            <a:pPr lvl="1">
              <a:lnSpc>
                <a:spcPts val="2000"/>
              </a:lnSpc>
            </a:pPr>
            <a:r>
              <a:rPr lang="en-US" sz="1400" dirty="0"/>
              <a:t>HIV RNA ≤200 copies/mL for ≥3 months</a:t>
            </a:r>
          </a:p>
          <a:p>
            <a:pPr lvl="1">
              <a:lnSpc>
                <a:spcPts val="2000"/>
              </a:lnSpc>
            </a:pPr>
            <a:r>
              <a:rPr lang="en-US" sz="1400" dirty="0"/>
              <a:t>No new AIDS-defining conditions in past 30 days</a:t>
            </a:r>
          </a:p>
          <a:p>
            <a:pPr lvl="1">
              <a:lnSpc>
                <a:spcPts val="2000"/>
              </a:lnSpc>
            </a:pPr>
            <a:r>
              <a:rPr lang="en-US" sz="1400" dirty="0"/>
              <a:t>On 1st ART regimen or viral suppression on</a:t>
            </a:r>
            <a:br>
              <a:rPr lang="en-US" sz="1400" dirty="0"/>
            </a:br>
            <a:r>
              <a:rPr lang="en-US" sz="1400" dirty="0"/>
              <a:t>  previous protease inhibitor-based therapy at</a:t>
            </a:r>
            <a:br>
              <a:rPr lang="en-US" sz="1400" dirty="0"/>
            </a:br>
            <a:r>
              <a:rPr lang="en-US" sz="1400" dirty="0"/>
              <a:t>  time of prior therapy switch  </a:t>
            </a:r>
          </a:p>
          <a:p>
            <a:pPr>
              <a:spcBef>
                <a:spcPts val="600"/>
              </a:spcBef>
            </a:pPr>
            <a:r>
              <a:rPr lang="en-US" sz="1400" b="1" dirty="0"/>
              <a:t>Treatment Arms</a:t>
            </a:r>
          </a:p>
          <a:p>
            <a:pPr lvl="1">
              <a:lnSpc>
                <a:spcPts val="2000"/>
              </a:lnSpc>
            </a:pPr>
            <a:r>
              <a:rPr lang="en-US" sz="1400" dirty="0"/>
              <a:t>Switch arm: Efavirenz-tenofovir DF-emtricitabine</a:t>
            </a:r>
          </a:p>
          <a:p>
            <a:pPr lvl="1">
              <a:lnSpc>
                <a:spcPts val="2000"/>
              </a:lnSpc>
            </a:pPr>
            <a:r>
              <a:rPr lang="en-US" sz="1400" dirty="0"/>
              <a:t>Stay arm: maintain baseline ART</a:t>
            </a:r>
          </a:p>
        </p:txBody>
      </p:sp>
      <p:sp>
        <p:nvSpPr>
          <p:cNvPr id="24" name="Rectangle 7"/>
          <p:cNvSpPr>
            <a:spLocks noChangeArrowheads="1"/>
          </p:cNvSpPr>
          <p:nvPr/>
        </p:nvSpPr>
        <p:spPr bwMode="ltGray">
          <a:xfrm>
            <a:off x="6323821" y="1775440"/>
            <a:ext cx="2208784" cy="818384"/>
          </a:xfrm>
          <a:prstGeom prst="rect">
            <a:avLst/>
          </a:prstGeom>
          <a:solidFill>
            <a:schemeClr val="accent4">
              <a:lumMod val="20000"/>
              <a:lumOff val="80000"/>
            </a:schemeClr>
          </a:solidFill>
          <a:ln w="9525" cap="flat" cmpd="sng" algn="ctr">
            <a:solidFill>
              <a:schemeClr val="tx1"/>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r>
              <a:rPr lang="en-US" sz="1200" i="1" dirty="0">
                <a:solidFill>
                  <a:srgbClr val="000000"/>
                </a:solidFill>
                <a:latin typeface="Arial"/>
                <a:cs typeface="Arial"/>
              </a:rPr>
              <a:t>Switch arm</a:t>
            </a:r>
            <a:br>
              <a:rPr lang="en-US" sz="1200" i="1" dirty="0">
                <a:solidFill>
                  <a:srgbClr val="000000"/>
                </a:solidFill>
                <a:latin typeface="Arial"/>
                <a:cs typeface="Arial"/>
              </a:rPr>
            </a:br>
            <a:r>
              <a:rPr lang="en-US" sz="1400" b="1" dirty="0">
                <a:solidFill>
                  <a:srgbClr val="000000"/>
                </a:solidFill>
                <a:latin typeface="Arial"/>
                <a:cs typeface="Arial"/>
              </a:rPr>
              <a:t>Efavirenz-TDF-FTC QD</a:t>
            </a:r>
            <a:r>
              <a:rPr lang="en-US" sz="1400" i="1" dirty="0">
                <a:solidFill>
                  <a:srgbClr val="000000"/>
                </a:solidFill>
                <a:latin typeface="Arial"/>
                <a:cs typeface="Arial"/>
              </a:rPr>
              <a:t> </a:t>
            </a:r>
            <a:br>
              <a:rPr lang="en-US" sz="1350" i="1" dirty="0">
                <a:solidFill>
                  <a:srgbClr val="000000"/>
                </a:solidFill>
                <a:latin typeface="Arial"/>
                <a:cs typeface="Arial"/>
              </a:rPr>
            </a:br>
            <a:r>
              <a:rPr lang="en-US" sz="1050" dirty="0">
                <a:solidFill>
                  <a:srgbClr val="000000"/>
                </a:solidFill>
                <a:latin typeface="Arial"/>
                <a:cs typeface="Arial"/>
              </a:rPr>
              <a:t>(n = 203)</a:t>
            </a:r>
          </a:p>
        </p:txBody>
      </p:sp>
      <p:sp>
        <p:nvSpPr>
          <p:cNvPr id="33" name="Rectangle 7"/>
          <p:cNvSpPr>
            <a:spLocks noChangeArrowheads="1"/>
          </p:cNvSpPr>
          <p:nvPr/>
        </p:nvSpPr>
        <p:spPr bwMode="ltGray">
          <a:xfrm>
            <a:off x="6323821" y="3258382"/>
            <a:ext cx="2208784" cy="818384"/>
          </a:xfrm>
          <a:prstGeom prst="rect">
            <a:avLst/>
          </a:prstGeom>
          <a:solidFill>
            <a:schemeClr val="accent1">
              <a:lumMod val="20000"/>
              <a:lumOff val="80000"/>
            </a:schemeClr>
          </a:solidFill>
          <a:ln w="9525" cap="flat" cmpd="sng" algn="ctr">
            <a:solidFill>
              <a:schemeClr val="tx1"/>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r>
              <a:rPr lang="en-US" sz="1200" i="1" dirty="0">
                <a:solidFill>
                  <a:srgbClr val="000000"/>
                </a:solidFill>
                <a:latin typeface="Arial"/>
                <a:cs typeface="Arial"/>
              </a:rPr>
              <a:t>Maintain arm</a:t>
            </a:r>
            <a:br>
              <a:rPr lang="en-US" sz="1350" i="1" dirty="0">
                <a:solidFill>
                  <a:srgbClr val="000000"/>
                </a:solidFill>
                <a:latin typeface="Arial"/>
                <a:cs typeface="Arial"/>
              </a:rPr>
            </a:br>
            <a:r>
              <a:rPr lang="en-US" sz="1400" b="1" dirty="0">
                <a:solidFill>
                  <a:srgbClr val="000000"/>
                </a:solidFill>
                <a:latin typeface="Arial"/>
                <a:cs typeface="Arial"/>
              </a:rPr>
              <a:t>Stay on Baseline ART</a:t>
            </a:r>
            <a:br>
              <a:rPr lang="en-US" sz="1400" b="1" dirty="0">
                <a:solidFill>
                  <a:srgbClr val="000000"/>
                </a:solidFill>
                <a:latin typeface="Arial"/>
                <a:cs typeface="Arial"/>
              </a:rPr>
            </a:br>
            <a:r>
              <a:rPr lang="en-US" sz="1050" dirty="0">
                <a:solidFill>
                  <a:srgbClr val="000000"/>
                </a:solidFill>
                <a:latin typeface="Arial"/>
                <a:cs typeface="Arial"/>
              </a:rPr>
              <a:t>(n = 97)</a:t>
            </a:r>
          </a:p>
        </p:txBody>
      </p:sp>
      <p:sp>
        <p:nvSpPr>
          <p:cNvPr id="11" name="Oval 10"/>
          <p:cNvSpPr>
            <a:spLocks noChangeAspect="1"/>
          </p:cNvSpPr>
          <p:nvPr/>
        </p:nvSpPr>
        <p:spPr>
          <a:xfrm>
            <a:off x="5708888" y="3085399"/>
            <a:ext cx="228600" cy="2286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900"/>
              </a:lnSpc>
            </a:pPr>
            <a:r>
              <a:rPr lang="en-US" sz="900" b="1" dirty="0">
                <a:latin typeface="Arial"/>
                <a:cs typeface="Arial"/>
              </a:rPr>
              <a:t>1x</a:t>
            </a:r>
          </a:p>
        </p:txBody>
      </p:sp>
      <p:sp>
        <p:nvSpPr>
          <p:cNvPr id="13" name="Oval 12"/>
          <p:cNvSpPr>
            <a:spLocks noChangeAspect="1"/>
          </p:cNvSpPr>
          <p:nvPr/>
        </p:nvSpPr>
        <p:spPr>
          <a:xfrm>
            <a:off x="5708888" y="2471659"/>
            <a:ext cx="228600" cy="2286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900"/>
              </a:lnSpc>
            </a:pPr>
            <a:r>
              <a:rPr lang="en-US" sz="900" b="1" dirty="0">
                <a:latin typeface="Arial"/>
                <a:cs typeface="Arial"/>
              </a:rPr>
              <a:t>2x</a:t>
            </a:r>
          </a:p>
        </p:txBody>
      </p:sp>
    </p:spTree>
    <p:extLst>
      <p:ext uri="{BB962C8B-B14F-4D97-AF65-F5344CB8AC3E}">
        <p14:creationId xmlns:p14="http://schemas.microsoft.com/office/powerpoint/2010/main" val="362885857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Simplification to Efavirenz-TDF-FTC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073: Results</a:t>
            </a:r>
            <a:endParaRPr lang="en-US" sz="2000" dirty="0"/>
          </a:p>
        </p:txBody>
      </p:sp>
      <p:sp>
        <p:nvSpPr>
          <p:cNvPr id="4" name="Text Placeholder 3"/>
          <p:cNvSpPr>
            <a:spLocks noGrp="1"/>
          </p:cNvSpPr>
          <p:nvPr>
            <p:ph type="body" sz="quarter" idx="15"/>
          </p:nvPr>
        </p:nvSpPr>
        <p:spPr/>
        <p:txBody>
          <a:bodyPr/>
          <a:lstStyle/>
          <a:p>
            <a:r>
              <a:rPr lang="en-US" dirty="0"/>
              <a:t>Week 48 Virologic Response by RNA Threshold </a:t>
            </a:r>
          </a:p>
        </p:txBody>
      </p:sp>
      <p:sp>
        <p:nvSpPr>
          <p:cNvPr id="7" name="Content Placeholder 6"/>
          <p:cNvSpPr>
            <a:spLocks noGrp="1"/>
          </p:cNvSpPr>
          <p:nvPr>
            <p:ph type="body" sz="quarter" idx="16"/>
          </p:nvPr>
        </p:nvSpPr>
        <p:spPr/>
        <p:txBody>
          <a:bodyPr/>
          <a:lstStyle/>
          <a:p>
            <a:r>
              <a:rPr lang="en-US" dirty="0"/>
              <a:t>Source: Dejesus E, et al. </a:t>
            </a:r>
            <a:r>
              <a:rPr lang="it-IT" dirty="0" err="1">
                <a:latin typeface="Arial" pitchFamily="22" charset="0"/>
              </a:rPr>
              <a:t>J</a:t>
            </a:r>
            <a:r>
              <a:rPr lang="it-IT" dirty="0">
                <a:latin typeface="Arial" pitchFamily="22" charset="0"/>
              </a:rPr>
              <a:t> </a:t>
            </a:r>
            <a:r>
              <a:rPr lang="it-IT" dirty="0" err="1">
                <a:latin typeface="Arial" pitchFamily="22" charset="0"/>
              </a:rPr>
              <a:t>Acquir</a:t>
            </a:r>
            <a:r>
              <a:rPr lang="it-IT" dirty="0">
                <a:latin typeface="Arial" pitchFamily="22" charset="0"/>
              </a:rPr>
              <a:t> Immune </a:t>
            </a:r>
            <a:r>
              <a:rPr lang="it-IT" dirty="0" err="1">
                <a:latin typeface="Arial" pitchFamily="22" charset="0"/>
              </a:rPr>
              <a:t>Defic</a:t>
            </a:r>
            <a:r>
              <a:rPr lang="it-IT" dirty="0">
                <a:latin typeface="Arial" pitchFamily="22" charset="0"/>
              </a:rPr>
              <a:t> </a:t>
            </a:r>
            <a:r>
              <a:rPr lang="it-IT" dirty="0" err="1">
                <a:latin typeface="Arial" pitchFamily="22" charset="0"/>
              </a:rPr>
              <a:t>Syndr</a:t>
            </a:r>
            <a:r>
              <a:rPr lang="it-IT" dirty="0">
                <a:latin typeface="Arial" pitchFamily="22" charset="0"/>
              </a:rPr>
              <a:t>. 2009;51:163-74.</a:t>
            </a:r>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3378159652"/>
              </p:ext>
            </p:extLst>
          </p:nvPr>
        </p:nvGraphicFramePr>
        <p:xfrm>
          <a:off x="493776" y="1464944"/>
          <a:ext cx="82296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435345" y="3857898"/>
            <a:ext cx="1036864" cy="2057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176/203</a:t>
            </a:r>
          </a:p>
        </p:txBody>
      </p:sp>
      <p:sp>
        <p:nvSpPr>
          <p:cNvPr id="9" name="Rectangle 8"/>
          <p:cNvSpPr/>
          <p:nvPr/>
        </p:nvSpPr>
        <p:spPr>
          <a:xfrm>
            <a:off x="3520807" y="3857898"/>
            <a:ext cx="685472" cy="2057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82/97</a:t>
            </a:r>
          </a:p>
        </p:txBody>
      </p:sp>
      <p:sp>
        <p:nvSpPr>
          <p:cNvPr id="12" name="Rectangle 11"/>
          <p:cNvSpPr/>
          <p:nvPr/>
        </p:nvSpPr>
        <p:spPr>
          <a:xfrm>
            <a:off x="5880673" y="3857898"/>
            <a:ext cx="963386" cy="2057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181/203</a:t>
            </a:r>
          </a:p>
        </p:txBody>
      </p:sp>
      <p:sp>
        <p:nvSpPr>
          <p:cNvPr id="13" name="Rectangle 12"/>
          <p:cNvSpPr/>
          <p:nvPr/>
        </p:nvSpPr>
        <p:spPr>
          <a:xfrm>
            <a:off x="6730161" y="3857898"/>
            <a:ext cx="1028700" cy="2057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85/97</a:t>
            </a:r>
          </a:p>
        </p:txBody>
      </p:sp>
    </p:spTree>
    <p:extLst>
      <p:ext uri="{BB962C8B-B14F-4D97-AF65-F5344CB8AC3E}">
        <p14:creationId xmlns:p14="http://schemas.microsoft.com/office/powerpoint/2010/main" val="160755543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Simplification to Efavirenz-TDF-FTC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073: Subgroup Analysis Result </a:t>
            </a:r>
            <a:endParaRPr lang="en-US" sz="2000" dirty="0"/>
          </a:p>
        </p:txBody>
      </p:sp>
      <p:sp>
        <p:nvSpPr>
          <p:cNvPr id="4" name="Text Placeholder 3"/>
          <p:cNvSpPr>
            <a:spLocks noGrp="1"/>
          </p:cNvSpPr>
          <p:nvPr>
            <p:ph type="body" sz="quarter" idx="15"/>
          </p:nvPr>
        </p:nvSpPr>
        <p:spPr/>
        <p:txBody>
          <a:bodyPr/>
          <a:lstStyle/>
          <a:p>
            <a:r>
              <a:rPr lang="en-US" dirty="0"/>
              <a:t>Week 48 Virologic Response, by Baseline Regimen (Intent-to-Treat, Noncompletion = Failure)</a:t>
            </a:r>
          </a:p>
        </p:txBody>
      </p:sp>
      <p:sp>
        <p:nvSpPr>
          <p:cNvPr id="7" name="Content Placeholder 6"/>
          <p:cNvSpPr>
            <a:spLocks noGrp="1"/>
          </p:cNvSpPr>
          <p:nvPr>
            <p:ph type="body" sz="quarter" idx="16"/>
          </p:nvPr>
        </p:nvSpPr>
        <p:spPr/>
        <p:txBody>
          <a:bodyPr/>
          <a:lstStyle/>
          <a:p>
            <a:r>
              <a:rPr lang="en-US" dirty="0"/>
              <a:t>Source: Dejesus E, et al. </a:t>
            </a:r>
            <a:r>
              <a:rPr lang="it-IT" dirty="0" err="1">
                <a:latin typeface="Arial" pitchFamily="22" charset="0"/>
              </a:rPr>
              <a:t>J</a:t>
            </a:r>
            <a:r>
              <a:rPr lang="it-IT" dirty="0">
                <a:latin typeface="Arial" pitchFamily="22" charset="0"/>
              </a:rPr>
              <a:t> </a:t>
            </a:r>
            <a:r>
              <a:rPr lang="it-IT" dirty="0" err="1">
                <a:latin typeface="Arial" pitchFamily="22" charset="0"/>
              </a:rPr>
              <a:t>Acquir</a:t>
            </a:r>
            <a:r>
              <a:rPr lang="it-IT" dirty="0">
                <a:latin typeface="Arial" pitchFamily="22" charset="0"/>
              </a:rPr>
              <a:t> Immune </a:t>
            </a:r>
            <a:r>
              <a:rPr lang="it-IT" dirty="0" err="1">
                <a:latin typeface="Arial" pitchFamily="22" charset="0"/>
              </a:rPr>
              <a:t>Defic</a:t>
            </a:r>
            <a:r>
              <a:rPr lang="it-IT" dirty="0">
                <a:latin typeface="Arial" pitchFamily="22" charset="0"/>
              </a:rPr>
              <a:t> </a:t>
            </a:r>
            <a:r>
              <a:rPr lang="it-IT" dirty="0" err="1">
                <a:latin typeface="Arial" pitchFamily="22" charset="0"/>
              </a:rPr>
              <a:t>Syndr</a:t>
            </a:r>
            <a:r>
              <a:rPr lang="it-IT" dirty="0">
                <a:latin typeface="Arial" pitchFamily="22" charset="0"/>
              </a:rPr>
              <a:t>. 2009;51:163-74</a:t>
            </a:r>
            <a:endParaRPr lang="en-US" dirty="0">
              <a:solidFill>
                <a:srgbClr val="1F497D"/>
              </a:solidFill>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1143774600"/>
              </p:ext>
            </p:extLst>
          </p:nvPr>
        </p:nvGraphicFramePr>
        <p:xfrm>
          <a:off x="493776" y="1463044"/>
          <a:ext cx="822960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2881532" y="4078224"/>
            <a:ext cx="651510" cy="246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rPr>
              <a:t>82/97</a:t>
            </a:r>
          </a:p>
        </p:txBody>
      </p:sp>
      <p:sp>
        <p:nvSpPr>
          <p:cNvPr id="14" name="Rectangle 13"/>
          <p:cNvSpPr/>
          <p:nvPr/>
        </p:nvSpPr>
        <p:spPr>
          <a:xfrm>
            <a:off x="4428001" y="4078224"/>
            <a:ext cx="651510" cy="246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rPr>
              <a:t>87/95</a:t>
            </a:r>
          </a:p>
        </p:txBody>
      </p:sp>
      <p:sp>
        <p:nvSpPr>
          <p:cNvPr id="15" name="TextBox 14"/>
          <p:cNvSpPr txBox="1"/>
          <p:nvPr/>
        </p:nvSpPr>
        <p:spPr>
          <a:xfrm>
            <a:off x="5147957" y="4078224"/>
            <a:ext cx="651510" cy="246888"/>
          </a:xfrm>
          <a:prstGeom prst="rect">
            <a:avLst/>
          </a:prstGeom>
          <a:noFill/>
        </p:spPr>
        <p:txBody>
          <a:bodyPr wrap="square" rtlCol="0" anchor="ctr">
            <a:spAutoFit/>
          </a:bodyPr>
          <a:lstStyle/>
          <a:p>
            <a:pPr algn="ctr"/>
            <a:r>
              <a:rPr lang="en-US" sz="1000" dirty="0">
                <a:solidFill>
                  <a:srgbClr val="FFFFFF"/>
                </a:solidFill>
                <a:latin typeface="Arial"/>
              </a:rPr>
              <a:t>37/45</a:t>
            </a:r>
          </a:p>
        </p:txBody>
      </p:sp>
      <p:sp>
        <p:nvSpPr>
          <p:cNvPr id="16" name="Rectangle 15"/>
          <p:cNvSpPr/>
          <p:nvPr/>
        </p:nvSpPr>
        <p:spPr>
          <a:xfrm>
            <a:off x="7405824" y="4078224"/>
            <a:ext cx="651510" cy="246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rPr>
              <a:t>45/52</a:t>
            </a:r>
          </a:p>
        </p:txBody>
      </p:sp>
      <p:sp>
        <p:nvSpPr>
          <p:cNvPr id="17" name="TextBox 16"/>
          <p:cNvSpPr txBox="1"/>
          <p:nvPr/>
        </p:nvSpPr>
        <p:spPr>
          <a:xfrm>
            <a:off x="6690799" y="4078224"/>
            <a:ext cx="651510" cy="246888"/>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rgbClr val="FFFFFF"/>
                </a:solidFill>
                <a:latin typeface="Arial"/>
              </a:rPr>
              <a:t>90/108</a:t>
            </a:r>
          </a:p>
        </p:txBody>
      </p:sp>
      <p:sp>
        <p:nvSpPr>
          <p:cNvPr id="18" name="TextBox 17"/>
          <p:cNvSpPr txBox="1"/>
          <p:nvPr/>
        </p:nvSpPr>
        <p:spPr>
          <a:xfrm>
            <a:off x="2133183" y="4078224"/>
            <a:ext cx="651510" cy="246888"/>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chemeClr val="bg1"/>
                </a:solidFill>
                <a:latin typeface="Arial"/>
              </a:rPr>
              <a:t>177/203</a:t>
            </a:r>
          </a:p>
        </p:txBody>
      </p:sp>
    </p:spTree>
    <p:extLst>
      <p:ext uri="{BB962C8B-B14F-4D97-AF65-F5344CB8AC3E}">
        <p14:creationId xmlns:p14="http://schemas.microsoft.com/office/powerpoint/2010/main" val="10739714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Simplification to Efavirenz-TDF-FTC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073: Conclusions</a:t>
            </a:r>
            <a:endParaRPr lang="en-US" sz="2000" dirty="0"/>
          </a:p>
        </p:txBody>
      </p:sp>
      <p:sp>
        <p:nvSpPr>
          <p:cNvPr id="4" name="Text Placeholder 3"/>
          <p:cNvSpPr>
            <a:spLocks noGrp="1"/>
          </p:cNvSpPr>
          <p:nvPr>
            <p:ph type="body" sz="quarter" idx="16"/>
          </p:nvPr>
        </p:nvSpPr>
        <p:spPr/>
        <p:txBody>
          <a:bodyPr/>
          <a:lstStyle/>
          <a:p>
            <a:r>
              <a:rPr lang="en-US" dirty="0"/>
              <a:t>Source: Dejesus E, et al. </a:t>
            </a:r>
            <a:r>
              <a:rPr lang="it-IT" dirty="0">
                <a:latin typeface="Arial" pitchFamily="22" charset="0"/>
              </a:rPr>
              <a:t>J Acquir Immune Defic Syndr. 2009;51:163-74.</a:t>
            </a:r>
          </a:p>
        </p:txBody>
      </p:sp>
      <p:sp>
        <p:nvSpPr>
          <p:cNvPr id="3" name="Content Placeholder 2"/>
          <p:cNvSpPr>
            <a:spLocks noGrp="1"/>
          </p:cNvSpPr>
          <p:nvPr>
            <p:ph sz="half" idx="2"/>
          </p:nvPr>
        </p:nvSpPr>
        <p:spPr>
          <a:xfrm>
            <a:off x="-18288" y="1977027"/>
            <a:ext cx="9180576" cy="1574460"/>
          </a:xfrm>
        </p:spPr>
        <p:txBody>
          <a:bodyPr>
            <a:normAutofit/>
          </a:bodyPr>
          <a:lstStyle/>
          <a:p>
            <a:pPr>
              <a:lnSpc>
                <a:spcPts val="2800"/>
              </a:lnSpc>
            </a:pPr>
            <a:r>
              <a:rPr lang="en-US" sz="2000" dirty="0">
                <a:solidFill>
                  <a:srgbClr val="C00000"/>
                </a:solidFill>
              </a:rPr>
              <a:t>Interpretation</a:t>
            </a:r>
            <a:r>
              <a:rPr lang="en-US" sz="2000" dirty="0">
                <a:solidFill>
                  <a:srgbClr val="800000"/>
                </a:solidFill>
              </a:rPr>
              <a:t>:</a:t>
            </a:r>
            <a:r>
              <a:rPr lang="en-US" sz="2000" dirty="0"/>
              <a:t> “Simplification to EFV/FTC/TDF maintained high and comparable rates of virologic suppression versus stay on baseline regimen (SBR) through 48 weeks.”</a:t>
            </a:r>
          </a:p>
        </p:txBody>
      </p:sp>
    </p:spTree>
    <p:extLst>
      <p:ext uri="{BB962C8B-B14F-4D97-AF65-F5344CB8AC3E}">
        <p14:creationId xmlns:p14="http://schemas.microsoft.com/office/powerpoint/2010/main" val="5391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773318"/>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55655</TotalTime>
  <Words>303</Words>
  <Application>Microsoft Macintosh PowerPoint</Application>
  <PresentationFormat>On-screen Show (16:9)</PresentationFormat>
  <Paragraphs>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Simplification to Efavirenz-TDF-FTC STUDY 073</vt:lpstr>
      <vt:lpstr>Simplification to Efavirenz-TDF-FTC  Study 073: Study Design</vt:lpstr>
      <vt:lpstr>Simplification to Efavirenz-TDF-FTC Study 073: Results</vt:lpstr>
      <vt:lpstr>Simplification to Efavirenz-TDF-FTC Study 073: Subgroup Analysis Result </vt:lpstr>
      <vt:lpstr>Simplification to Efavirenz-TDF-FTC  Study 073: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2342</cp:revision>
  <cp:lastPrinted>2008-02-05T14:34:24Z</cp:lastPrinted>
  <dcterms:created xsi:type="dcterms:W3CDTF">2010-11-28T05:36:22Z</dcterms:created>
  <dcterms:modified xsi:type="dcterms:W3CDTF">2022-12-29T02:30:38Z</dcterms:modified>
</cp:coreProperties>
</file>