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8"/>
  </p:notesMasterIdLst>
  <p:handoutMasterIdLst>
    <p:handoutMasterId r:id="rId19"/>
  </p:handoutMasterIdLst>
  <p:sldIdLst>
    <p:sldId id="1163" r:id="rId2"/>
    <p:sldId id="1167" r:id="rId3"/>
    <p:sldId id="396" r:id="rId4"/>
    <p:sldId id="404" r:id="rId5"/>
    <p:sldId id="453" r:id="rId6"/>
    <p:sldId id="397" r:id="rId7"/>
    <p:sldId id="399" r:id="rId8"/>
    <p:sldId id="1028" r:id="rId9"/>
    <p:sldId id="1029" r:id="rId10"/>
    <p:sldId id="938" r:id="rId11"/>
    <p:sldId id="936" r:id="rId12"/>
    <p:sldId id="955" r:id="rId13"/>
    <p:sldId id="982" r:id="rId14"/>
    <p:sldId id="983" r:id="rId15"/>
    <p:sldId id="984" r:id="rId16"/>
    <p:sldId id="1215" r:id="rId1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9037073490799"/>
          <c:y val="0.112812017986181"/>
          <c:w val="0.82428149606299195"/>
          <c:h val="0.7791798374798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8-9845-ADBD-51B7930C0E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TDF-FTC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88-9845-ADBD-51B7930C0E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overlap val="-100"/>
        <c:axId val="1795421080"/>
        <c:axId val="1795369320"/>
      </c:barChart>
      <c:catAx>
        <c:axId val="17954210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low"/>
        <c:crossAx val="17953693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953693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5229658792650898E-3"/>
              <c:y val="0.192898596623496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1795421080"/>
        <c:crosses val="autoZero"/>
        <c:crossBetween val="between"/>
        <c:majorUnit val="20"/>
        <c:minorUnit val="0.0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145833333333334"/>
          <c:y val="1.13378912548925E-2"/>
          <c:w val="0.81597222222222221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TDF-FTC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DC-074C-B8D1-59B2E394CC54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DC-074C-B8D1-59B2E394CC54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DC-074C-B8D1-59B2E394CC54}"/>
                </c:ext>
              </c:extLst>
            </c:dLbl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≤100,000 copies/mL </c:v>
                </c:pt>
                <c:pt idx="2">
                  <c:v>&gt;100,000 copies/mL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91.6</c:v>
                </c:pt>
                <c:pt idx="1">
                  <c:v>92.5</c:v>
                </c:pt>
                <c:pt idx="2">
                  <c:v>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DC-074C-B8D1-59B2E394C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TDF-FTC 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DC-074C-B8D1-59B2E394CC54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DC-074C-B8D1-59B2E394CC54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8DC-074C-B8D1-59B2E394CC54}"/>
                </c:ext>
              </c:extLst>
            </c:dLbl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≤100,000 copies/mL </c:v>
                </c:pt>
                <c:pt idx="2">
                  <c:v>&gt;100,000 copies/mL 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89.1</c:v>
                </c:pt>
                <c:pt idx="1">
                  <c:v>89.1</c:v>
                </c:pt>
                <c:pt idx="2">
                  <c:v>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8DC-074C-B8D1-59B2E394CC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21413576"/>
        <c:axId val="-2043528344"/>
      </c:barChart>
      <c:catAx>
        <c:axId val="-2021413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</a:t>
                </a:r>
              </a:p>
            </c:rich>
          </c:tx>
          <c:layout>
            <c:manualLayout>
              <c:xMode val="edge"/>
              <c:yMode val="edge"/>
              <c:x val="0.51800379119276796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43528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35283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214135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26659971323029064"/>
          <c:y val="1.8543358318437099E-2"/>
          <c:w val="0.70407929911538836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403902342396"/>
          <c:y val="0.118315538947462"/>
          <c:w val="0.83905487049967797"/>
          <c:h val="0.74483006361492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TDF-FTC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Drug-Related Adverse Event 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A-8743-B143-8845DEDC5C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TDF-FTC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Drug-Related Adverse Event </c:v>
                </c:pt>
              </c:strCache>
            </c:strRef>
          </c:cat>
          <c:val>
            <c:numRef>
              <c:f>Sheet1!$C$2</c:f>
              <c:numCache>
                <c:formatCode>0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A-8743-B143-8845DEDC5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overlap val="-100"/>
        <c:axId val="-2074193640"/>
        <c:axId val="-2074864232"/>
      </c:barChart>
      <c:catAx>
        <c:axId val="-2074193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748642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48642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1.94436190759174E-3"/>
              <c:y val="0.284895680412829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41936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14150943396226415"/>
          <c:y val="1.9491525423728801E-2"/>
          <c:w val="0.82867899767246089"/>
          <c:h val="7.879376306775214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lnSpc>
          <a:spcPct val="50000"/>
        </a:lnSpc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1383625153349"/>
          <c:y val="0.104398167334346"/>
          <c:w val="0.83539795364493707"/>
          <c:h val="0.78893631717087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 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0.55000000000000004</c:v>
                </c:pt>
                <c:pt idx="1">
                  <c:v>-0.16</c:v>
                </c:pt>
                <c:pt idx="2">
                  <c:v>0.23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E6-DA43-BDAD-B44E4C9D73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Triglycerides</c:v>
                </c:pt>
                <c:pt idx="2">
                  <c:v>HDL</c:v>
                </c:pt>
                <c:pt idx="3">
                  <c:v>LDL 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1.82</c:v>
                </c:pt>
                <c:pt idx="1">
                  <c:v>2.08</c:v>
                </c:pt>
                <c:pt idx="2">
                  <c:v>0.56000000000000005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E6-DA43-BDAD-B44E4C9D73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43306376"/>
        <c:axId val="-2043416968"/>
      </c:barChart>
      <c:catAx>
        <c:axId val="-2043306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434169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3416968"/>
        <c:scaling>
          <c:orientation val="minMax"/>
          <c:max val="5"/>
          <c:min val="-2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/>
                  <a:t>Mean Change from Baseline</a:t>
                </a:r>
                <a:r>
                  <a:rPr lang="en-US" sz="1500" baseline="0" dirty="0"/>
                  <a:t> </a:t>
                </a:r>
                <a:r>
                  <a:rPr lang="en-US" sz="1500" dirty="0"/>
                  <a:t>(</a:t>
                </a:r>
                <a:r>
                  <a:rPr lang="en-US" sz="1500" dirty="0" err="1"/>
                  <a:t>mmol</a:t>
                </a:r>
                <a:r>
                  <a:rPr lang="en-US" sz="1500" dirty="0"/>
                  <a:t>/L)</a:t>
                </a:r>
              </a:p>
            </c:rich>
          </c:tx>
          <c:layout>
            <c:manualLayout>
              <c:xMode val="edge"/>
              <c:yMode val="edge"/>
              <c:x val="2.0792482772183499E-2"/>
              <c:y val="8.60231695176034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-2043306376"/>
        <c:crosses val="autoZero"/>
        <c:crossBetween val="between"/>
        <c:majorUnit val="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5660426962508659"/>
          <c:y val="1.7006742691646301E-2"/>
          <c:w val="0.70490808680012984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Efavirenz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751-6741-A998-A9527EC5ABB0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51-6741-A998-A9527EC5ABB0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51-6741-A998-A9527EC5ABB0}"/>
                </c:ext>
              </c:extLst>
            </c:dLbl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 100,000 copies/mL </c:v>
                </c:pt>
                <c:pt idx="2">
                  <c:v>&gt; 100,000 copies/mL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85</c:v>
                </c:pt>
                <c:pt idx="1">
                  <c:v>84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51-6741-A998-A9527EC5AB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+ 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751-6741-A998-A9527EC5ABB0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751-6741-A998-A9527EC5ABB0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751-6741-A998-A9527EC5ABB0}"/>
                </c:ext>
              </c:extLst>
            </c:dLbl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 100,000 copies/mL </c:v>
                </c:pt>
                <c:pt idx="2">
                  <c:v>&gt; 100,000 copies/mL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89</c:v>
                </c:pt>
                <c:pt idx="1">
                  <c:v>94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51-6741-A998-A9527EC5AB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58913912"/>
        <c:axId val="-2058530184"/>
      </c:barChart>
      <c:catAx>
        <c:axId val="-2058913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Baseline HIV RNA level</a:t>
                </a:r>
                <a:endParaRPr lang="en-US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52724798289102703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585301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85301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9.0816078545737297E-3"/>
              <c:y val="0.1074856770797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589139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68451565082142"/>
          <c:y val="1.8543358318437099E-2"/>
          <c:w val="0.6116754155730530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Efavirenz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41-5042-B310-03F39150A203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41-5042-B310-03F39150A203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41-5042-B310-03F39150A203}"/>
                </c:ext>
              </c:extLst>
            </c:dLbl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≤100,000 copies/mL</c:v>
                </c:pt>
                <c:pt idx="2">
                  <c:v>&gt;100,000 copies/mL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80.7</c:v>
                </c:pt>
                <c:pt idx="1">
                  <c:v>78</c:v>
                </c:pt>
                <c:pt idx="2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41-5042-B310-03F39150A2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+ 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41-5042-B310-03F39150A203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41-5042-B310-03F39150A203}"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41-5042-B310-03F39150A203}"/>
                </c:ext>
              </c:extLst>
            </c:dLbl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≤100,000 copies/mL</c:v>
                </c:pt>
                <c:pt idx="2">
                  <c:v>&gt;100,000 copies/mL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89</c:v>
                </c:pt>
                <c:pt idx="1">
                  <c:v>94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41-5042-B310-03F39150A2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58472936"/>
        <c:axId val="-2058477032"/>
      </c:barChart>
      <c:catAx>
        <c:axId val="-2058472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</a:t>
                </a:r>
              </a:p>
            </c:rich>
          </c:tx>
          <c:layout>
            <c:manualLayout>
              <c:xMode val="edge"/>
              <c:yMode val="edge"/>
              <c:x val="0.47169242733547201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584770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84770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9.0816078545737297E-3"/>
              <c:y val="0.1074856770797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584729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8697008360066099"/>
          <c:y val="1.8543358318437099E-2"/>
          <c:w val="0.59315689705453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3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Raltegravir + TDF-FTC  versus Efavirenz + TDF-FTC</a:t>
            </a:r>
            <a:br>
              <a:rPr lang="en-US" sz="2400" b="0" dirty="0"/>
            </a:br>
            <a:r>
              <a:rPr lang="en-US" dirty="0"/>
              <a:t> STARTMRK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94BB3-B73B-6543-AEAE-C642A15719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9156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/>
              <a:t>Raltegravir + TDF-FTC  versus Efavirenz + TDF-FTC</a:t>
            </a:r>
            <a:br>
              <a:rPr lang="en-US" sz="2400" b="0" dirty="0"/>
            </a:br>
            <a:r>
              <a:rPr lang="en-US" dirty="0"/>
              <a:t>STARTMRK Trial: 156 Week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CC247B-D479-494E-A711-5BF96757D3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00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versus Efavirenz in Combination Therapy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Results at Week 156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156: Virologic Response (Observed Failure Method)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 </a:t>
            </a:r>
            <a:r>
              <a:rPr lang="en-US" dirty="0" err="1"/>
              <a:t>Clin</a:t>
            </a:r>
            <a:r>
              <a:rPr lang="en-US" dirty="0"/>
              <a:t> Infect Dis. 2011;53:807-16.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192/227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797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212/237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0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93/111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99/105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43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99/116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113/132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6801" y="5715000"/>
            <a:ext cx="437692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19398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versus Efavirenz in Combination Therapy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 Trial: Results at Week 156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 </a:t>
            </a:r>
            <a:r>
              <a:rPr lang="en-US" dirty="0" err="1"/>
              <a:t>Clin</a:t>
            </a:r>
            <a:r>
              <a:rPr lang="en-US" dirty="0"/>
              <a:t> Infect Dis. 2011;53:807-16.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213360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“W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hen combined with tenofovir/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emtricitabine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in treatment-naive patients,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raltegravir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produced durable viral suppression and immune restoration that was at least equivalent to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efavirenz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through 156 weeks of therapy. Both regimens were well tolerated, but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raltegravir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was associated with fewer drug-related clinical adverse events and smaller elevations in lipid levels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3515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/>
              <a:t>Raltegravir + TDF-FTC  versus Efavirenz + TDF-FTC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/>
              <a:t>STARTMRK Trial: 240 Week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39C74D-04F2-0143-A655-A9FF249BF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853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versus Efavirenz in Combination Therapy  </a:t>
            </a:r>
            <a:r>
              <a:rPr lang="en-US" sz="22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Results at Week 240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240: Virologic Response (Observed Failure Method)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2013;63:77-85.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171/279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797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198/279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0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80/102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92/98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43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91/110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106/124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6801" y="5715000"/>
            <a:ext cx="437692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5309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versus Efavirenz in Combination Therapy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Results at Week 240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2013;63:77-85.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752600"/>
          <a:ext cx="9144000" cy="3566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“In this exploratory analysis of combination therapy with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tenofovir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emtricitabine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in treatment-naïve patients at week 240,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vRNA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suppression rates and increases in baseline CD4 counts were significantly higher in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raltegravir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than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efavirenz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recipients. Over the entire study, fewer patients experienced neuropsychiatric and drug-related adverse events in the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raltegravir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group than in the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efavirenz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group. Based on better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virologic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and immunologic outcomes after 240 weeks,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raltegravir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tenofovir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emtricitabine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seemed to have superior efficacy compared with </a:t>
                      </a:r>
                      <a:r>
                        <a:rPr lang="en-US" sz="2000" b="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efavirenz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b="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tenofovir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b="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emtricitabine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91263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8038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06031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66562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vs.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Lennox JL, et al. </a:t>
            </a:r>
            <a:r>
              <a:rPr lang="sk-SK" dirty="0"/>
              <a:t>Lancet. 2009;374:796-806.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39622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BID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TDF-FTC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281)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397204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+ TDF-FTC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282)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75718"/>
              </p:ext>
            </p:extLst>
          </p:nvPr>
        </p:nvGraphicFramePr>
        <p:xfrm>
          <a:off x="410633" y="1676400"/>
          <a:ext cx="4923367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STARTMRK Study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 study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comparing the safety and efficacy of raltegravir with efavirenz, in combination with co-formulated tenofovir DF and emtricitabine for persons with HIV.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569)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patients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EFV, TDF, or FTC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+ TDF-FTC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+ TDF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-FTC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8294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vs. Efavirenz + TDF- 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(Primary Analysis, M=F)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Lennox JL, et al. </a:t>
            </a:r>
            <a:r>
              <a:rPr lang="sk-SK" dirty="0"/>
              <a:t>Lancet. 2009;374:796-806.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914400" y="1930402"/>
          <a:ext cx="7315200" cy="448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5599316"/>
            <a:ext cx="1219200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rial"/>
              </a:rPr>
              <a:t>241/281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48" y="5599316"/>
            <a:ext cx="1219152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rgbClr val="FFFFFF"/>
                </a:solidFill>
                <a:latin typeface="Arial"/>
              </a:rPr>
              <a:t>230/282</a:t>
            </a:r>
          </a:p>
        </p:txBody>
      </p:sp>
    </p:spTree>
    <p:extLst>
      <p:ext uri="{BB962C8B-B14F-4D97-AF65-F5344CB8AC3E}">
        <p14:creationId xmlns:p14="http://schemas.microsoft.com/office/powerpoint/2010/main" val="159693430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versus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Virologic Response (Observed-Failure Method)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Lennox JL, et al.  Lancet. 2009;374:796-806.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241/263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230/258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0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111/120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114/128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43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130/143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116/130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56800" y="5715000"/>
            <a:ext cx="440435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84810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</a:t>
            </a:r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versus </a:t>
            </a:r>
            <a:r>
              <a:rPr lang="en-US" sz="22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Efavirenz</a:t>
            </a:r>
            <a:r>
              <a:rPr lang="en-US" sz="22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in Combination Therapy 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 Trial: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</a:t>
            </a:r>
            <a:r>
              <a:rPr lang="en-US" sz="2000" dirty="0" err="1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Lennox JL, et al.  Lancet. 2009;374:796-806.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4038600" y="5943600"/>
            <a:ext cx="1752599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17" charset="0"/>
              </a:rPr>
              <a:t>Time (weeks)</a:t>
            </a:r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 rot="16200000">
            <a:off x="-419100" y="3619500"/>
            <a:ext cx="28956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17" charset="0"/>
              </a:rPr>
              <a:t>HIV RNA &lt;50 copies/mL (%)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2016511" y="2266951"/>
            <a:ext cx="5666232" cy="3279648"/>
          </a:xfrm>
          <a:prstGeom prst="rect">
            <a:avLst/>
          </a:prstGeom>
          <a:solidFill>
            <a:srgbClr val="E6EBF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2405977" y="3657603"/>
            <a:ext cx="88382" cy="393185"/>
            <a:chOff x="533400" y="2362200"/>
            <a:chExt cx="88382" cy="228600"/>
          </a:xfrm>
        </p:grpSpPr>
        <p:cxnSp>
          <p:nvCxnSpPr>
            <p:cNvPr id="159" name="Straight Connector 158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3343661" y="2724149"/>
            <a:ext cx="88382" cy="320037"/>
            <a:chOff x="533400" y="2362200"/>
            <a:chExt cx="88382" cy="228600"/>
          </a:xfrm>
        </p:grpSpPr>
        <p:cxnSp>
          <p:nvCxnSpPr>
            <p:cNvPr id="183" name="Straight Connector 182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4740661" y="2546349"/>
            <a:ext cx="88382" cy="283462"/>
            <a:chOff x="533400" y="2362200"/>
            <a:chExt cx="88382" cy="228600"/>
          </a:xfrm>
        </p:grpSpPr>
        <p:cxnSp>
          <p:nvCxnSpPr>
            <p:cNvPr id="187" name="Straight Connector 186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7541011" y="2724149"/>
            <a:ext cx="88382" cy="283462"/>
            <a:chOff x="533400" y="2362200"/>
            <a:chExt cx="88382" cy="228600"/>
          </a:xfrm>
        </p:grpSpPr>
        <p:cxnSp>
          <p:nvCxnSpPr>
            <p:cNvPr id="199" name="Straight Connector 198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/>
        </p:nvGrpSpPr>
        <p:grpSpPr>
          <a:xfrm>
            <a:off x="3813561" y="2590799"/>
            <a:ext cx="88382" cy="265174"/>
            <a:chOff x="533400" y="2362200"/>
            <a:chExt cx="88382" cy="228600"/>
          </a:xfrm>
        </p:grpSpPr>
        <p:cxnSp>
          <p:nvCxnSpPr>
            <p:cNvPr id="211" name="Straight Connector 210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5668279" y="2578099"/>
            <a:ext cx="88382" cy="274318"/>
            <a:chOff x="533400" y="2362200"/>
            <a:chExt cx="88382" cy="228600"/>
          </a:xfrm>
        </p:grpSpPr>
        <p:cxnSp>
          <p:nvCxnSpPr>
            <p:cNvPr id="223" name="Straight Connector 222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6601729" y="2609849"/>
            <a:ext cx="88382" cy="292606"/>
            <a:chOff x="533400" y="2362200"/>
            <a:chExt cx="88382" cy="228600"/>
          </a:xfrm>
        </p:grpSpPr>
        <p:cxnSp>
          <p:nvCxnSpPr>
            <p:cNvPr id="239" name="Straight Connector 238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2880111" y="2946398"/>
            <a:ext cx="88382" cy="338324"/>
            <a:chOff x="533400" y="2362200"/>
            <a:chExt cx="88382" cy="228600"/>
          </a:xfrm>
        </p:grpSpPr>
        <p:cxnSp>
          <p:nvCxnSpPr>
            <p:cNvPr id="252" name="Straight Connector 251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/>
          <p:cNvGrpSpPr/>
          <p:nvPr/>
        </p:nvGrpSpPr>
        <p:grpSpPr>
          <a:xfrm>
            <a:off x="3832611" y="2832099"/>
            <a:ext cx="88382" cy="320037"/>
            <a:chOff x="533400" y="2362200"/>
            <a:chExt cx="88382" cy="228600"/>
          </a:xfrm>
        </p:grpSpPr>
        <p:cxnSp>
          <p:nvCxnSpPr>
            <p:cNvPr id="256" name="Straight Connector 255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5680461" y="2609849"/>
            <a:ext cx="88382" cy="292606"/>
            <a:chOff x="533400" y="2362200"/>
            <a:chExt cx="88382" cy="228600"/>
          </a:xfrm>
        </p:grpSpPr>
        <p:cxnSp>
          <p:nvCxnSpPr>
            <p:cNvPr id="260" name="Straight Connector 259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oup 262"/>
          <p:cNvGrpSpPr/>
          <p:nvPr/>
        </p:nvGrpSpPr>
        <p:grpSpPr>
          <a:xfrm>
            <a:off x="3369061" y="3390897"/>
            <a:ext cx="88382" cy="384042"/>
            <a:chOff x="533400" y="2362200"/>
            <a:chExt cx="88382" cy="228600"/>
          </a:xfrm>
        </p:grpSpPr>
        <p:cxnSp>
          <p:nvCxnSpPr>
            <p:cNvPr id="264" name="Straight Connector 263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/>
          <p:cNvGrpSpPr/>
          <p:nvPr/>
        </p:nvGrpSpPr>
        <p:grpSpPr>
          <a:xfrm>
            <a:off x="2177377" y="4652432"/>
            <a:ext cx="88382" cy="329181"/>
            <a:chOff x="533400" y="2362200"/>
            <a:chExt cx="88382" cy="228600"/>
          </a:xfrm>
        </p:grpSpPr>
        <p:cxnSp>
          <p:nvCxnSpPr>
            <p:cNvPr id="268" name="Straight Connector 267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2435611" y="5022850"/>
            <a:ext cx="88382" cy="256031"/>
            <a:chOff x="533400" y="2362200"/>
            <a:chExt cx="88382" cy="228600"/>
          </a:xfrm>
        </p:grpSpPr>
        <p:cxnSp>
          <p:nvCxnSpPr>
            <p:cNvPr id="272" name="Straight Connector 271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5" name="Group 274"/>
          <p:cNvGrpSpPr/>
          <p:nvPr/>
        </p:nvGrpSpPr>
        <p:grpSpPr>
          <a:xfrm>
            <a:off x="6620779" y="2666999"/>
            <a:ext cx="88382" cy="310894"/>
            <a:chOff x="533400" y="2362200"/>
            <a:chExt cx="88382" cy="228600"/>
          </a:xfrm>
        </p:grpSpPr>
        <p:cxnSp>
          <p:nvCxnSpPr>
            <p:cNvPr id="276" name="Straight Connector 275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/>
        </p:nvGrpSpPr>
        <p:grpSpPr>
          <a:xfrm>
            <a:off x="2194311" y="5391153"/>
            <a:ext cx="88382" cy="192019"/>
            <a:chOff x="533400" y="2362200"/>
            <a:chExt cx="88382" cy="228600"/>
          </a:xfrm>
          <a:effectLst/>
        </p:grpSpPr>
        <p:cxnSp>
          <p:nvCxnSpPr>
            <p:cNvPr id="280" name="Straight Connector 279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/>
        </p:nvGrpSpPr>
        <p:grpSpPr>
          <a:xfrm>
            <a:off x="2899161" y="4102097"/>
            <a:ext cx="88382" cy="384042"/>
            <a:chOff x="533400" y="2362200"/>
            <a:chExt cx="88382" cy="228600"/>
          </a:xfrm>
        </p:grpSpPr>
        <p:cxnSp>
          <p:nvCxnSpPr>
            <p:cNvPr id="284" name="Straight Connector 283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/>
        </p:nvGrpSpPr>
        <p:grpSpPr>
          <a:xfrm>
            <a:off x="7521961" y="2590800"/>
            <a:ext cx="88382" cy="237743"/>
            <a:chOff x="533400" y="2362200"/>
            <a:chExt cx="88382" cy="228600"/>
          </a:xfrm>
        </p:grpSpPr>
        <p:cxnSp>
          <p:nvCxnSpPr>
            <p:cNvPr id="288" name="Straight Connector 287"/>
            <p:cNvCxnSpPr/>
            <p:nvPr/>
          </p:nvCxnSpPr>
          <p:spPr>
            <a:xfrm rot="16200000" flipV="1">
              <a:off x="466936" y="2475706"/>
              <a:ext cx="227651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533400" y="2589851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533400" y="2362200"/>
              <a:ext cx="88382" cy="949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1" name="Freeform 290"/>
          <p:cNvSpPr/>
          <p:nvPr/>
        </p:nvSpPr>
        <p:spPr>
          <a:xfrm>
            <a:off x="1997461" y="2667000"/>
            <a:ext cx="5575300" cy="2863850"/>
          </a:xfrm>
          <a:custGeom>
            <a:avLst/>
            <a:gdLst>
              <a:gd name="connsiteX0" fmla="*/ 0 w 5575300"/>
              <a:gd name="connsiteY0" fmla="*/ 2863850 h 2863850"/>
              <a:gd name="connsiteX1" fmla="*/ 222250 w 5575300"/>
              <a:gd name="connsiteY1" fmla="*/ 2159000 h 2863850"/>
              <a:gd name="connsiteX2" fmla="*/ 463550 w 5575300"/>
              <a:gd name="connsiteY2" fmla="*/ 1174750 h 2863850"/>
              <a:gd name="connsiteX3" fmla="*/ 927100 w 5575300"/>
              <a:gd name="connsiteY3" fmla="*/ 431800 h 2863850"/>
              <a:gd name="connsiteX4" fmla="*/ 1390650 w 5575300"/>
              <a:gd name="connsiteY4" fmla="*/ 196850 h 2863850"/>
              <a:gd name="connsiteX5" fmla="*/ 1860550 w 5575300"/>
              <a:gd name="connsiteY5" fmla="*/ 38100 h 2863850"/>
              <a:gd name="connsiteX6" fmla="*/ 2781300 w 5575300"/>
              <a:gd name="connsiteY6" fmla="*/ 0 h 2863850"/>
              <a:gd name="connsiteX7" fmla="*/ 3714750 w 5575300"/>
              <a:gd name="connsiteY7" fmla="*/ 19050 h 2863850"/>
              <a:gd name="connsiteX8" fmla="*/ 4648200 w 5575300"/>
              <a:gd name="connsiteY8" fmla="*/ 69850 h 2863850"/>
              <a:gd name="connsiteX9" fmla="*/ 5575300 w 5575300"/>
              <a:gd name="connsiteY9" fmla="*/ 50800 h 2863850"/>
              <a:gd name="connsiteX10" fmla="*/ 5575300 w 5575300"/>
              <a:gd name="connsiteY10" fmla="*/ 5080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0" h="2863850">
                <a:moveTo>
                  <a:pt x="0" y="2863850"/>
                </a:moveTo>
                <a:lnTo>
                  <a:pt x="222250" y="2159000"/>
                </a:lnTo>
                <a:lnTo>
                  <a:pt x="463550" y="1174750"/>
                </a:lnTo>
                <a:lnTo>
                  <a:pt x="927100" y="431800"/>
                </a:lnTo>
                <a:lnTo>
                  <a:pt x="1390650" y="196850"/>
                </a:lnTo>
                <a:lnTo>
                  <a:pt x="1860550" y="38100"/>
                </a:lnTo>
                <a:lnTo>
                  <a:pt x="2781300" y="0"/>
                </a:lnTo>
                <a:lnTo>
                  <a:pt x="3714750" y="19050"/>
                </a:lnTo>
                <a:lnTo>
                  <a:pt x="4648200" y="69850"/>
                </a:lnTo>
                <a:lnTo>
                  <a:pt x="5575300" y="50800"/>
                </a:lnTo>
                <a:lnTo>
                  <a:pt x="5575300" y="50800"/>
                </a:lnTo>
              </a:path>
            </a:pathLst>
          </a:custGeom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1857760" y="5638800"/>
            <a:ext cx="298702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0</a:t>
            </a:r>
          </a:p>
        </p:txBody>
      </p:sp>
      <p:cxnSp>
        <p:nvCxnSpPr>
          <p:cNvPr id="294" name="Straight Connector 293"/>
          <p:cNvCxnSpPr/>
          <p:nvPr/>
        </p:nvCxnSpPr>
        <p:spPr>
          <a:xfrm>
            <a:off x="2008047" y="5544084"/>
            <a:ext cx="5623557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F03EC9E-1263-5E4E-9779-6007E689D314}"/>
              </a:ext>
            </a:extLst>
          </p:cNvPr>
          <p:cNvGrpSpPr/>
          <p:nvPr/>
        </p:nvGrpSpPr>
        <p:grpSpPr>
          <a:xfrm>
            <a:off x="1939624" y="2265362"/>
            <a:ext cx="79246" cy="3284538"/>
            <a:chOff x="1930915" y="2265362"/>
            <a:chExt cx="79246" cy="3284538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1930915" y="5548312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1930915" y="5218112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930915" y="488315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930915" y="455930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930915" y="423545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930915" y="390525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930915" y="358140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930915" y="324485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930915" y="292100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1930915" y="2590800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1930915" y="2265362"/>
              <a:ext cx="79246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1497594" y="2120900"/>
            <a:ext cx="499867" cy="271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100</a:t>
            </a:r>
          </a:p>
        </p:txBody>
      </p:sp>
      <p:sp>
        <p:nvSpPr>
          <p:cNvPr id="317" name="Rectangle 316"/>
          <p:cNvSpPr>
            <a:spLocks noChangeArrowheads="1"/>
          </p:cNvSpPr>
          <p:nvPr/>
        </p:nvSpPr>
        <p:spPr bwMode="auto">
          <a:xfrm>
            <a:off x="1510294" y="2768600"/>
            <a:ext cx="499867" cy="271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algn="ctr"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80</a:t>
            </a:r>
          </a:p>
        </p:txBody>
      </p:sp>
      <p:sp>
        <p:nvSpPr>
          <p:cNvPr id="319" name="Rectangle 318"/>
          <p:cNvSpPr>
            <a:spLocks noChangeArrowheads="1"/>
          </p:cNvSpPr>
          <p:nvPr/>
        </p:nvSpPr>
        <p:spPr bwMode="auto">
          <a:xfrm>
            <a:off x="1510294" y="3429000"/>
            <a:ext cx="499867" cy="271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algn="ctr"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60</a:t>
            </a:r>
          </a:p>
        </p:txBody>
      </p:sp>
      <p:sp>
        <p:nvSpPr>
          <p:cNvPr id="321" name="Rectangle 320"/>
          <p:cNvSpPr>
            <a:spLocks noChangeArrowheads="1"/>
          </p:cNvSpPr>
          <p:nvPr/>
        </p:nvSpPr>
        <p:spPr bwMode="auto">
          <a:xfrm>
            <a:off x="1510294" y="4108450"/>
            <a:ext cx="499867" cy="271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algn="ctr"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40</a:t>
            </a:r>
          </a:p>
        </p:txBody>
      </p:sp>
      <p:sp>
        <p:nvSpPr>
          <p:cNvPr id="323" name="Rectangle 322"/>
          <p:cNvSpPr>
            <a:spLocks noChangeArrowheads="1"/>
          </p:cNvSpPr>
          <p:nvPr/>
        </p:nvSpPr>
        <p:spPr bwMode="auto">
          <a:xfrm>
            <a:off x="1510294" y="4749800"/>
            <a:ext cx="499867" cy="271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algn="ctr"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20</a:t>
            </a:r>
          </a:p>
        </p:txBody>
      </p:sp>
      <p:sp>
        <p:nvSpPr>
          <p:cNvPr id="325" name="Rectangle 324"/>
          <p:cNvSpPr>
            <a:spLocks noChangeArrowheads="1"/>
          </p:cNvSpPr>
          <p:nvPr/>
        </p:nvSpPr>
        <p:spPr bwMode="auto">
          <a:xfrm>
            <a:off x="1567444" y="5410200"/>
            <a:ext cx="499867" cy="271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algn="ctr"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0</a:t>
            </a:r>
          </a:p>
        </p:txBody>
      </p:sp>
      <p:sp>
        <p:nvSpPr>
          <p:cNvPr id="326" name="Rectangle 325"/>
          <p:cNvSpPr>
            <a:spLocks noChangeArrowheads="1"/>
          </p:cNvSpPr>
          <p:nvPr/>
        </p:nvSpPr>
        <p:spPr bwMode="auto">
          <a:xfrm>
            <a:off x="2092711" y="5638800"/>
            <a:ext cx="298702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2</a:t>
            </a:r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2321311" y="5638800"/>
            <a:ext cx="298702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4</a:t>
            </a:r>
          </a:p>
        </p:txBody>
      </p:sp>
      <p:sp>
        <p:nvSpPr>
          <p:cNvPr id="328" name="Rectangle 327"/>
          <p:cNvSpPr>
            <a:spLocks noChangeArrowheads="1"/>
          </p:cNvSpPr>
          <p:nvPr/>
        </p:nvSpPr>
        <p:spPr bwMode="auto">
          <a:xfrm>
            <a:off x="2797561" y="5638800"/>
            <a:ext cx="298702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8</a:t>
            </a:r>
          </a:p>
        </p:txBody>
      </p:sp>
      <p:sp>
        <p:nvSpPr>
          <p:cNvPr id="329" name="Rectangle 328"/>
          <p:cNvSpPr>
            <a:spLocks noChangeArrowheads="1"/>
          </p:cNvSpPr>
          <p:nvPr/>
        </p:nvSpPr>
        <p:spPr bwMode="auto">
          <a:xfrm>
            <a:off x="3210310" y="5638800"/>
            <a:ext cx="390139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12</a:t>
            </a:r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3661161" y="5638800"/>
            <a:ext cx="390139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16</a:t>
            </a:r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4607311" y="5638800"/>
            <a:ext cx="390139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24</a:t>
            </a:r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5521711" y="5638800"/>
            <a:ext cx="390139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32</a:t>
            </a:r>
          </a:p>
        </p:txBody>
      </p:sp>
      <p:sp>
        <p:nvSpPr>
          <p:cNvPr id="333" name="Rectangle 332"/>
          <p:cNvSpPr>
            <a:spLocks noChangeArrowheads="1"/>
          </p:cNvSpPr>
          <p:nvPr/>
        </p:nvSpPr>
        <p:spPr bwMode="auto">
          <a:xfrm>
            <a:off x="6436111" y="5638800"/>
            <a:ext cx="390139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40</a:t>
            </a:r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7382261" y="5638800"/>
            <a:ext cx="390139" cy="2346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17" charset="0"/>
              </a:rPr>
              <a:t>48</a:t>
            </a:r>
          </a:p>
        </p:txBody>
      </p:sp>
      <p:grpSp>
        <p:nvGrpSpPr>
          <p:cNvPr id="336" name="Group 335"/>
          <p:cNvGrpSpPr/>
          <p:nvPr/>
        </p:nvGrpSpPr>
        <p:grpSpPr>
          <a:xfrm>
            <a:off x="1966221" y="2629410"/>
            <a:ext cx="5644640" cy="2945380"/>
            <a:chOff x="1854710" y="2629410"/>
            <a:chExt cx="5644640" cy="2945380"/>
          </a:xfrm>
        </p:grpSpPr>
        <p:sp>
          <p:nvSpPr>
            <p:cNvPr id="337" name="Oval 336"/>
            <p:cNvSpPr>
              <a:spLocks noChangeAspect="1"/>
            </p:cNvSpPr>
            <p:nvPr/>
          </p:nvSpPr>
          <p:spPr>
            <a:xfrm>
              <a:off x="1854710" y="548640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>
              <a:spLocks noChangeAspect="1"/>
            </p:cNvSpPr>
            <p:nvPr/>
          </p:nvSpPr>
          <p:spPr>
            <a:xfrm>
              <a:off x="2070100" y="478155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>
              <a:spLocks noChangeAspect="1"/>
            </p:cNvSpPr>
            <p:nvPr/>
          </p:nvSpPr>
          <p:spPr>
            <a:xfrm>
              <a:off x="2299210" y="380365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>
              <a:spLocks noChangeAspect="1"/>
            </p:cNvSpPr>
            <p:nvPr/>
          </p:nvSpPr>
          <p:spPr>
            <a:xfrm>
              <a:off x="2769110" y="306070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>
              <a:spLocks noChangeAspect="1"/>
            </p:cNvSpPr>
            <p:nvPr/>
          </p:nvSpPr>
          <p:spPr>
            <a:xfrm>
              <a:off x="3232150" y="282575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>
              <a:spLocks noChangeAspect="1"/>
            </p:cNvSpPr>
            <p:nvPr/>
          </p:nvSpPr>
          <p:spPr>
            <a:xfrm>
              <a:off x="3702560" y="267335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>
              <a:spLocks noChangeAspect="1"/>
            </p:cNvSpPr>
            <p:nvPr/>
          </p:nvSpPr>
          <p:spPr>
            <a:xfrm>
              <a:off x="4629660" y="262941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>
              <a:spLocks noChangeAspect="1"/>
            </p:cNvSpPr>
            <p:nvPr/>
          </p:nvSpPr>
          <p:spPr>
            <a:xfrm>
              <a:off x="5556760" y="2648970"/>
              <a:ext cx="88390" cy="88390"/>
            </a:xfrm>
            <a:prstGeom prst="ellipse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>
              <a:spLocks noChangeAspect="1"/>
            </p:cNvSpPr>
            <p:nvPr/>
          </p:nvSpPr>
          <p:spPr>
            <a:xfrm>
              <a:off x="6483860" y="2699260"/>
              <a:ext cx="88390" cy="883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>
              <a:spLocks noChangeAspect="1"/>
            </p:cNvSpPr>
            <p:nvPr/>
          </p:nvSpPr>
          <p:spPr>
            <a:xfrm>
              <a:off x="7410960" y="2679700"/>
              <a:ext cx="88390" cy="883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Oval 346"/>
          <p:cNvSpPr>
            <a:spLocks noChangeAspect="1"/>
          </p:cNvSpPr>
          <p:nvPr/>
        </p:nvSpPr>
        <p:spPr>
          <a:xfrm>
            <a:off x="2016511" y="549326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>
            <a:spLocks noChangeAspect="1"/>
          </p:cNvSpPr>
          <p:nvPr/>
        </p:nvSpPr>
        <p:spPr>
          <a:xfrm>
            <a:off x="2200661" y="541655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>
            <a:spLocks noChangeAspect="1"/>
          </p:cNvSpPr>
          <p:nvPr/>
        </p:nvSpPr>
        <p:spPr>
          <a:xfrm>
            <a:off x="2436121" y="510540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>
            <a:spLocks noChangeAspect="1"/>
          </p:cNvSpPr>
          <p:nvPr/>
        </p:nvSpPr>
        <p:spPr>
          <a:xfrm>
            <a:off x="2906021" y="424180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>
            <a:spLocks noChangeAspect="1"/>
          </p:cNvSpPr>
          <p:nvPr/>
        </p:nvSpPr>
        <p:spPr>
          <a:xfrm>
            <a:off x="3375921" y="353746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>
            <a:spLocks noChangeAspect="1"/>
          </p:cNvSpPr>
          <p:nvPr/>
        </p:nvSpPr>
        <p:spPr>
          <a:xfrm>
            <a:off x="3839471" y="294056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>
            <a:spLocks noChangeAspect="1"/>
          </p:cNvSpPr>
          <p:nvPr/>
        </p:nvSpPr>
        <p:spPr>
          <a:xfrm>
            <a:off x="4753871" y="273736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>
            <a:spLocks noChangeAspect="1"/>
          </p:cNvSpPr>
          <p:nvPr/>
        </p:nvSpPr>
        <p:spPr>
          <a:xfrm>
            <a:off x="5668271" y="271196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>
            <a:spLocks noChangeAspect="1"/>
          </p:cNvSpPr>
          <p:nvPr/>
        </p:nvSpPr>
        <p:spPr>
          <a:xfrm>
            <a:off x="6614421" y="2762760"/>
            <a:ext cx="88390" cy="88390"/>
          </a:xfrm>
          <a:prstGeom prst="ellipse">
            <a:avLst/>
          </a:prstGeom>
          <a:solidFill>
            <a:srgbClr val="3264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7535171" y="2794510"/>
            <a:ext cx="88390" cy="8839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Freeform 356"/>
          <p:cNvSpPr/>
          <p:nvPr/>
        </p:nvSpPr>
        <p:spPr>
          <a:xfrm>
            <a:off x="2054611" y="2749550"/>
            <a:ext cx="5537200" cy="2787650"/>
          </a:xfrm>
          <a:custGeom>
            <a:avLst/>
            <a:gdLst>
              <a:gd name="connsiteX0" fmla="*/ 0 w 5537200"/>
              <a:gd name="connsiteY0" fmla="*/ 2787650 h 2787650"/>
              <a:gd name="connsiteX1" fmla="*/ 196850 w 5537200"/>
              <a:gd name="connsiteY1" fmla="*/ 2711450 h 2787650"/>
              <a:gd name="connsiteX2" fmla="*/ 425450 w 5537200"/>
              <a:gd name="connsiteY2" fmla="*/ 2393950 h 2787650"/>
              <a:gd name="connsiteX3" fmla="*/ 895350 w 5537200"/>
              <a:gd name="connsiteY3" fmla="*/ 1536700 h 2787650"/>
              <a:gd name="connsiteX4" fmla="*/ 1371600 w 5537200"/>
              <a:gd name="connsiteY4" fmla="*/ 819150 h 2787650"/>
              <a:gd name="connsiteX5" fmla="*/ 1828800 w 5537200"/>
              <a:gd name="connsiteY5" fmla="*/ 228600 h 2787650"/>
              <a:gd name="connsiteX6" fmla="*/ 2749550 w 5537200"/>
              <a:gd name="connsiteY6" fmla="*/ 25400 h 2787650"/>
              <a:gd name="connsiteX7" fmla="*/ 3657600 w 5537200"/>
              <a:gd name="connsiteY7" fmla="*/ 0 h 2787650"/>
              <a:gd name="connsiteX8" fmla="*/ 4603750 w 5537200"/>
              <a:gd name="connsiteY8" fmla="*/ 50800 h 2787650"/>
              <a:gd name="connsiteX9" fmla="*/ 5537200 w 5537200"/>
              <a:gd name="connsiteY9" fmla="*/ 82550 h 278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37200" h="2787650">
                <a:moveTo>
                  <a:pt x="0" y="2787650"/>
                </a:moveTo>
                <a:lnTo>
                  <a:pt x="196850" y="2711450"/>
                </a:lnTo>
                <a:lnTo>
                  <a:pt x="425450" y="2393950"/>
                </a:lnTo>
                <a:lnTo>
                  <a:pt x="895350" y="1536700"/>
                </a:lnTo>
                <a:lnTo>
                  <a:pt x="1371600" y="819150"/>
                </a:lnTo>
                <a:lnTo>
                  <a:pt x="1828800" y="228600"/>
                </a:lnTo>
                <a:lnTo>
                  <a:pt x="2749550" y="25400"/>
                </a:lnTo>
                <a:lnTo>
                  <a:pt x="3657600" y="0"/>
                </a:lnTo>
                <a:lnTo>
                  <a:pt x="4603750" y="50800"/>
                </a:lnTo>
                <a:lnTo>
                  <a:pt x="5537200" y="82550"/>
                </a:lnTo>
              </a:path>
            </a:pathLst>
          </a:cu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F2590B-4F8C-B94A-A15C-2C7F4B4E60FB}"/>
              </a:ext>
            </a:extLst>
          </p:cNvPr>
          <p:cNvGrpSpPr/>
          <p:nvPr/>
        </p:nvGrpSpPr>
        <p:grpSpPr>
          <a:xfrm>
            <a:off x="2014923" y="5545668"/>
            <a:ext cx="5565776" cy="76200"/>
            <a:chOff x="2014923" y="5545668"/>
            <a:chExt cx="5565776" cy="76200"/>
          </a:xfrm>
        </p:grpSpPr>
        <p:cxnSp>
          <p:nvCxnSpPr>
            <p:cNvPr id="295" name="Straight Connector 294"/>
            <p:cNvCxnSpPr/>
            <p:nvPr/>
          </p:nvCxnSpPr>
          <p:spPr>
            <a:xfrm rot="5400000">
              <a:off x="3827055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5400000">
              <a:off x="4758917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5400000">
              <a:off x="5686017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>
              <a:off x="6618758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5400000">
              <a:off x="1977617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5400000">
              <a:off x="2436405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2906305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rot="5400000">
              <a:off x="3363505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 rot="5400000">
              <a:off x="7541805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 rot="5400000">
              <a:off x="2201455" y="5582974"/>
              <a:ext cx="762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5105400" y="3404220"/>
            <a:ext cx="2514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5422899" y="3429000"/>
            <a:ext cx="2349501" cy="2712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500" b="1" dirty="0" err="1">
                <a:solidFill>
                  <a:srgbClr val="000000"/>
                </a:solidFill>
                <a:latin typeface="Arial" pitchFamily="17" charset="0"/>
              </a:rPr>
              <a:t>Raltegravir</a:t>
            </a:r>
            <a:r>
              <a:rPr lang="en-US" sz="1500" b="1" dirty="0">
                <a:solidFill>
                  <a:srgbClr val="000000"/>
                </a:solidFill>
                <a:latin typeface="Arial" pitchFamily="17" charset="0"/>
              </a:rPr>
              <a:t> + TDF-FTC</a:t>
            </a:r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5422900" y="3767330"/>
            <a:ext cx="2425700" cy="2712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3620" tIns="47604" rIns="93620" bIns="47604" anchor="ctr">
            <a:prstTxWarp prst="textNoShape">
              <a:avLst/>
            </a:prstTxWarp>
          </a:bodyPr>
          <a:lstStyle/>
          <a:p>
            <a:pPr defTabSz="933450">
              <a:spcBef>
                <a:spcPct val="50000"/>
              </a:spcBef>
            </a:pPr>
            <a:r>
              <a:rPr lang="en-US" sz="1500" b="1" dirty="0" err="1">
                <a:solidFill>
                  <a:srgbClr val="000000"/>
                </a:solidFill>
                <a:latin typeface="Arial" pitchFamily="17" charset="0"/>
              </a:rPr>
              <a:t>Efavirenz</a:t>
            </a:r>
            <a:r>
              <a:rPr lang="en-US" sz="1500" b="1" dirty="0">
                <a:solidFill>
                  <a:srgbClr val="000000"/>
                </a:solidFill>
                <a:latin typeface="Arial" pitchFamily="17" charset="0"/>
              </a:rPr>
              <a:t> + TDF-FTC</a:t>
            </a:r>
          </a:p>
        </p:txBody>
      </p:sp>
      <p:cxnSp>
        <p:nvCxnSpPr>
          <p:cNvPr id="360" name="Straight Connector 359"/>
          <p:cNvCxnSpPr/>
          <p:nvPr/>
        </p:nvCxnSpPr>
        <p:spPr>
          <a:xfrm>
            <a:off x="5181600" y="3898839"/>
            <a:ext cx="304800" cy="1588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>
            <a:off x="5181600" y="3585906"/>
            <a:ext cx="304800" cy="1588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2" name="Oval 361"/>
          <p:cNvSpPr>
            <a:spLocks noChangeAspect="1"/>
          </p:cNvSpPr>
          <p:nvPr/>
        </p:nvSpPr>
        <p:spPr>
          <a:xfrm>
            <a:off x="5270500" y="3513836"/>
            <a:ext cx="137159" cy="137159"/>
          </a:xfrm>
          <a:prstGeom prst="ellipse">
            <a:avLst/>
          </a:prstGeom>
          <a:solidFill>
            <a:srgbClr val="718E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>
            <a:spLocks noChangeAspect="1"/>
          </p:cNvSpPr>
          <p:nvPr/>
        </p:nvSpPr>
        <p:spPr>
          <a:xfrm>
            <a:off x="5270500" y="3833118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2938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vs. Efavirenz + TDF-FTC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Adverse Events through 48 Weeks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Lennox JL, et al. </a:t>
            </a:r>
            <a:r>
              <a:rPr lang="sk-SK" dirty="0"/>
              <a:t>Lancet. 2009;374(9692):796-806.</a:t>
            </a:r>
            <a:endParaRPr lang="en-US" dirty="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531813" y="18288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756476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vs.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Lipid Concentrations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Lennox JL, et al. </a:t>
            </a:r>
            <a:r>
              <a:rPr lang="sk-SK" dirty="0"/>
              <a:t>Lancet. 2009;374(9692):796-806.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502125" y="1877059"/>
          <a:ext cx="813749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63794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versus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Common Adverse Events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Lennox JL, et al. </a:t>
            </a:r>
            <a:r>
              <a:rPr lang="sk-SK" dirty="0"/>
              <a:t>Lancet. 2009;374:796-806.</a:t>
            </a:r>
            <a:endParaRPr lang="en-US" dirty="0"/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94388"/>
              </p:ext>
            </p:extLst>
          </p:nvPr>
        </p:nvGraphicFramePr>
        <p:xfrm>
          <a:off x="493713" y="1676400"/>
          <a:ext cx="8153400" cy="383860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75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8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01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&gt;10% of Subjects in Either Arm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59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RAL + TDF-FTC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281)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578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EFV + TDF-FTC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282)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Dizziness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Abnormal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dreams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Immune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Reconstitution Inflammatory Syndrome (IRIS)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32400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Raltegravir + TDF-FTC versus Efavirenz + TDF-FTC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STARTMRK: Conclusions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Lennox JL, et al. </a:t>
            </a:r>
            <a:r>
              <a:rPr lang="sk-SK" dirty="0"/>
              <a:t>Lancet. 2009;374:796-806.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Raltegravir-based combination treatment had rapid and potent antiretroviral activity, which was non-inferior to that of efavirenz at week 48. Raltegravir is a well tolerated alternative to efavirenz as part of a combination regimen against HIV-1 in treatment-naive patients.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517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46668</TotalTime>
  <Words>860</Words>
  <Application>Microsoft Office PowerPoint</Application>
  <PresentationFormat>On-screen Show (4:3)</PresentationFormat>
  <Paragraphs>128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+ TDF-FTC  versus Efavirenz + TDF-FTC  STARTMRK Trial</vt:lpstr>
      <vt:lpstr>Raltegravir + TDF-FTC vs. Efavirenz + TDF-FTC STARTMRK: Study Design</vt:lpstr>
      <vt:lpstr>Raltegravir + TDF-FTC vs. Efavirenz + TDF- FTC  STARTMRK: Result</vt:lpstr>
      <vt:lpstr>Raltegravir + TDF-FTC versus Efavirenz + TDF-FTC STARTMRK: Result</vt:lpstr>
      <vt:lpstr>Raltegravir versus Efavirenz in Combination Therapy   STARTMRK Trial: Results</vt:lpstr>
      <vt:lpstr>Raltegravir + TDF-FTC vs. Efavirenz + TDF-FTC STARTMRK: Result</vt:lpstr>
      <vt:lpstr>Raltegravir + TDF-FTC vs. Efavirenz + TDF-FTC STARTMRK: Result</vt:lpstr>
      <vt:lpstr>Raltegravir + TDF-FTC versus Efavirenz + TDF-FTC STARTMRK: Common Adverse Events</vt:lpstr>
      <vt:lpstr>Raltegravir + TDF-FTC versus Efavirenz + TDF-FTC STARTMRK: Conclusions</vt:lpstr>
      <vt:lpstr>Raltegravir + TDF-FTC  versus Efavirenz + TDF-FTC STARTMRK Trial: 156 Week Data</vt:lpstr>
      <vt:lpstr>Raltegravir versus Efavirenz in Combination Therapy   STARTMRK: Results at Week 156</vt:lpstr>
      <vt:lpstr>Raltegravir versus Efavirenz in Combination Therapy   STARTMRK Trial: Results at Week 156</vt:lpstr>
      <vt:lpstr>Raltegravir + TDF-FTC  versus Efavirenz + TDF-FTC STARTMRK Trial: 240 Week Data</vt:lpstr>
      <vt:lpstr>Raltegravir versus Efavirenz in Combination Therapy   STARTMRK: Results at Week 240</vt:lpstr>
      <vt:lpstr>Raltegravir versus Efavirenz in Combination Therapy   STARTMRK: Results at Week 240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2136</cp:revision>
  <cp:lastPrinted>2020-02-15T17:14:27Z</cp:lastPrinted>
  <dcterms:created xsi:type="dcterms:W3CDTF">2010-11-28T05:36:22Z</dcterms:created>
  <dcterms:modified xsi:type="dcterms:W3CDTF">2020-02-21T15:20:03Z</dcterms:modified>
</cp:coreProperties>
</file>