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2"/>
  </p:notesMasterIdLst>
  <p:handoutMasterIdLst>
    <p:handoutMasterId r:id="rId13"/>
  </p:handoutMasterIdLst>
  <p:sldIdLst>
    <p:sldId id="1134" r:id="rId2"/>
    <p:sldId id="1135" r:id="rId3"/>
    <p:sldId id="1136" r:id="rId4"/>
    <p:sldId id="1137" r:id="rId5"/>
    <p:sldId id="1138" r:id="rId6"/>
    <p:sldId id="1139" r:id="rId7"/>
    <p:sldId id="1140" r:id="rId8"/>
    <p:sldId id="1141" r:id="rId9"/>
    <p:sldId id="1142" r:id="rId10"/>
    <p:sldId id="1189" r:id="rId1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5D0"/>
    <a:srgbClr val="7A3E80"/>
    <a:srgbClr val="CD9DD6"/>
    <a:srgbClr val="D0A0DA"/>
    <a:srgbClr val="004D84"/>
    <a:srgbClr val="CD9ED7"/>
    <a:srgbClr val="5C6F7F"/>
    <a:srgbClr val="805980"/>
    <a:srgbClr val="638C36"/>
    <a:srgbClr val="006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autoAdjust="0"/>
    <p:restoredTop sz="94807" autoAdjust="0"/>
  </p:normalViewPr>
  <p:slideViewPr>
    <p:cSldViewPr snapToGrid="0" showGuides="1">
      <p:cViewPr varScale="1">
        <p:scale>
          <a:sx n="146" d="100"/>
          <a:sy n="146" d="100"/>
        </p:scale>
        <p:origin x="176" y="48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462865752892"/>
          <c:y val="0.112812017986181"/>
          <c:w val="0.84434322445805399"/>
          <c:h val="0.77917983747981001"/>
        </c:manualLayout>
      </c:layout>
      <c:barChart>
        <c:barDir val="col"/>
        <c:grouping val="clustered"/>
        <c:varyColors val="0"/>
        <c:ser>
          <c:idx val="0"/>
          <c:order val="0"/>
          <c:tx>
            <c:strRef>
              <c:f>Sheet1!$B$1</c:f>
              <c:strCache>
                <c:ptCount val="1"/>
                <c:pt idx="0">
                  <c:v>Raltegravir + TDF-FTC</c:v>
                </c:pt>
              </c:strCache>
            </c:strRef>
          </c:tx>
          <c:spPr>
            <a:gradFill>
              <a:gsLst>
                <a:gs pos="0">
                  <a:srgbClr val="5A8031"/>
                </a:gs>
                <a:gs pos="98000">
                  <a:srgbClr val="8DC84E"/>
                </a:gs>
              </a:gsLst>
              <a:lin ang="0" scaled="0"/>
            </a:gradFill>
            <a:ln w="12700">
              <a:noFill/>
            </a:ln>
            <a:effectLst/>
            <a:scene3d>
              <a:camera prst="orthographicFront"/>
              <a:lightRig rig="threePt" dir="t"/>
            </a:scene3d>
            <a:sp3d>
              <a:bevelT/>
            </a:sp3d>
          </c:spPr>
          <c:invertIfNegative val="0"/>
          <c:dPt>
            <c:idx val="0"/>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97C9-43E3-B563-0D7B8D3AD120}"/>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86</c:v>
                </c:pt>
              </c:numCache>
            </c:numRef>
          </c:val>
          <c:extLst>
            <c:ext xmlns:c16="http://schemas.microsoft.com/office/drawing/2014/chart" uri="{C3380CC4-5D6E-409C-BE32-E72D297353CC}">
              <c16:uniqueId val="{00000000-5B88-9845-ADBD-51B7930C0E75}"/>
            </c:ext>
          </c:extLst>
        </c:ser>
        <c:ser>
          <c:idx val="1"/>
          <c:order val="1"/>
          <c:tx>
            <c:strRef>
              <c:f>Sheet1!$C$1</c:f>
              <c:strCache>
                <c:ptCount val="1"/>
                <c:pt idx="0">
                  <c:v>Efavirenz + TDF-FTC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0</c:formatCode>
                <c:ptCount val="1"/>
                <c:pt idx="0">
                  <c:v>82</c:v>
                </c:pt>
              </c:numCache>
            </c:numRef>
          </c:val>
          <c:extLst>
            <c:ext xmlns:c16="http://schemas.microsoft.com/office/drawing/2014/chart" uri="{C3380CC4-5D6E-409C-BE32-E72D297353CC}">
              <c16:uniqueId val="{00000001-5B88-9845-ADBD-51B7930C0E75}"/>
            </c:ext>
          </c:extLst>
        </c:ser>
        <c:dLbls>
          <c:showLegendKey val="0"/>
          <c:showVal val="1"/>
          <c:showCatName val="0"/>
          <c:showSerName val="0"/>
          <c:showPercent val="0"/>
          <c:showBubbleSize val="0"/>
        </c:dLbls>
        <c:gapWidth val="275"/>
        <c:overlap val="-100"/>
        <c:axId val="1795421080"/>
        <c:axId val="1795369320"/>
      </c:barChart>
      <c:catAx>
        <c:axId val="1795421080"/>
        <c:scaling>
          <c:orientation val="minMax"/>
        </c:scaling>
        <c:delete val="1"/>
        <c:axPos val="b"/>
        <c:numFmt formatCode="0%" sourceLinked="1"/>
        <c:majorTickMark val="out"/>
        <c:minorTickMark val="none"/>
        <c:tickLblPos val="low"/>
        <c:crossAx val="1795369320"/>
        <c:crosses val="autoZero"/>
        <c:auto val="1"/>
        <c:lblAlgn val="ctr"/>
        <c:lblOffset val="1"/>
        <c:tickLblSkip val="1"/>
        <c:tickMarkSkip val="1"/>
        <c:noMultiLvlLbl val="0"/>
      </c:catAx>
      <c:valAx>
        <c:axId val="1795369320"/>
        <c:scaling>
          <c:orientation val="minMax"/>
          <c:max val="100"/>
          <c:min val="0"/>
        </c:scaling>
        <c:delete val="0"/>
        <c:axPos val="l"/>
        <c:title>
          <c:tx>
            <c:rich>
              <a:bodyPr/>
              <a:lstStyle/>
              <a:p>
                <a:pPr algn="ctr" rtl="0">
                  <a:defRPr sz="1400" b="1"/>
                </a:pPr>
                <a:r>
                  <a:rPr lang="en-US" sz="1400" b="1"/>
                  <a:t>HIV RNA &lt;50 copies/mL (%)</a:t>
                </a:r>
              </a:p>
            </c:rich>
          </c:tx>
          <c:layout>
            <c:manualLayout>
              <c:xMode val="edge"/>
              <c:yMode val="edge"/>
              <c:x val="7.1525955088947209E-3"/>
              <c:y val="0.11187998201613689"/>
            </c:manualLayout>
          </c:layout>
          <c:overlay val="0"/>
        </c:title>
        <c:numFmt formatCode="General" sourceLinked="0"/>
        <c:majorTickMark val="out"/>
        <c:minorTickMark val="none"/>
        <c:tickLblPos val="nextTo"/>
        <c:spPr>
          <a:ln w="6350" cmpd="sng">
            <a:solidFill>
              <a:schemeClr val="tx1"/>
            </a:solidFill>
          </a:ln>
        </c:spPr>
        <c:txPr>
          <a:bodyPr/>
          <a:lstStyle/>
          <a:p>
            <a:pPr>
              <a:defRPr sz="1200"/>
            </a:pPr>
            <a:endParaRPr lang="en-US"/>
          </a:p>
        </c:txPr>
        <c:crossAx val="1795421080"/>
        <c:crosses val="autoZero"/>
        <c:crossBetween val="between"/>
        <c:majorUnit val="20"/>
        <c:minorUnit val="0.0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45448138427141"/>
          <c:y val="1.13378912548925E-2"/>
          <c:w val="0.8128858024691357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Raltegravir + TDF-FTC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DC-074C-B8D1-59B2E394CC54}"/>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DC-074C-B8D1-59B2E394CC54}"/>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DC-074C-B8D1-59B2E394CC54}"/>
                </c:ext>
              </c:extLst>
            </c:dLbl>
            <c:numFmt formatCode="0" sourceLinked="0"/>
            <c:spPr>
              <a:solidFill>
                <a:schemeClr val="bg1">
                  <a:alpha val="50000"/>
                </a:schemeClr>
              </a:solidFill>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 </c:v>
                </c:pt>
                <c:pt idx="2">
                  <c:v>&gt;100,000 copies/mL </c:v>
                </c:pt>
              </c:strCache>
            </c:strRef>
          </c:cat>
          <c:val>
            <c:numRef>
              <c:f>Sheet1!$B$2:$B$4</c:f>
              <c:numCache>
                <c:formatCode>0.0</c:formatCode>
                <c:ptCount val="3"/>
                <c:pt idx="0">
                  <c:v>91.6</c:v>
                </c:pt>
                <c:pt idx="1">
                  <c:v>92.5</c:v>
                </c:pt>
                <c:pt idx="2">
                  <c:v>90.9</c:v>
                </c:pt>
              </c:numCache>
            </c:numRef>
          </c:val>
          <c:extLst>
            <c:ext xmlns:c16="http://schemas.microsoft.com/office/drawing/2014/chart" uri="{C3380CC4-5D6E-409C-BE32-E72D297353CC}">
              <c16:uniqueId val="{00000003-08DC-074C-B8D1-59B2E394CC54}"/>
            </c:ext>
          </c:extLst>
        </c:ser>
        <c:ser>
          <c:idx val="1"/>
          <c:order val="1"/>
          <c:tx>
            <c:strRef>
              <c:f>Sheet1!$C$1</c:f>
              <c:strCache>
                <c:ptCount val="1"/>
                <c:pt idx="0">
                  <c:v>Efavirenz + TDF-FTC </c:v>
                </c:pt>
              </c:strCache>
            </c:strRef>
          </c:tx>
          <c:spPr>
            <a:gradFill>
              <a:gsLst>
                <a:gs pos="0">
                  <a:srgbClr val="004A80"/>
                </a:gs>
                <a:gs pos="99000">
                  <a:srgbClr val="3FBAEF"/>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3FBAEF"/>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08DC-074C-B8D1-59B2E394CC54}"/>
              </c:ext>
            </c:extLst>
          </c:dPt>
          <c:dPt>
            <c:idx val="1"/>
            <c:invertIfNegative val="0"/>
            <c:bubble3D val="0"/>
            <c:spPr>
              <a:gradFill>
                <a:gsLst>
                  <a:gs pos="0">
                    <a:srgbClr val="004A80"/>
                  </a:gs>
                  <a:gs pos="99000">
                    <a:srgbClr val="3FBAEF"/>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08DC-074C-B8D1-59B2E394CC54}"/>
              </c:ext>
            </c:extLst>
          </c:dPt>
          <c:dPt>
            <c:idx val="2"/>
            <c:invertIfNegative val="0"/>
            <c:bubble3D val="0"/>
            <c:spPr>
              <a:gradFill>
                <a:gsLst>
                  <a:gs pos="0">
                    <a:srgbClr val="004A80"/>
                  </a:gs>
                  <a:gs pos="99000">
                    <a:srgbClr val="3FBAEF"/>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6-08DC-074C-B8D1-59B2E394CC54}"/>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DC-074C-B8D1-59B2E394CC54}"/>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DC-074C-B8D1-59B2E394CC54}"/>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DC-074C-B8D1-59B2E394CC54}"/>
                </c:ext>
              </c:extLst>
            </c:dLbl>
            <c:numFmt formatCode="0" sourceLinked="0"/>
            <c:spPr>
              <a:solidFill>
                <a:schemeClr val="bg1">
                  <a:alpha val="50000"/>
                </a:schemeClr>
              </a:solidFill>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 </c:v>
                </c:pt>
                <c:pt idx="2">
                  <c:v>&gt;100,000 copies/mL </c:v>
                </c:pt>
              </c:strCache>
            </c:strRef>
          </c:cat>
          <c:val>
            <c:numRef>
              <c:f>Sheet1!$C$2:$C$4</c:f>
              <c:numCache>
                <c:formatCode>0.0</c:formatCode>
                <c:ptCount val="3"/>
                <c:pt idx="0">
                  <c:v>89.1</c:v>
                </c:pt>
                <c:pt idx="1">
                  <c:v>89.1</c:v>
                </c:pt>
                <c:pt idx="2">
                  <c:v>89.2</c:v>
                </c:pt>
              </c:numCache>
            </c:numRef>
          </c:val>
          <c:extLst>
            <c:ext xmlns:c16="http://schemas.microsoft.com/office/drawing/2014/chart" uri="{C3380CC4-5D6E-409C-BE32-E72D297353CC}">
              <c16:uniqueId val="{00000007-08DC-074C-B8D1-59B2E394CC54}"/>
            </c:ext>
          </c:extLst>
        </c:ser>
        <c:dLbls>
          <c:showLegendKey val="0"/>
          <c:showVal val="1"/>
          <c:showCatName val="0"/>
          <c:showSerName val="0"/>
          <c:showPercent val="0"/>
          <c:showBubbleSize val="0"/>
        </c:dLbls>
        <c:gapWidth val="100"/>
        <c:axId val="-2021413576"/>
        <c:axId val="-2043528344"/>
      </c:barChart>
      <c:catAx>
        <c:axId val="-2021413576"/>
        <c:scaling>
          <c:orientation val="minMax"/>
        </c:scaling>
        <c:delete val="0"/>
        <c:axPos val="b"/>
        <c:title>
          <c:tx>
            <c:rich>
              <a:bodyPr/>
              <a:lstStyle/>
              <a:p>
                <a:pPr>
                  <a:defRPr sz="1400" b="0"/>
                </a:pPr>
                <a:r>
                  <a:rPr lang="en-US" sz="1400" b="0"/>
                  <a:t>Baseline HIV RNA Level</a:t>
                </a:r>
              </a:p>
            </c:rich>
          </c:tx>
          <c:layout>
            <c:manualLayout>
              <c:xMode val="edge"/>
              <c:yMode val="edge"/>
              <c:x val="0.54578156897054531"/>
              <c:y val="0.91252405949256343"/>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200" b="0"/>
            </a:pPr>
            <a:endParaRPr lang="en-US"/>
          </a:p>
        </c:txPr>
        <c:crossAx val="-2043528344"/>
        <c:crosses val="autoZero"/>
        <c:auto val="1"/>
        <c:lblAlgn val="ctr"/>
        <c:lblOffset val="1"/>
        <c:tickLblSkip val="1"/>
        <c:tickMarkSkip val="1"/>
        <c:noMultiLvlLbl val="0"/>
      </c:catAx>
      <c:valAx>
        <c:axId val="-204352834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1.6797657237289782E-2"/>
              <c:y val="8.7853393325834264E-2"/>
            </c:manualLayout>
          </c:layout>
          <c:overlay val="0"/>
        </c:title>
        <c:numFmt formatCode="0" sourceLinked="0"/>
        <c:majorTickMark val="out"/>
        <c:minorTickMark val="none"/>
        <c:tickLblPos val="nextTo"/>
        <c:spPr>
          <a:ln w="12700" cmpd="sng">
            <a:solidFill>
              <a:srgbClr val="000000"/>
            </a:solidFill>
          </a:ln>
        </c:spPr>
        <c:txPr>
          <a:bodyPr/>
          <a:lstStyle/>
          <a:p>
            <a:pPr>
              <a:defRPr sz="1200" b="0"/>
            </a:pPr>
            <a:endParaRPr lang="en-US"/>
          </a:p>
        </c:txPr>
        <c:crossAx val="-202141357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400" b="0"/>
            </a:pPr>
            <a:endParaRPr lang="en-US"/>
          </a:p>
        </c:txPr>
      </c:legendEntry>
      <c:layout>
        <c:manualLayout>
          <c:xMode val="edge"/>
          <c:yMode val="edge"/>
          <c:x val="0.26659971323029064"/>
          <c:y val="1.8543358318437099E-2"/>
          <c:w val="0.70407929911538836"/>
          <c:h val="8.1576179701191798E-2"/>
        </c:manualLayout>
      </c:layout>
      <c:overlay val="0"/>
      <c:spPr>
        <a:noFill/>
      </c:spPr>
      <c:txPr>
        <a:bodyPr/>
        <a:lstStyle/>
        <a:p>
          <a:pPr algn="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b="1" i="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3403902342396"/>
          <c:y val="0.118315538947462"/>
          <c:w val="0.83905487049967797"/>
          <c:h val="0.74483006361492898"/>
        </c:manualLayout>
      </c:layout>
      <c:barChart>
        <c:barDir val="col"/>
        <c:grouping val="clustered"/>
        <c:varyColors val="0"/>
        <c:ser>
          <c:idx val="0"/>
          <c:order val="0"/>
          <c:tx>
            <c:strRef>
              <c:f>Sheet1!$B$1</c:f>
              <c:strCache>
                <c:ptCount val="1"/>
                <c:pt idx="0">
                  <c:v>Raltegravir + TDF-FTC</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91DA-9C49-82A3-FA455E2F75CF}"/>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Drug-Related Adverse Event </c:v>
                </c:pt>
              </c:strCache>
            </c:strRef>
          </c:cat>
          <c:val>
            <c:numRef>
              <c:f>Sheet1!$B$2</c:f>
              <c:numCache>
                <c:formatCode>0</c:formatCode>
                <c:ptCount val="1"/>
                <c:pt idx="0">
                  <c:v>44</c:v>
                </c:pt>
              </c:numCache>
            </c:numRef>
          </c:val>
          <c:extLst>
            <c:ext xmlns:c16="http://schemas.microsoft.com/office/drawing/2014/chart" uri="{C3380CC4-5D6E-409C-BE32-E72D297353CC}">
              <c16:uniqueId val="{00000000-A14A-8743-B143-8845DEDC5C75}"/>
            </c:ext>
          </c:extLst>
        </c:ser>
        <c:ser>
          <c:idx val="1"/>
          <c:order val="1"/>
          <c:tx>
            <c:strRef>
              <c:f>Sheet1!$C$1</c:f>
              <c:strCache>
                <c:ptCount val="1"/>
                <c:pt idx="0">
                  <c:v>Efavirenz + TDF-FTC</c:v>
                </c:pt>
              </c:strCache>
            </c:strRef>
          </c:tx>
          <c:spPr>
            <a:gradFill>
              <a:gsLst>
                <a:gs pos="0">
                  <a:srgbClr val="004D84"/>
                </a:gs>
                <a:gs pos="97000">
                  <a:srgbClr val="00B0F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Drug-Related Adverse Event </c:v>
                </c:pt>
              </c:strCache>
            </c:strRef>
          </c:cat>
          <c:val>
            <c:numRef>
              <c:f>Sheet1!$C$2</c:f>
              <c:numCache>
                <c:formatCode>0</c:formatCode>
                <c:ptCount val="1"/>
                <c:pt idx="0">
                  <c:v>77</c:v>
                </c:pt>
              </c:numCache>
            </c:numRef>
          </c:val>
          <c:extLst>
            <c:ext xmlns:c16="http://schemas.microsoft.com/office/drawing/2014/chart" uri="{C3380CC4-5D6E-409C-BE32-E72D297353CC}">
              <c16:uniqueId val="{00000001-A14A-8743-B143-8845DEDC5C75}"/>
            </c:ext>
          </c:extLst>
        </c:ser>
        <c:dLbls>
          <c:showLegendKey val="0"/>
          <c:showVal val="1"/>
          <c:showCatName val="0"/>
          <c:showSerName val="0"/>
          <c:showPercent val="0"/>
          <c:showBubbleSize val="0"/>
        </c:dLbls>
        <c:gapWidth val="275"/>
        <c:overlap val="-100"/>
        <c:axId val="-2074193640"/>
        <c:axId val="-2074864232"/>
      </c:barChart>
      <c:catAx>
        <c:axId val="-2074193640"/>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74864232"/>
        <c:crosses val="autoZero"/>
        <c:auto val="1"/>
        <c:lblAlgn val="ctr"/>
        <c:lblOffset val="1"/>
        <c:tickLblSkip val="1"/>
        <c:tickMarkSkip val="1"/>
        <c:noMultiLvlLbl val="0"/>
      </c:catAx>
      <c:valAx>
        <c:axId val="-2074864232"/>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Patients Who Experienced Adverse Events (%)</a:t>
                </a:r>
              </a:p>
            </c:rich>
          </c:tx>
          <c:layout>
            <c:manualLayout>
              <c:xMode val="edge"/>
              <c:yMode val="edge"/>
              <c:x val="4.0111305531253052E-4"/>
              <c:y val="0.13828828828828832"/>
            </c:manualLayout>
          </c:layout>
          <c:overlay val="0"/>
        </c:title>
        <c:numFmt formatCode="0" sourceLinked="0"/>
        <c:majorTickMark val="out"/>
        <c:minorTickMark val="none"/>
        <c:tickLblPos val="nextTo"/>
        <c:spPr>
          <a:ln w="6350" cmpd="sng">
            <a:solidFill>
              <a:schemeClr val="tx1"/>
            </a:solidFill>
          </a:ln>
        </c:spPr>
        <c:txPr>
          <a:bodyPr/>
          <a:lstStyle/>
          <a:p>
            <a:pPr>
              <a:defRPr sz="1200"/>
            </a:pPr>
            <a:endParaRPr lang="en-US"/>
          </a:p>
        </c:txPr>
        <c:crossAx val="-207419364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150943396226415"/>
          <c:y val="1.9491525423728801E-2"/>
          <c:w val="0.77620990084572772"/>
          <c:h val="7.879376306775214E-2"/>
        </c:manualLayout>
      </c:layout>
      <c:overlay val="0"/>
      <c:spPr>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lnSpc>
          <a:spcPct val="50000"/>
        </a:lnSpc>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1383625153349"/>
          <c:y val="0.104398167334346"/>
          <c:w val="0.83539795364493707"/>
          <c:h val="0.78893631717087997"/>
        </c:manualLayout>
      </c:layout>
      <c:barChart>
        <c:barDir val="col"/>
        <c:grouping val="clustered"/>
        <c:varyColors val="0"/>
        <c:ser>
          <c:idx val="0"/>
          <c:order val="0"/>
          <c:tx>
            <c:strRef>
              <c:f>Sheet1!$B$1</c:f>
              <c:strCache>
                <c:ptCount val="1"/>
                <c:pt idx="0">
                  <c:v>Raltegravir + TDF-FTC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HDL</c:v>
                </c:pt>
                <c:pt idx="3">
                  <c:v>LDL </c:v>
                </c:pt>
              </c:strCache>
            </c:strRef>
          </c:cat>
          <c:val>
            <c:numRef>
              <c:f>Sheet1!$B$2:$B$5</c:f>
              <c:numCache>
                <c:formatCode>0.00</c:formatCode>
                <c:ptCount val="4"/>
                <c:pt idx="0">
                  <c:v>0.55000000000000004</c:v>
                </c:pt>
                <c:pt idx="1">
                  <c:v>-0.16</c:v>
                </c:pt>
                <c:pt idx="2">
                  <c:v>0.23</c:v>
                </c:pt>
                <c:pt idx="3">
                  <c:v>0.33</c:v>
                </c:pt>
              </c:numCache>
            </c:numRef>
          </c:val>
          <c:extLst>
            <c:ext xmlns:c16="http://schemas.microsoft.com/office/drawing/2014/chart" uri="{C3380CC4-5D6E-409C-BE32-E72D297353CC}">
              <c16:uniqueId val="{00000000-87E6-DA43-BDAD-B44E4C9D7332}"/>
            </c:ext>
          </c:extLst>
        </c:ser>
        <c:ser>
          <c:idx val="1"/>
          <c:order val="1"/>
          <c:tx>
            <c:strRef>
              <c:f>Sheet1!$C$1</c:f>
              <c:strCache>
                <c:ptCount val="1"/>
                <c:pt idx="0">
                  <c:v>Efavirenz + TDF-FTC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HDL</c:v>
                </c:pt>
                <c:pt idx="3">
                  <c:v>LDL </c:v>
                </c:pt>
              </c:strCache>
            </c:strRef>
          </c:cat>
          <c:val>
            <c:numRef>
              <c:f>Sheet1!$C$2:$C$5</c:f>
              <c:numCache>
                <c:formatCode>0.00</c:formatCode>
                <c:ptCount val="4"/>
                <c:pt idx="0">
                  <c:v>1.82</c:v>
                </c:pt>
                <c:pt idx="1">
                  <c:v>2.08</c:v>
                </c:pt>
                <c:pt idx="2">
                  <c:v>0.56000000000000005</c:v>
                </c:pt>
                <c:pt idx="3">
                  <c:v>0.89</c:v>
                </c:pt>
              </c:numCache>
            </c:numRef>
          </c:val>
          <c:extLst>
            <c:ext xmlns:c16="http://schemas.microsoft.com/office/drawing/2014/chart" uri="{C3380CC4-5D6E-409C-BE32-E72D297353CC}">
              <c16:uniqueId val="{00000001-87E6-DA43-BDAD-B44E4C9D7332}"/>
            </c:ext>
          </c:extLst>
        </c:ser>
        <c:dLbls>
          <c:showLegendKey val="0"/>
          <c:showVal val="1"/>
          <c:showCatName val="0"/>
          <c:showSerName val="0"/>
          <c:showPercent val="0"/>
          <c:showBubbleSize val="0"/>
        </c:dLbls>
        <c:gapWidth val="125"/>
        <c:axId val="-2043306376"/>
        <c:axId val="-2043416968"/>
      </c:barChart>
      <c:catAx>
        <c:axId val="-2043306376"/>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43416968"/>
        <c:crosses val="autoZero"/>
        <c:auto val="1"/>
        <c:lblAlgn val="ctr"/>
        <c:lblOffset val="1"/>
        <c:tickLblSkip val="1"/>
        <c:tickMarkSkip val="1"/>
        <c:noMultiLvlLbl val="0"/>
      </c:catAx>
      <c:valAx>
        <c:axId val="-2043416968"/>
        <c:scaling>
          <c:orientation val="minMax"/>
          <c:max val="3"/>
          <c:min val="-1"/>
        </c:scaling>
        <c:delete val="0"/>
        <c:axPos val="l"/>
        <c:title>
          <c:tx>
            <c:rich>
              <a:bodyPr/>
              <a:lstStyle/>
              <a:p>
                <a:pPr>
                  <a:defRPr sz="1400" b="1">
                    <a:solidFill>
                      <a:schemeClr val="tx1"/>
                    </a:solidFill>
                  </a:defRPr>
                </a:pPr>
                <a:r>
                  <a:rPr lang="en-US" sz="1400" b="1" dirty="0">
                    <a:solidFill>
                      <a:schemeClr val="tx1"/>
                    </a:solidFill>
                  </a:rPr>
                  <a:t>Mean Change in Lipid Concentrations (mmol/L)</a:t>
                </a:r>
              </a:p>
            </c:rich>
          </c:tx>
          <c:layout>
            <c:manualLayout>
              <c:xMode val="edge"/>
              <c:yMode val="edge"/>
              <c:x val="7.3077670846699583E-4"/>
              <c:y val="0.1460830909649807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3306376"/>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3715976475162827"/>
          <c:y val="1.7006742691646301E-2"/>
          <c:w val="0.52435258092738413"/>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a:t>
            </a:fld>
            <a:endParaRPr lang="en-US"/>
          </a:p>
        </p:txBody>
      </p:sp>
    </p:spTree>
    <p:extLst>
      <p:ext uri="{BB962C8B-B14F-4D97-AF65-F5344CB8AC3E}">
        <p14:creationId xmlns:p14="http://schemas.microsoft.com/office/powerpoint/2010/main" val="172776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a:t>
            </a:fld>
            <a:endParaRPr lang="en-US"/>
          </a:p>
        </p:txBody>
      </p:sp>
    </p:spTree>
    <p:extLst>
      <p:ext uri="{BB962C8B-B14F-4D97-AF65-F5344CB8AC3E}">
        <p14:creationId xmlns:p14="http://schemas.microsoft.com/office/powerpoint/2010/main" val="1437625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Raltegravir + TDF-FTC  versus Efavirenz + TDF-FTC</a:t>
            </a:r>
            <a:br>
              <a:rPr lang="en-US" sz="2000" b="0" dirty="0"/>
            </a:br>
            <a:r>
              <a:rPr lang="en-US" dirty="0"/>
              <a:t> </a:t>
            </a:r>
            <a:r>
              <a:rPr lang="en-US" sz="2700" dirty="0"/>
              <a:t>STARTMRK Trial</a:t>
            </a:r>
          </a:p>
        </p:txBody>
      </p:sp>
    </p:spTree>
    <p:extLst>
      <p:ext uri="{BB962C8B-B14F-4D97-AF65-F5344CB8AC3E}">
        <p14:creationId xmlns:p14="http://schemas.microsoft.com/office/powerpoint/2010/main" val="54843822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77331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1"/>
          <p:cNvSpPr>
            <a:spLocks noChangeShapeType="1"/>
          </p:cNvSpPr>
          <p:nvPr/>
        </p:nvSpPr>
        <p:spPr bwMode="auto">
          <a:xfrm rot="20430663">
            <a:off x="5040258" y="2673894"/>
            <a:ext cx="821060" cy="705618"/>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Study Design</a:t>
            </a:r>
            <a:endParaRPr lang="en-US" sz="2000" dirty="0"/>
          </a:p>
        </p:txBody>
      </p:sp>
      <p:sp>
        <p:nvSpPr>
          <p:cNvPr id="4" name="Text Placeholder 3"/>
          <p:cNvSpPr>
            <a:spLocks noGrp="1"/>
          </p:cNvSpPr>
          <p:nvPr>
            <p:ph type="body" sz="quarter" idx="16"/>
          </p:nvPr>
        </p:nvSpPr>
        <p:spPr/>
        <p:txBody>
          <a:bodyPr/>
          <a:lstStyle/>
          <a:p>
            <a:r>
              <a:rPr lang="en-US" dirty="0"/>
              <a:t>Source: Lennox JL, et al. </a:t>
            </a:r>
            <a:r>
              <a:rPr lang="sk-SK" dirty="0"/>
              <a:t>Lancet. 2009;374:796-806.</a:t>
            </a:r>
            <a:endParaRPr lang="en-US" dirty="0">
              <a:latin typeface="Arial" pitchFamily="22" charset="0"/>
            </a:endParaRPr>
          </a:p>
        </p:txBody>
      </p:sp>
      <p:sp>
        <p:nvSpPr>
          <p:cNvPr id="5" name="Content Placeholder 4"/>
          <p:cNvSpPr>
            <a:spLocks noGrp="1"/>
          </p:cNvSpPr>
          <p:nvPr>
            <p:ph sz="half" idx="2"/>
          </p:nvPr>
        </p:nvSpPr>
        <p:spPr>
          <a:xfrm>
            <a:off x="323850" y="1073708"/>
            <a:ext cx="4622222" cy="3555442"/>
          </a:xfrm>
        </p:spPr>
        <p:txBody>
          <a:bodyPr>
            <a:normAutofit fontScale="92500"/>
          </a:bodyPr>
          <a:lstStyle/>
          <a:p>
            <a:pPr>
              <a:lnSpc>
                <a:spcPts val="2000"/>
              </a:lnSpc>
            </a:pPr>
            <a:r>
              <a:rPr lang="en-US" b="1" dirty="0"/>
              <a:t>Background: </a:t>
            </a:r>
            <a:r>
              <a:rPr lang="en-US" dirty="0">
                <a:solidFill>
                  <a:schemeClr val="tx1"/>
                </a:solidFill>
              </a:rPr>
              <a:t>Randomized, double-blind, phase 3 study comparing the safety and efficacy of </a:t>
            </a:r>
            <a:r>
              <a:rPr lang="en-US" dirty="0" err="1">
                <a:solidFill>
                  <a:schemeClr val="tx1"/>
                </a:solidFill>
              </a:rPr>
              <a:t>raltegravir</a:t>
            </a:r>
            <a:r>
              <a:rPr lang="en-US" dirty="0">
                <a:solidFill>
                  <a:schemeClr val="tx1"/>
                </a:solidFill>
              </a:rPr>
              <a:t> versus efavirenz, each in combination with tenofovir DF and emtricitabine</a:t>
            </a:r>
          </a:p>
          <a:p>
            <a:r>
              <a:rPr lang="en-US" b="1" dirty="0"/>
              <a:t>Inclusion Criteria (n = 569)</a:t>
            </a:r>
          </a:p>
          <a:p>
            <a:pPr lvl="1">
              <a:lnSpc>
                <a:spcPts val="2000"/>
              </a:lnSpc>
            </a:pPr>
            <a:r>
              <a:rPr lang="en-US" dirty="0"/>
              <a:t>Antiretroviral-naïve patients</a:t>
            </a:r>
          </a:p>
          <a:p>
            <a:pPr lvl="1">
              <a:lnSpc>
                <a:spcPts val="2000"/>
              </a:lnSpc>
            </a:pPr>
            <a:r>
              <a:rPr lang="en-US" dirty="0"/>
              <a:t>Age ≥18 years</a:t>
            </a:r>
          </a:p>
          <a:p>
            <a:pPr lvl="1">
              <a:lnSpc>
                <a:spcPts val="2000"/>
              </a:lnSpc>
            </a:pPr>
            <a:r>
              <a:rPr lang="en-US" dirty="0"/>
              <a:t>HIV RNA ≥5000 copies/mL</a:t>
            </a:r>
          </a:p>
          <a:p>
            <a:pPr lvl="1">
              <a:lnSpc>
                <a:spcPts val="2000"/>
              </a:lnSpc>
            </a:pPr>
            <a:r>
              <a:rPr lang="en-US" dirty="0"/>
              <a:t>No resistance to EFV, TDF, or FTC</a:t>
            </a:r>
          </a:p>
          <a:p>
            <a:r>
              <a:rPr lang="en-US" b="1" dirty="0"/>
              <a:t>Treatment Arms</a:t>
            </a:r>
          </a:p>
          <a:p>
            <a:pPr lvl="1">
              <a:lnSpc>
                <a:spcPts val="2000"/>
              </a:lnSpc>
            </a:pPr>
            <a:r>
              <a:rPr lang="en-US" dirty="0"/>
              <a:t>Raltegravir + TDF-FTC</a:t>
            </a:r>
          </a:p>
          <a:p>
            <a:pPr lvl="1">
              <a:lnSpc>
                <a:spcPts val="2000"/>
              </a:lnSpc>
            </a:pPr>
            <a:r>
              <a:rPr lang="en-US" dirty="0"/>
              <a:t>Efavirenz + TDF-FTC</a:t>
            </a:r>
          </a:p>
          <a:p>
            <a:endParaRPr lang="en-US" dirty="0"/>
          </a:p>
        </p:txBody>
      </p:sp>
      <p:sp>
        <p:nvSpPr>
          <p:cNvPr id="24" name="Rectangle 7"/>
          <p:cNvSpPr>
            <a:spLocks noChangeArrowheads="1"/>
          </p:cNvSpPr>
          <p:nvPr/>
        </p:nvSpPr>
        <p:spPr bwMode="ltGray">
          <a:xfrm>
            <a:off x="6044710" y="1811973"/>
            <a:ext cx="2619785" cy="818384"/>
          </a:xfrm>
          <a:prstGeom prst="rect">
            <a:avLst/>
          </a:prstGeom>
          <a:solidFill>
            <a:srgbClr val="638C36">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Raltegravir BID + TDF-FTC</a:t>
            </a:r>
            <a:br>
              <a:rPr lang="en-US" sz="1400" b="1" dirty="0">
                <a:solidFill>
                  <a:srgbClr val="000000"/>
                </a:solidFill>
                <a:latin typeface="Arial"/>
                <a:cs typeface="Arial"/>
              </a:rPr>
            </a:br>
            <a:r>
              <a:rPr lang="en-US" sz="1050" dirty="0">
                <a:solidFill>
                  <a:srgbClr val="000000"/>
                </a:solidFill>
                <a:latin typeface="Arial"/>
                <a:cs typeface="Arial"/>
              </a:rPr>
              <a:t>(n = 281)</a:t>
            </a:r>
          </a:p>
        </p:txBody>
      </p:sp>
      <p:sp>
        <p:nvSpPr>
          <p:cNvPr id="33" name="Rectangle 7"/>
          <p:cNvSpPr>
            <a:spLocks noChangeArrowheads="1"/>
          </p:cNvSpPr>
          <p:nvPr/>
        </p:nvSpPr>
        <p:spPr bwMode="ltGray">
          <a:xfrm>
            <a:off x="6044711" y="2982687"/>
            <a:ext cx="2619784" cy="818384"/>
          </a:xfrm>
          <a:prstGeom prst="rect">
            <a:avLst/>
          </a:prstGeom>
          <a:solidFill>
            <a:srgbClr val="0070C0">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b="1" dirty="0">
                <a:solidFill>
                  <a:srgbClr val="000000"/>
                </a:solidFill>
                <a:latin typeface="Arial"/>
                <a:cs typeface="Arial"/>
              </a:rPr>
              <a:t>Efavirenz + TDF-FTC</a:t>
            </a:r>
          </a:p>
          <a:p>
            <a:pPr algn="ctr"/>
            <a:r>
              <a:rPr lang="en-US" sz="1050" dirty="0">
                <a:solidFill>
                  <a:srgbClr val="000000"/>
                </a:solidFill>
                <a:latin typeface="Arial"/>
                <a:cs typeface="Arial"/>
              </a:rPr>
              <a:t>(n = 282)</a:t>
            </a:r>
          </a:p>
        </p:txBody>
      </p:sp>
      <p:sp>
        <p:nvSpPr>
          <p:cNvPr id="3" name="Line 11">
            <a:extLst>
              <a:ext uri="{FF2B5EF4-FFF2-40B4-BE49-F238E27FC236}">
                <a16:creationId xmlns:a16="http://schemas.microsoft.com/office/drawing/2014/main" id="{9F1CB3E1-FDE9-60F2-541F-FC5EA8F7F1D2}"/>
              </a:ext>
            </a:extLst>
          </p:cNvPr>
          <p:cNvSpPr>
            <a:spLocks noChangeShapeType="1"/>
          </p:cNvSpPr>
          <p:nvPr/>
        </p:nvSpPr>
        <p:spPr bwMode="auto">
          <a:xfrm rot="1169337" flipV="1">
            <a:off x="5040258" y="2283603"/>
            <a:ext cx="821060" cy="705618"/>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Tree>
    <p:extLst>
      <p:ext uri="{BB962C8B-B14F-4D97-AF65-F5344CB8AC3E}">
        <p14:creationId xmlns:p14="http://schemas.microsoft.com/office/powerpoint/2010/main" val="283542508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31" charset="-128"/>
                <a:cs typeface="ＭＳ Ｐゴシック" pitchFamily="31" charset="-128"/>
              </a:rPr>
              <a:t>Raltegravir + TDF-FTC versus Efavirenz + TDF- FTC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Virologic Response (Primary Analysis, Missing=Failure) </a:t>
            </a:r>
          </a:p>
        </p:txBody>
      </p:sp>
      <p:sp>
        <p:nvSpPr>
          <p:cNvPr id="8" name="Content Placeholder 7"/>
          <p:cNvSpPr>
            <a:spLocks noGrp="1"/>
          </p:cNvSpPr>
          <p:nvPr>
            <p:ph type="body" sz="quarter" idx="16"/>
          </p:nvPr>
        </p:nvSpPr>
        <p:spPr/>
        <p:txBody>
          <a:bodyPr/>
          <a:lstStyle/>
          <a:p>
            <a:r>
              <a:rPr lang="en-US" dirty="0"/>
              <a:t>Source: Lennox JL, et al. </a:t>
            </a:r>
            <a:r>
              <a:rPr lang="sk-SK" dirty="0"/>
              <a:t>Lancet. 2009;374:796-806.</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770294407"/>
              </p:ext>
            </p:extLst>
          </p:nvPr>
        </p:nvGraphicFramePr>
        <p:xfrm>
          <a:off x="493776" y="1447802"/>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457901" y="4062912"/>
            <a:ext cx="914400" cy="246221"/>
          </a:xfrm>
          <a:prstGeom prst="rect">
            <a:avLst/>
          </a:prstGeom>
          <a:noFill/>
        </p:spPr>
        <p:txBody>
          <a:bodyPr wrap="square" rtlCol="0" anchor="ctr">
            <a:spAutoFit/>
          </a:bodyPr>
          <a:lstStyle/>
          <a:p>
            <a:pPr algn="ctr"/>
            <a:r>
              <a:rPr lang="en-US" sz="1000" dirty="0">
                <a:solidFill>
                  <a:schemeClr val="bg1"/>
                </a:solidFill>
                <a:latin typeface="Arial"/>
              </a:rPr>
              <a:t>241/281</a:t>
            </a:r>
          </a:p>
        </p:txBody>
      </p:sp>
      <p:sp>
        <p:nvSpPr>
          <p:cNvPr id="7" name="TextBox 6"/>
          <p:cNvSpPr txBox="1"/>
          <p:nvPr/>
        </p:nvSpPr>
        <p:spPr>
          <a:xfrm>
            <a:off x="5848454" y="4062911"/>
            <a:ext cx="914364"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a:rPr>
              <a:t>230/282</a:t>
            </a:r>
          </a:p>
        </p:txBody>
      </p:sp>
    </p:spTree>
    <p:extLst>
      <p:ext uri="{BB962C8B-B14F-4D97-AF65-F5344CB8AC3E}">
        <p14:creationId xmlns:p14="http://schemas.microsoft.com/office/powerpoint/2010/main" val="111206328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 (Observed-Failure Method)</a:t>
            </a:r>
          </a:p>
        </p:txBody>
      </p:sp>
      <p:sp>
        <p:nvSpPr>
          <p:cNvPr id="6" name="Content Placeholder 5"/>
          <p:cNvSpPr>
            <a:spLocks noGrp="1"/>
          </p:cNvSpPr>
          <p:nvPr>
            <p:ph type="body" sz="quarter" idx="16"/>
          </p:nvPr>
        </p:nvSpPr>
        <p:spPr/>
        <p:txBody>
          <a:bodyPr/>
          <a:lstStyle/>
          <a:p>
            <a:r>
              <a:rPr lang="en-US" dirty="0"/>
              <a:t>Source: Lennox JL, et al.  Lancet. 2009;374:796-806. </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897404101"/>
              </p:ext>
            </p:extLst>
          </p:nvPr>
        </p:nvGraphicFramePr>
        <p:xfrm>
          <a:off x="493776" y="1371601"/>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963891" y="3641272"/>
            <a:ext cx="710293"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241/263</a:t>
            </a:r>
          </a:p>
        </p:txBody>
      </p:sp>
      <p:sp>
        <p:nvSpPr>
          <p:cNvPr id="10" name="Rectangle 9"/>
          <p:cNvSpPr/>
          <p:nvPr/>
        </p:nvSpPr>
        <p:spPr>
          <a:xfrm>
            <a:off x="2738647" y="3641272"/>
            <a:ext cx="702129"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230/258</a:t>
            </a:r>
          </a:p>
        </p:txBody>
      </p:sp>
      <p:sp>
        <p:nvSpPr>
          <p:cNvPr id="11" name="Rectangle 10"/>
          <p:cNvSpPr/>
          <p:nvPr/>
        </p:nvSpPr>
        <p:spPr>
          <a:xfrm>
            <a:off x="4267833" y="3641273"/>
            <a:ext cx="732064"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111/120</a:t>
            </a:r>
          </a:p>
        </p:txBody>
      </p:sp>
      <p:sp>
        <p:nvSpPr>
          <p:cNvPr id="12" name="Rectangle 11"/>
          <p:cNvSpPr/>
          <p:nvPr/>
        </p:nvSpPr>
        <p:spPr>
          <a:xfrm>
            <a:off x="5019326" y="3641272"/>
            <a:ext cx="787854"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114/128</a:t>
            </a:r>
          </a:p>
        </p:txBody>
      </p:sp>
      <p:sp>
        <p:nvSpPr>
          <p:cNvPr id="13" name="Rectangle 12"/>
          <p:cNvSpPr/>
          <p:nvPr/>
        </p:nvSpPr>
        <p:spPr>
          <a:xfrm>
            <a:off x="6602710" y="3633108"/>
            <a:ext cx="711219"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130/143</a:t>
            </a:r>
          </a:p>
        </p:txBody>
      </p:sp>
      <p:sp>
        <p:nvSpPr>
          <p:cNvPr id="14" name="Rectangle 13"/>
          <p:cNvSpPr/>
          <p:nvPr/>
        </p:nvSpPr>
        <p:spPr>
          <a:xfrm>
            <a:off x="7346871" y="3641272"/>
            <a:ext cx="784467"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116/130</a:t>
            </a:r>
          </a:p>
        </p:txBody>
      </p:sp>
      <p:cxnSp>
        <p:nvCxnSpPr>
          <p:cNvPr id="16" name="Straight Connector 15"/>
          <p:cNvCxnSpPr/>
          <p:nvPr/>
        </p:nvCxnSpPr>
        <p:spPr>
          <a:xfrm flipV="1">
            <a:off x="4200405" y="4229101"/>
            <a:ext cx="3841416" cy="1632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1255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a:t>
            </a:r>
            <a:r>
              <a:rPr lang="en-US" dirty="0" err="1">
                <a:latin typeface="Arial" pitchFamily="-110" charset="0"/>
                <a:ea typeface="ＭＳ Ｐゴシック" pitchFamily="-110" charset="-128"/>
                <a:cs typeface="ＭＳ Ｐゴシック" pitchFamily="-110" charset="-128"/>
              </a:rPr>
              <a:t>Virologic</a:t>
            </a:r>
            <a:r>
              <a:rPr lang="en-US" dirty="0">
                <a:latin typeface="Arial" pitchFamily="-110" charset="0"/>
                <a:ea typeface="ＭＳ Ｐゴシック" pitchFamily="-110" charset="-128"/>
                <a:cs typeface="ＭＳ Ｐゴシック" pitchFamily="-110" charset="-128"/>
              </a:rPr>
              <a:t> Response</a:t>
            </a:r>
          </a:p>
        </p:txBody>
      </p:sp>
      <p:sp>
        <p:nvSpPr>
          <p:cNvPr id="6" name="Content Placeholder 5"/>
          <p:cNvSpPr>
            <a:spLocks noGrp="1"/>
          </p:cNvSpPr>
          <p:nvPr>
            <p:ph type="body" sz="quarter" idx="16"/>
          </p:nvPr>
        </p:nvSpPr>
        <p:spPr/>
        <p:txBody>
          <a:bodyPr/>
          <a:lstStyle/>
          <a:p>
            <a:r>
              <a:rPr lang="en-US" dirty="0"/>
              <a:t>Source: Lennox JL, et al.  Lancet. 2009;374:796-806. </a:t>
            </a:r>
            <a:endParaRPr lang="en-US" dirty="0">
              <a:latin typeface="Arial" pitchFamily="31" charset="0"/>
            </a:endParaRPr>
          </a:p>
        </p:txBody>
      </p:sp>
      <p:grpSp>
        <p:nvGrpSpPr>
          <p:cNvPr id="15" name="Group 14">
            <a:extLst>
              <a:ext uri="{FF2B5EF4-FFF2-40B4-BE49-F238E27FC236}">
                <a16:creationId xmlns:a16="http://schemas.microsoft.com/office/drawing/2014/main" id="{99D7AE35-9F8E-0ED8-BA98-18D20971879D}"/>
              </a:ext>
            </a:extLst>
          </p:cNvPr>
          <p:cNvGrpSpPr/>
          <p:nvPr/>
        </p:nvGrpSpPr>
        <p:grpSpPr>
          <a:xfrm>
            <a:off x="482837" y="1363360"/>
            <a:ext cx="8240539" cy="3347704"/>
            <a:chOff x="311937" y="1535905"/>
            <a:chExt cx="8471387" cy="3282132"/>
          </a:xfrm>
        </p:grpSpPr>
        <p:sp>
          <p:nvSpPr>
            <p:cNvPr id="293" name="Rectangle 292"/>
            <p:cNvSpPr>
              <a:spLocks noChangeArrowheads="1"/>
            </p:cNvSpPr>
            <p:nvPr/>
          </p:nvSpPr>
          <p:spPr bwMode="auto">
            <a:xfrm>
              <a:off x="3982307" y="4532287"/>
              <a:ext cx="1481014" cy="285750"/>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400" b="1" dirty="0">
                  <a:solidFill>
                    <a:srgbClr val="000000"/>
                  </a:solidFill>
                  <a:latin typeface="Arial" panose="020B0604020202020204" pitchFamily="34" charset="0"/>
                  <a:cs typeface="Arial" panose="020B0604020202020204" pitchFamily="34" charset="0"/>
                </a:rPr>
                <a:t>Time (weeks)</a:t>
              </a:r>
            </a:p>
          </p:txBody>
        </p:sp>
        <p:sp>
          <p:nvSpPr>
            <p:cNvPr id="335" name="Rectangle 334"/>
            <p:cNvSpPr>
              <a:spLocks noChangeArrowheads="1"/>
            </p:cNvSpPr>
            <p:nvPr/>
          </p:nvSpPr>
          <p:spPr bwMode="auto">
            <a:xfrm rot="16200000">
              <a:off x="-953460" y="2801302"/>
              <a:ext cx="2816543" cy="285750"/>
            </a:xfrm>
            <a:prstGeom prst="rect">
              <a:avLst/>
            </a:prstGeom>
            <a:noFill/>
            <a:ln w="25400">
              <a:noFill/>
              <a:miter lim="800000"/>
              <a:headEnd/>
              <a:tailEnd/>
            </a:ln>
          </p:spPr>
          <p:txBody>
            <a:bodyPr lIns="70215" tIns="35703" rIns="70215" bIns="35703" anchor="ctr">
              <a:prstTxWarp prst="textNoShape">
                <a:avLst/>
              </a:prstTxWarp>
            </a:bodyPr>
            <a:lstStyle/>
            <a:p>
              <a:pPr algn="ctr" defTabSz="700088">
                <a:spcBef>
                  <a:spcPct val="50000"/>
                </a:spcBef>
              </a:pPr>
              <a:r>
                <a:rPr lang="en-US" sz="1400" b="1" dirty="0">
                  <a:solidFill>
                    <a:srgbClr val="000000"/>
                  </a:solidFill>
                  <a:latin typeface="Arial" panose="020B0604020202020204" pitchFamily="34" charset="0"/>
                  <a:cs typeface="Arial" panose="020B0604020202020204" pitchFamily="34" charset="0"/>
                </a:rPr>
                <a:t>HIV RNA &lt;50 copies/mL (%)</a:t>
              </a:r>
            </a:p>
          </p:txBody>
        </p:sp>
        <p:sp>
          <p:nvSpPr>
            <p:cNvPr id="292" name="Rectangle 291"/>
            <p:cNvSpPr>
              <a:spLocks noChangeArrowheads="1"/>
            </p:cNvSpPr>
            <p:nvPr/>
          </p:nvSpPr>
          <p:spPr bwMode="auto">
            <a:xfrm>
              <a:off x="1272618" y="4229100"/>
              <a:ext cx="224027"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0</a:t>
              </a:r>
            </a:p>
          </p:txBody>
        </p:sp>
        <p:sp>
          <p:nvSpPr>
            <p:cNvPr id="326" name="Rectangle 325"/>
            <p:cNvSpPr>
              <a:spLocks noChangeArrowheads="1"/>
            </p:cNvSpPr>
            <p:nvPr/>
          </p:nvSpPr>
          <p:spPr bwMode="auto">
            <a:xfrm>
              <a:off x="1532350" y="4229100"/>
              <a:ext cx="224027"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2</a:t>
              </a:r>
            </a:p>
          </p:txBody>
        </p:sp>
        <p:sp>
          <p:nvSpPr>
            <p:cNvPr id="327" name="Rectangle 326"/>
            <p:cNvSpPr>
              <a:spLocks noChangeArrowheads="1"/>
            </p:cNvSpPr>
            <p:nvPr/>
          </p:nvSpPr>
          <p:spPr bwMode="auto">
            <a:xfrm>
              <a:off x="1807564" y="4229100"/>
              <a:ext cx="224027"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4</a:t>
              </a:r>
            </a:p>
          </p:txBody>
        </p:sp>
        <p:sp>
          <p:nvSpPr>
            <p:cNvPr id="328" name="Rectangle 327"/>
            <p:cNvSpPr>
              <a:spLocks noChangeArrowheads="1"/>
            </p:cNvSpPr>
            <p:nvPr/>
          </p:nvSpPr>
          <p:spPr bwMode="auto">
            <a:xfrm>
              <a:off x="2378320" y="4229100"/>
              <a:ext cx="224027"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8</a:t>
              </a:r>
            </a:p>
          </p:txBody>
        </p:sp>
        <p:sp>
          <p:nvSpPr>
            <p:cNvPr id="329" name="Rectangle 328"/>
            <p:cNvSpPr>
              <a:spLocks noChangeArrowheads="1"/>
            </p:cNvSpPr>
            <p:nvPr/>
          </p:nvSpPr>
          <p:spPr bwMode="auto">
            <a:xfrm>
              <a:off x="2897929" y="4229100"/>
              <a:ext cx="300024" cy="188453"/>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12</a:t>
              </a:r>
            </a:p>
          </p:txBody>
        </p:sp>
        <p:sp>
          <p:nvSpPr>
            <p:cNvPr id="330" name="Rectangle 329"/>
            <p:cNvSpPr>
              <a:spLocks noChangeArrowheads="1"/>
            </p:cNvSpPr>
            <p:nvPr/>
          </p:nvSpPr>
          <p:spPr bwMode="auto">
            <a:xfrm>
              <a:off x="3456101" y="4229100"/>
              <a:ext cx="329541"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16</a:t>
              </a:r>
            </a:p>
          </p:txBody>
        </p:sp>
        <p:sp>
          <p:nvSpPr>
            <p:cNvPr id="331" name="Rectangle 330"/>
            <p:cNvSpPr>
              <a:spLocks noChangeArrowheads="1"/>
            </p:cNvSpPr>
            <p:nvPr/>
          </p:nvSpPr>
          <p:spPr bwMode="auto">
            <a:xfrm>
              <a:off x="4582879" y="4229100"/>
              <a:ext cx="333644" cy="188453"/>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24</a:t>
              </a:r>
            </a:p>
          </p:txBody>
        </p:sp>
        <p:sp>
          <p:nvSpPr>
            <p:cNvPr id="332" name="Rectangle 331"/>
            <p:cNvSpPr>
              <a:spLocks noChangeArrowheads="1"/>
            </p:cNvSpPr>
            <p:nvPr/>
          </p:nvSpPr>
          <p:spPr bwMode="auto">
            <a:xfrm>
              <a:off x="5711648" y="4229100"/>
              <a:ext cx="346292" cy="188453"/>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32</a:t>
              </a:r>
            </a:p>
          </p:txBody>
        </p:sp>
        <p:sp>
          <p:nvSpPr>
            <p:cNvPr id="333" name="Rectangle 332"/>
            <p:cNvSpPr>
              <a:spLocks noChangeArrowheads="1"/>
            </p:cNvSpPr>
            <p:nvPr/>
          </p:nvSpPr>
          <p:spPr bwMode="auto">
            <a:xfrm>
              <a:off x="6843586" y="4229100"/>
              <a:ext cx="332647"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40</a:t>
              </a:r>
            </a:p>
          </p:txBody>
        </p:sp>
        <p:sp>
          <p:nvSpPr>
            <p:cNvPr id="334" name="Rectangle 333"/>
            <p:cNvSpPr>
              <a:spLocks noChangeArrowheads="1"/>
            </p:cNvSpPr>
            <p:nvPr/>
          </p:nvSpPr>
          <p:spPr bwMode="auto">
            <a:xfrm>
              <a:off x="7921835" y="4229100"/>
              <a:ext cx="345488" cy="219078"/>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48</a:t>
              </a:r>
            </a:p>
          </p:txBody>
        </p:sp>
        <p:sp>
          <p:nvSpPr>
            <p:cNvPr id="156" name="Rectangle 155"/>
            <p:cNvSpPr/>
            <p:nvPr/>
          </p:nvSpPr>
          <p:spPr>
            <a:xfrm>
              <a:off x="1354235" y="1699021"/>
              <a:ext cx="6864631" cy="2438973"/>
            </a:xfrm>
            <a:prstGeom prst="rect">
              <a:avLst/>
            </a:prstGeom>
            <a:solidFill>
              <a:srgbClr val="E6EBF2"/>
            </a:solidFill>
            <a:ln w="63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91" name="Freeform 290"/>
            <p:cNvSpPr/>
            <p:nvPr/>
          </p:nvSpPr>
          <p:spPr>
            <a:xfrm>
              <a:off x="1331157" y="2000250"/>
              <a:ext cx="6754467" cy="2147888"/>
            </a:xfrm>
            <a:custGeom>
              <a:avLst/>
              <a:gdLst>
                <a:gd name="connsiteX0" fmla="*/ 0 w 5575300"/>
                <a:gd name="connsiteY0" fmla="*/ 2863850 h 2863850"/>
                <a:gd name="connsiteX1" fmla="*/ 222250 w 5575300"/>
                <a:gd name="connsiteY1" fmla="*/ 2159000 h 2863850"/>
                <a:gd name="connsiteX2" fmla="*/ 463550 w 5575300"/>
                <a:gd name="connsiteY2" fmla="*/ 1174750 h 2863850"/>
                <a:gd name="connsiteX3" fmla="*/ 927100 w 5575300"/>
                <a:gd name="connsiteY3" fmla="*/ 431800 h 2863850"/>
                <a:gd name="connsiteX4" fmla="*/ 1390650 w 5575300"/>
                <a:gd name="connsiteY4" fmla="*/ 196850 h 2863850"/>
                <a:gd name="connsiteX5" fmla="*/ 1860550 w 5575300"/>
                <a:gd name="connsiteY5" fmla="*/ 38100 h 2863850"/>
                <a:gd name="connsiteX6" fmla="*/ 2781300 w 5575300"/>
                <a:gd name="connsiteY6" fmla="*/ 0 h 2863850"/>
                <a:gd name="connsiteX7" fmla="*/ 3714750 w 5575300"/>
                <a:gd name="connsiteY7" fmla="*/ 19050 h 2863850"/>
                <a:gd name="connsiteX8" fmla="*/ 4648200 w 5575300"/>
                <a:gd name="connsiteY8" fmla="*/ 69850 h 2863850"/>
                <a:gd name="connsiteX9" fmla="*/ 5575300 w 5575300"/>
                <a:gd name="connsiteY9" fmla="*/ 50800 h 2863850"/>
                <a:gd name="connsiteX10" fmla="*/ 5575300 w 5575300"/>
                <a:gd name="connsiteY10" fmla="*/ 50800 h 286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5300" h="2863850">
                  <a:moveTo>
                    <a:pt x="0" y="2863850"/>
                  </a:moveTo>
                  <a:lnTo>
                    <a:pt x="222250" y="2159000"/>
                  </a:lnTo>
                  <a:lnTo>
                    <a:pt x="463550" y="1174750"/>
                  </a:lnTo>
                  <a:lnTo>
                    <a:pt x="927100" y="431800"/>
                  </a:lnTo>
                  <a:lnTo>
                    <a:pt x="1390650" y="196850"/>
                  </a:lnTo>
                  <a:lnTo>
                    <a:pt x="1860550" y="38100"/>
                  </a:lnTo>
                  <a:lnTo>
                    <a:pt x="2781300" y="0"/>
                  </a:lnTo>
                  <a:lnTo>
                    <a:pt x="3714750" y="19050"/>
                  </a:lnTo>
                  <a:lnTo>
                    <a:pt x="4648200" y="69850"/>
                  </a:lnTo>
                  <a:lnTo>
                    <a:pt x="5575300" y="50800"/>
                  </a:lnTo>
                  <a:lnTo>
                    <a:pt x="5575300" y="50800"/>
                  </a:lnTo>
                </a:path>
              </a:pathLst>
            </a:custGeom>
            <a:ln w="15875"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8F03EC9E-1263-5E4E-9779-6007E689D314}"/>
                </a:ext>
              </a:extLst>
            </p:cNvPr>
            <p:cNvGrpSpPr/>
            <p:nvPr/>
          </p:nvGrpSpPr>
          <p:grpSpPr>
            <a:xfrm>
              <a:off x="1261087" y="1699021"/>
              <a:ext cx="96007" cy="2463404"/>
              <a:chOff x="1930915" y="2265362"/>
              <a:chExt cx="79246" cy="3284538"/>
            </a:xfrm>
          </p:grpSpPr>
          <p:cxnSp>
            <p:nvCxnSpPr>
              <p:cNvPr id="157" name="Straight Connector 156"/>
              <p:cNvCxnSpPr/>
              <p:nvPr/>
            </p:nvCxnSpPr>
            <p:spPr>
              <a:xfrm>
                <a:off x="1930915" y="5548312"/>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a:cxnSpLocks/>
              </p:cNvCxnSpPr>
              <p:nvPr/>
            </p:nvCxnSpPr>
            <p:spPr>
              <a:xfrm>
                <a:off x="1930915" y="5218112"/>
                <a:ext cx="79246"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1930915" y="4883150"/>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a:cxnSpLocks/>
              </p:cNvCxnSpPr>
              <p:nvPr/>
            </p:nvCxnSpPr>
            <p:spPr>
              <a:xfrm>
                <a:off x="1930915" y="4559300"/>
                <a:ext cx="79246"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a:off x="1930915" y="4235450"/>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cxnSpLocks/>
              </p:cNvCxnSpPr>
              <p:nvPr/>
            </p:nvCxnSpPr>
            <p:spPr>
              <a:xfrm>
                <a:off x="1930915" y="3905250"/>
                <a:ext cx="79246"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1930915" y="3581400"/>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a:cxnSpLocks/>
              </p:cNvCxnSpPr>
              <p:nvPr/>
            </p:nvCxnSpPr>
            <p:spPr>
              <a:xfrm>
                <a:off x="1930915" y="3244850"/>
                <a:ext cx="79246"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1930915" y="2921000"/>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a:cxnSpLocks/>
              </p:cNvCxnSpPr>
              <p:nvPr/>
            </p:nvCxnSpPr>
            <p:spPr>
              <a:xfrm>
                <a:off x="1939605" y="2592389"/>
                <a:ext cx="70556" cy="0"/>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1930915" y="2265362"/>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15" name="Rectangle 314"/>
            <p:cNvSpPr>
              <a:spLocks noChangeArrowheads="1"/>
            </p:cNvSpPr>
            <p:nvPr/>
          </p:nvSpPr>
          <p:spPr bwMode="auto">
            <a:xfrm>
              <a:off x="861634" y="1590675"/>
              <a:ext cx="605588" cy="203454"/>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latin typeface="Arial" panose="020B0604020202020204" pitchFamily="34" charset="0"/>
                  <a:cs typeface="Arial" panose="020B0604020202020204" pitchFamily="34" charset="0"/>
                </a:rPr>
                <a:t>100</a:t>
              </a:r>
            </a:p>
          </p:txBody>
        </p:sp>
        <p:sp>
          <p:nvSpPr>
            <p:cNvPr id="317" name="Rectangle 316"/>
            <p:cNvSpPr>
              <a:spLocks noChangeArrowheads="1"/>
            </p:cNvSpPr>
            <p:nvPr/>
          </p:nvSpPr>
          <p:spPr bwMode="auto">
            <a:xfrm>
              <a:off x="779052" y="2087698"/>
              <a:ext cx="605588" cy="203454"/>
            </a:xfrm>
            <a:prstGeom prst="rect">
              <a:avLst/>
            </a:prstGeom>
            <a:noFill/>
            <a:ln w="25400">
              <a:noFill/>
              <a:miter lim="800000"/>
              <a:headEnd/>
              <a:tailEnd/>
            </a:ln>
          </p:spPr>
          <p:txBody>
            <a:bodyPr lIns="70215" tIns="35703" rIns="70215" bIns="35703" anchor="ctr">
              <a:prstTxWarp prst="textNoShape">
                <a:avLst/>
              </a:prstTxWarp>
            </a:bodyPr>
            <a:lstStyle/>
            <a:p>
              <a:pPr algn="ctr" defTabSz="700088">
                <a:spcBef>
                  <a:spcPct val="50000"/>
                </a:spcBef>
              </a:pPr>
              <a:r>
                <a:rPr lang="en-US" sz="1050" dirty="0">
                  <a:solidFill>
                    <a:srgbClr val="000000"/>
                  </a:solidFill>
                  <a:latin typeface="Arial" panose="020B0604020202020204" pitchFamily="34" charset="0"/>
                  <a:cs typeface="Arial" panose="020B0604020202020204" pitchFamily="34" charset="0"/>
                </a:rPr>
                <a:t>80</a:t>
              </a:r>
            </a:p>
          </p:txBody>
        </p:sp>
        <p:sp>
          <p:nvSpPr>
            <p:cNvPr id="319" name="Rectangle 318"/>
            <p:cNvSpPr>
              <a:spLocks noChangeArrowheads="1"/>
            </p:cNvSpPr>
            <p:nvPr/>
          </p:nvSpPr>
          <p:spPr bwMode="auto">
            <a:xfrm>
              <a:off x="779052" y="2571750"/>
              <a:ext cx="605588" cy="203454"/>
            </a:xfrm>
            <a:prstGeom prst="rect">
              <a:avLst/>
            </a:prstGeom>
            <a:noFill/>
            <a:ln w="25400">
              <a:noFill/>
              <a:miter lim="800000"/>
              <a:headEnd/>
              <a:tailEnd/>
            </a:ln>
          </p:spPr>
          <p:txBody>
            <a:bodyPr lIns="70215" tIns="35703" rIns="70215" bIns="35703" anchor="ctr">
              <a:prstTxWarp prst="textNoShape">
                <a:avLst/>
              </a:prstTxWarp>
            </a:bodyPr>
            <a:lstStyle/>
            <a:p>
              <a:pPr algn="ctr" defTabSz="700088">
                <a:spcBef>
                  <a:spcPct val="50000"/>
                </a:spcBef>
              </a:pPr>
              <a:r>
                <a:rPr lang="en-US" sz="1050" dirty="0">
                  <a:solidFill>
                    <a:srgbClr val="000000"/>
                  </a:solidFill>
                  <a:latin typeface="Arial" panose="020B0604020202020204" pitchFamily="34" charset="0"/>
                  <a:cs typeface="Arial" panose="020B0604020202020204" pitchFamily="34" charset="0"/>
                </a:rPr>
                <a:t>60</a:t>
              </a:r>
            </a:p>
          </p:txBody>
        </p:sp>
        <p:sp>
          <p:nvSpPr>
            <p:cNvPr id="321" name="Rectangle 320"/>
            <p:cNvSpPr>
              <a:spLocks noChangeArrowheads="1"/>
            </p:cNvSpPr>
            <p:nvPr/>
          </p:nvSpPr>
          <p:spPr bwMode="auto">
            <a:xfrm>
              <a:off x="779052" y="3070405"/>
              <a:ext cx="605588" cy="203454"/>
            </a:xfrm>
            <a:prstGeom prst="rect">
              <a:avLst/>
            </a:prstGeom>
            <a:noFill/>
            <a:ln w="25400">
              <a:noFill/>
              <a:miter lim="800000"/>
              <a:headEnd/>
              <a:tailEnd/>
            </a:ln>
          </p:spPr>
          <p:txBody>
            <a:bodyPr lIns="70215" tIns="35703" rIns="70215" bIns="35703" anchor="ctr">
              <a:prstTxWarp prst="textNoShape">
                <a:avLst/>
              </a:prstTxWarp>
            </a:bodyPr>
            <a:lstStyle/>
            <a:p>
              <a:pPr algn="ctr" defTabSz="700088">
                <a:spcBef>
                  <a:spcPct val="50000"/>
                </a:spcBef>
              </a:pPr>
              <a:r>
                <a:rPr lang="en-US" sz="1050" dirty="0">
                  <a:solidFill>
                    <a:srgbClr val="000000"/>
                  </a:solidFill>
                  <a:latin typeface="Arial" panose="020B0604020202020204" pitchFamily="34" charset="0"/>
                  <a:cs typeface="Arial" panose="020B0604020202020204" pitchFamily="34" charset="0"/>
                </a:rPr>
                <a:t>40</a:t>
              </a:r>
            </a:p>
          </p:txBody>
        </p:sp>
        <p:sp>
          <p:nvSpPr>
            <p:cNvPr id="323" name="Rectangle 322"/>
            <p:cNvSpPr>
              <a:spLocks noChangeArrowheads="1"/>
            </p:cNvSpPr>
            <p:nvPr/>
          </p:nvSpPr>
          <p:spPr bwMode="auto">
            <a:xfrm>
              <a:off x="779052" y="3562350"/>
              <a:ext cx="605588" cy="203454"/>
            </a:xfrm>
            <a:prstGeom prst="rect">
              <a:avLst/>
            </a:prstGeom>
            <a:noFill/>
            <a:ln w="25400">
              <a:noFill/>
              <a:miter lim="800000"/>
              <a:headEnd/>
              <a:tailEnd/>
            </a:ln>
          </p:spPr>
          <p:txBody>
            <a:bodyPr lIns="70215" tIns="35703" rIns="70215" bIns="35703" anchor="ctr">
              <a:prstTxWarp prst="textNoShape">
                <a:avLst/>
              </a:prstTxWarp>
            </a:bodyPr>
            <a:lstStyle/>
            <a:p>
              <a:pPr algn="ctr" defTabSz="700088">
                <a:spcBef>
                  <a:spcPct val="50000"/>
                </a:spcBef>
              </a:pPr>
              <a:r>
                <a:rPr lang="en-US" sz="1050" dirty="0">
                  <a:solidFill>
                    <a:srgbClr val="000000"/>
                  </a:solidFill>
                  <a:latin typeface="Arial" panose="020B0604020202020204" pitchFamily="34" charset="0"/>
                  <a:cs typeface="Arial" panose="020B0604020202020204" pitchFamily="34" charset="0"/>
                </a:rPr>
                <a:t>20</a:t>
              </a:r>
            </a:p>
          </p:txBody>
        </p:sp>
        <p:sp>
          <p:nvSpPr>
            <p:cNvPr id="325" name="Rectangle 324"/>
            <p:cNvSpPr>
              <a:spLocks noChangeArrowheads="1"/>
            </p:cNvSpPr>
            <p:nvPr/>
          </p:nvSpPr>
          <p:spPr bwMode="auto">
            <a:xfrm>
              <a:off x="848290" y="4057650"/>
              <a:ext cx="605588" cy="203454"/>
            </a:xfrm>
            <a:prstGeom prst="rect">
              <a:avLst/>
            </a:prstGeom>
            <a:noFill/>
            <a:ln w="25400">
              <a:noFill/>
              <a:miter lim="800000"/>
              <a:headEnd/>
              <a:tailEnd/>
            </a:ln>
            <a:effectLst/>
          </p:spPr>
          <p:txBody>
            <a:bodyPr lIns="70215" tIns="35703" rIns="70215" bIns="35703" anchor="ctr">
              <a:prstTxWarp prst="textNoShape">
                <a:avLst/>
              </a:prstTxWarp>
            </a:bodyPr>
            <a:lstStyle/>
            <a:p>
              <a:pPr algn="ctr" defTabSz="700088">
                <a:spcBef>
                  <a:spcPct val="50000"/>
                </a:spcBef>
              </a:pPr>
              <a:r>
                <a:rPr lang="en-US" sz="1050" dirty="0">
                  <a:solidFill>
                    <a:srgbClr val="000000"/>
                  </a:solidFill>
                  <a:latin typeface="Arial" panose="020B0604020202020204" pitchFamily="34" charset="0"/>
                  <a:cs typeface="Arial" panose="020B0604020202020204" pitchFamily="34" charset="0"/>
                </a:rPr>
                <a:t>0</a:t>
              </a:r>
            </a:p>
          </p:txBody>
        </p:sp>
        <p:sp>
          <p:nvSpPr>
            <p:cNvPr id="337" name="Oval 336"/>
            <p:cNvSpPr>
              <a:spLocks/>
            </p:cNvSpPr>
            <p:nvPr/>
          </p:nvSpPr>
          <p:spPr>
            <a:xfrm>
              <a:off x="1293308" y="4114800"/>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38" name="Oval 337"/>
            <p:cNvSpPr>
              <a:spLocks/>
            </p:cNvSpPr>
            <p:nvPr/>
          </p:nvSpPr>
          <p:spPr>
            <a:xfrm>
              <a:off x="1554253" y="3586162"/>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39" name="Oval 338"/>
            <p:cNvSpPr>
              <a:spLocks/>
            </p:cNvSpPr>
            <p:nvPr/>
          </p:nvSpPr>
          <p:spPr>
            <a:xfrm>
              <a:off x="1831819" y="2852737"/>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0" name="Oval 339"/>
            <p:cNvSpPr>
              <a:spLocks/>
            </p:cNvSpPr>
            <p:nvPr/>
          </p:nvSpPr>
          <p:spPr>
            <a:xfrm>
              <a:off x="2401102" y="2295525"/>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1" name="Oval 340"/>
            <p:cNvSpPr>
              <a:spLocks/>
            </p:cNvSpPr>
            <p:nvPr/>
          </p:nvSpPr>
          <p:spPr>
            <a:xfrm>
              <a:off x="2962075" y="2115822"/>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2" name="Oval 341"/>
            <p:cNvSpPr>
              <a:spLocks/>
            </p:cNvSpPr>
            <p:nvPr/>
          </p:nvSpPr>
          <p:spPr>
            <a:xfrm>
              <a:off x="3531976" y="1994542"/>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43" name="Oval 342"/>
            <p:cNvSpPr>
              <a:spLocks/>
            </p:cNvSpPr>
            <p:nvPr/>
          </p:nvSpPr>
          <p:spPr>
            <a:xfrm>
              <a:off x="4655156" y="1958097"/>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44" name="Oval 343"/>
            <p:cNvSpPr>
              <a:spLocks/>
            </p:cNvSpPr>
            <p:nvPr/>
          </p:nvSpPr>
          <p:spPr>
            <a:xfrm>
              <a:off x="5778336" y="1972767"/>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5" name="Oval 344"/>
            <p:cNvSpPr>
              <a:spLocks/>
            </p:cNvSpPr>
            <p:nvPr/>
          </p:nvSpPr>
          <p:spPr>
            <a:xfrm>
              <a:off x="6901516" y="200350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6" name="Oval 345"/>
            <p:cNvSpPr>
              <a:spLocks/>
            </p:cNvSpPr>
            <p:nvPr/>
          </p:nvSpPr>
          <p:spPr>
            <a:xfrm>
              <a:off x="8024697" y="199581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7" name="Oval 346"/>
            <p:cNvSpPr>
              <a:spLocks/>
            </p:cNvSpPr>
            <p:nvPr/>
          </p:nvSpPr>
          <p:spPr>
            <a:xfrm>
              <a:off x="1333295" y="4119944"/>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8" name="Oval 347"/>
            <p:cNvSpPr>
              <a:spLocks/>
            </p:cNvSpPr>
            <p:nvPr/>
          </p:nvSpPr>
          <p:spPr>
            <a:xfrm>
              <a:off x="1577333" y="4062411"/>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9" name="Oval 348"/>
            <p:cNvSpPr>
              <a:spLocks/>
            </p:cNvSpPr>
            <p:nvPr/>
          </p:nvSpPr>
          <p:spPr>
            <a:xfrm>
              <a:off x="1862593" y="382904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0" name="Oval 349"/>
            <p:cNvSpPr>
              <a:spLocks/>
            </p:cNvSpPr>
            <p:nvPr/>
          </p:nvSpPr>
          <p:spPr>
            <a:xfrm>
              <a:off x="2431876" y="318134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1" name="Oval 350"/>
            <p:cNvSpPr>
              <a:spLocks/>
            </p:cNvSpPr>
            <p:nvPr/>
          </p:nvSpPr>
          <p:spPr>
            <a:xfrm>
              <a:off x="3001159" y="2653094"/>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2" name="Oval 351"/>
            <p:cNvSpPr>
              <a:spLocks/>
            </p:cNvSpPr>
            <p:nvPr/>
          </p:nvSpPr>
          <p:spPr>
            <a:xfrm>
              <a:off x="3562748" y="220890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3" name="Oval 352"/>
            <p:cNvSpPr>
              <a:spLocks/>
            </p:cNvSpPr>
            <p:nvPr/>
          </p:nvSpPr>
          <p:spPr>
            <a:xfrm>
              <a:off x="4670542" y="204254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4" name="Oval 353"/>
            <p:cNvSpPr>
              <a:spLocks/>
            </p:cNvSpPr>
            <p:nvPr/>
          </p:nvSpPr>
          <p:spPr>
            <a:xfrm>
              <a:off x="5778336" y="202000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55" name="Oval 354"/>
            <p:cNvSpPr>
              <a:spLocks/>
            </p:cNvSpPr>
            <p:nvPr/>
          </p:nvSpPr>
          <p:spPr>
            <a:xfrm>
              <a:off x="6924595" y="205810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6" name="Oval 355"/>
            <p:cNvSpPr>
              <a:spLocks/>
            </p:cNvSpPr>
            <p:nvPr/>
          </p:nvSpPr>
          <p:spPr>
            <a:xfrm>
              <a:off x="8040083" y="2078431"/>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7" name="Freeform 356"/>
            <p:cNvSpPr/>
            <p:nvPr/>
          </p:nvSpPr>
          <p:spPr>
            <a:xfrm>
              <a:off x="1400393" y="2062162"/>
              <a:ext cx="6708309" cy="2090738"/>
            </a:xfrm>
            <a:custGeom>
              <a:avLst/>
              <a:gdLst>
                <a:gd name="connsiteX0" fmla="*/ 0 w 5537200"/>
                <a:gd name="connsiteY0" fmla="*/ 2787650 h 2787650"/>
                <a:gd name="connsiteX1" fmla="*/ 196850 w 5537200"/>
                <a:gd name="connsiteY1" fmla="*/ 2711450 h 2787650"/>
                <a:gd name="connsiteX2" fmla="*/ 425450 w 5537200"/>
                <a:gd name="connsiteY2" fmla="*/ 2393950 h 2787650"/>
                <a:gd name="connsiteX3" fmla="*/ 895350 w 5537200"/>
                <a:gd name="connsiteY3" fmla="*/ 1536700 h 2787650"/>
                <a:gd name="connsiteX4" fmla="*/ 1371600 w 5537200"/>
                <a:gd name="connsiteY4" fmla="*/ 819150 h 2787650"/>
                <a:gd name="connsiteX5" fmla="*/ 1828800 w 5537200"/>
                <a:gd name="connsiteY5" fmla="*/ 228600 h 2787650"/>
                <a:gd name="connsiteX6" fmla="*/ 2749550 w 5537200"/>
                <a:gd name="connsiteY6" fmla="*/ 25400 h 2787650"/>
                <a:gd name="connsiteX7" fmla="*/ 3657600 w 5537200"/>
                <a:gd name="connsiteY7" fmla="*/ 0 h 2787650"/>
                <a:gd name="connsiteX8" fmla="*/ 4603750 w 5537200"/>
                <a:gd name="connsiteY8" fmla="*/ 50800 h 2787650"/>
                <a:gd name="connsiteX9" fmla="*/ 5537200 w 5537200"/>
                <a:gd name="connsiteY9" fmla="*/ 82550 h 278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7200" h="2787650">
                  <a:moveTo>
                    <a:pt x="0" y="2787650"/>
                  </a:moveTo>
                  <a:lnTo>
                    <a:pt x="196850" y="2711450"/>
                  </a:lnTo>
                  <a:lnTo>
                    <a:pt x="425450" y="2393950"/>
                  </a:lnTo>
                  <a:lnTo>
                    <a:pt x="895350" y="1536700"/>
                  </a:lnTo>
                  <a:lnTo>
                    <a:pt x="1371600" y="819150"/>
                  </a:lnTo>
                  <a:lnTo>
                    <a:pt x="1828800" y="228600"/>
                  </a:lnTo>
                  <a:lnTo>
                    <a:pt x="2749550" y="25400"/>
                  </a:lnTo>
                  <a:lnTo>
                    <a:pt x="3657600" y="0"/>
                  </a:lnTo>
                  <a:lnTo>
                    <a:pt x="4603750" y="50800"/>
                  </a:lnTo>
                  <a:lnTo>
                    <a:pt x="5537200" y="82550"/>
                  </a:lnTo>
                </a:path>
              </a:pathLst>
            </a:cu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AEF2590B-4F8C-B94A-A15C-2C7F4B4E60FB}"/>
                </a:ext>
              </a:extLst>
            </p:cNvPr>
            <p:cNvGrpSpPr/>
            <p:nvPr/>
          </p:nvGrpSpPr>
          <p:grpSpPr>
            <a:xfrm>
              <a:off x="1352311" y="4159251"/>
              <a:ext cx="6742929" cy="57150"/>
              <a:chOff x="2014923" y="5545668"/>
              <a:chExt cx="5565776" cy="76200"/>
            </a:xfrm>
          </p:grpSpPr>
          <p:cxnSp>
            <p:nvCxnSpPr>
              <p:cNvPr id="295" name="Straight Connector 294"/>
              <p:cNvCxnSpPr/>
              <p:nvPr/>
            </p:nvCxnSpPr>
            <p:spPr>
              <a:xfrm rot="5400000">
                <a:off x="382705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5400000">
                <a:off x="4758917"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5400000">
                <a:off x="5686017"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5400000">
                <a:off x="6618758"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5400000">
                <a:off x="1977617"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5400000">
                <a:off x="243640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5400000">
                <a:off x="290630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5400000">
                <a:off x="336350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5400000">
                <a:off x="754180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rot="5400000">
                <a:off x="220145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5524150" y="2529253"/>
              <a:ext cx="2494361" cy="596639"/>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8" name="Rectangle 357"/>
            <p:cNvSpPr>
              <a:spLocks noChangeArrowheads="1"/>
            </p:cNvSpPr>
            <p:nvPr/>
          </p:nvSpPr>
          <p:spPr bwMode="auto">
            <a:xfrm>
              <a:off x="5936907" y="2588611"/>
              <a:ext cx="2846417" cy="20345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400" dirty="0">
                  <a:solidFill>
                    <a:srgbClr val="000000"/>
                  </a:solidFill>
                  <a:latin typeface="Arial" panose="020B0604020202020204" pitchFamily="34" charset="0"/>
                  <a:cs typeface="Arial" panose="020B0604020202020204" pitchFamily="34" charset="0"/>
                </a:rPr>
                <a:t>Raltegravir + TDF-FTC</a:t>
              </a:r>
            </a:p>
          </p:txBody>
        </p:sp>
        <p:sp>
          <p:nvSpPr>
            <p:cNvPr id="359" name="Rectangle 358"/>
            <p:cNvSpPr>
              <a:spLocks noChangeArrowheads="1"/>
            </p:cNvSpPr>
            <p:nvPr/>
          </p:nvSpPr>
          <p:spPr bwMode="auto">
            <a:xfrm>
              <a:off x="5936906" y="2871718"/>
              <a:ext cx="2081605" cy="203453"/>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400" dirty="0">
                  <a:solidFill>
                    <a:srgbClr val="000000"/>
                  </a:solidFill>
                  <a:latin typeface="Arial" panose="020B0604020202020204" pitchFamily="34" charset="0"/>
                  <a:cs typeface="Arial" panose="020B0604020202020204" pitchFamily="34" charset="0"/>
                </a:rPr>
                <a:t>Efavirenz + TDF-FTC</a:t>
              </a:r>
            </a:p>
          </p:txBody>
        </p:sp>
        <p:cxnSp>
          <p:nvCxnSpPr>
            <p:cNvPr id="360" name="Straight Connector 359"/>
            <p:cNvCxnSpPr/>
            <p:nvPr/>
          </p:nvCxnSpPr>
          <p:spPr>
            <a:xfrm>
              <a:off x="5644573" y="2970350"/>
              <a:ext cx="274320" cy="1191"/>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5652965" y="2706290"/>
              <a:ext cx="274320" cy="1191"/>
            </a:xfrm>
            <a:prstGeom prst="line">
              <a:avLst/>
            </a:prstGeom>
            <a:ln w="190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2" name="Oval 361"/>
            <p:cNvSpPr>
              <a:spLocks/>
            </p:cNvSpPr>
            <p:nvPr/>
          </p:nvSpPr>
          <p:spPr>
            <a:xfrm>
              <a:off x="5735505" y="2660626"/>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63" name="Oval 362"/>
            <p:cNvSpPr>
              <a:spLocks/>
            </p:cNvSpPr>
            <p:nvPr/>
          </p:nvSpPr>
          <p:spPr>
            <a:xfrm>
              <a:off x="5735501" y="2929448"/>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7829651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Results</a:t>
            </a:r>
            <a:endParaRPr lang="en-US" sz="2000" dirty="0"/>
          </a:p>
        </p:txBody>
      </p:sp>
      <p:sp>
        <p:nvSpPr>
          <p:cNvPr id="5" name="Text Placeholder 4"/>
          <p:cNvSpPr>
            <a:spLocks noGrp="1"/>
          </p:cNvSpPr>
          <p:nvPr>
            <p:ph type="body" sz="quarter" idx="15"/>
          </p:nvPr>
        </p:nvSpPr>
        <p:spPr>
          <a:prstGeom prst="rect">
            <a:avLst/>
          </a:prstGeom>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Adverse Events through 48 Weeks </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a:prstGeom prst="rect">
            <a:avLst/>
          </a:prstGeom>
        </p:spPr>
        <p:txBody>
          <a:bodyPr/>
          <a:lstStyle/>
          <a:p>
            <a:r>
              <a:rPr lang="en-US" dirty="0"/>
              <a:t>Source: Lennox JL, et al. </a:t>
            </a:r>
            <a:r>
              <a:rPr lang="sk-SK" dirty="0"/>
              <a:t>Lancet. 2009;374:796-806.</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1703255830"/>
              </p:ext>
            </p:extLst>
          </p:nvPr>
        </p:nvGraphicFramePr>
        <p:xfrm>
          <a:off x="493776" y="1371600"/>
          <a:ext cx="8229600" cy="338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0208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Lipid Concentrations from Baseline</a:t>
            </a:r>
          </a:p>
        </p:txBody>
      </p:sp>
      <p:sp>
        <p:nvSpPr>
          <p:cNvPr id="8" name="Content Placeholder 7"/>
          <p:cNvSpPr>
            <a:spLocks noGrp="1"/>
          </p:cNvSpPr>
          <p:nvPr>
            <p:ph type="body" sz="quarter" idx="16"/>
          </p:nvPr>
        </p:nvSpPr>
        <p:spPr/>
        <p:txBody>
          <a:bodyPr/>
          <a:lstStyle/>
          <a:p>
            <a:r>
              <a:rPr lang="en-US" dirty="0"/>
              <a:t>Source: Lennox JL, et al. </a:t>
            </a:r>
            <a:r>
              <a:rPr lang="sk-SK" dirty="0"/>
              <a:t>Lancet. 2009;374:796-806.</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466638387"/>
              </p:ext>
            </p:extLst>
          </p:nvPr>
        </p:nvGraphicFramePr>
        <p:xfrm>
          <a:off x="493776" y="1407794"/>
          <a:ext cx="82296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83940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Common Adverse Events</a:t>
            </a:r>
            <a:endParaRPr lang="en-US" sz="2000" dirty="0"/>
          </a:p>
        </p:txBody>
      </p:sp>
      <p:sp>
        <p:nvSpPr>
          <p:cNvPr id="4" name="Content Placeholder 3"/>
          <p:cNvSpPr>
            <a:spLocks noGrp="1"/>
          </p:cNvSpPr>
          <p:nvPr>
            <p:ph type="body" sz="quarter" idx="14"/>
          </p:nvPr>
        </p:nvSpPr>
        <p:spPr/>
        <p:txBody>
          <a:bodyPr/>
          <a:lstStyle/>
          <a:p>
            <a:r>
              <a:rPr lang="en-US" dirty="0"/>
              <a:t>Source: Lennox JL, et al. </a:t>
            </a:r>
            <a:r>
              <a:rPr lang="sk-SK" dirty="0"/>
              <a:t>Lancet. 2009;374:796-806.</a:t>
            </a:r>
            <a:endParaRPr lang="en-US" dirty="0"/>
          </a:p>
        </p:txBody>
      </p:sp>
      <p:graphicFrame>
        <p:nvGraphicFramePr>
          <p:cNvPr id="6" name="Group 65"/>
          <p:cNvGraphicFramePr>
            <a:graphicFrameLocks noGrp="1"/>
          </p:cNvGraphicFramePr>
          <p:nvPr>
            <p:extLst>
              <p:ext uri="{D42A27DB-BD31-4B8C-83A1-F6EECF244321}">
                <p14:modId xmlns:p14="http://schemas.microsoft.com/office/powerpoint/2010/main" val="129338175"/>
              </p:ext>
            </p:extLst>
          </p:nvPr>
        </p:nvGraphicFramePr>
        <p:xfrm>
          <a:off x="468232" y="1050184"/>
          <a:ext cx="8229602" cy="3611049"/>
        </p:xfrm>
        <a:graphic>
          <a:graphicData uri="http://schemas.openxmlformats.org/drawingml/2006/table">
            <a:tbl>
              <a:tblPr>
                <a:effectLst/>
              </a:tblPr>
              <a:tblGrid>
                <a:gridCol w="3923294">
                  <a:extLst>
                    <a:ext uri="{9D8B030D-6E8A-4147-A177-3AD203B41FA5}">
                      <a16:colId xmlns:a16="http://schemas.microsoft.com/office/drawing/2014/main" val="20000"/>
                    </a:ext>
                  </a:extLst>
                </a:gridCol>
                <a:gridCol w="2153154">
                  <a:extLst>
                    <a:ext uri="{9D8B030D-6E8A-4147-A177-3AD203B41FA5}">
                      <a16:colId xmlns:a16="http://schemas.microsoft.com/office/drawing/2014/main" val="20001"/>
                    </a:ext>
                  </a:extLst>
                </a:gridCol>
                <a:gridCol w="2153154">
                  <a:extLst>
                    <a:ext uri="{9D8B030D-6E8A-4147-A177-3AD203B41FA5}">
                      <a16:colId xmlns:a16="http://schemas.microsoft.com/office/drawing/2014/main" val="20002"/>
                    </a:ext>
                  </a:extLst>
                </a:gridCol>
              </a:tblGrid>
              <a:tr h="52312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Treatment Emergent Adverse Events</a:t>
                      </a:r>
                      <a:r>
                        <a:rPr lang="en-US" sz="1400" b="1" baseline="0" dirty="0">
                          <a:solidFill>
                            <a:srgbClr val="FFFFFF"/>
                          </a:solidFill>
                          <a:latin typeface="Arial" panose="020B0604020202020204" pitchFamily="34" charset="0"/>
                          <a:cs typeface="Arial" panose="020B0604020202020204" pitchFamily="34" charset="0"/>
                        </a:rPr>
                        <a:t> in &gt;10% of Subjects in Either Arm</a:t>
                      </a:r>
                      <a:endParaRPr lang="en-US" sz="1400" b="1" dirty="0">
                        <a:solidFill>
                          <a:srgbClr val="FFFFFF"/>
                        </a:solidFill>
                        <a:latin typeface="Arial" panose="020B0604020202020204" pitchFamily="34" charset="0"/>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80343">
                <a:tc>
                  <a:txBody>
                    <a:bodyPr/>
                    <a:lstStyle/>
                    <a:p>
                      <a:pPr marL="0" indent="0" algn="l"/>
                      <a:endParaRPr kumimoji="0" lang="en-US" sz="12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RAL + TDF-FTC</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(n = 281)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638C36"/>
                    </a:solidFill>
                  </a:tcPr>
                </a:tc>
                <a:tc>
                  <a:txBody>
                    <a:bodyPr/>
                    <a:lstStyle/>
                    <a:p>
                      <a:pPr marL="0" indent="0"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EFV + TDF-FTC</a:t>
                      </a:r>
                      <a:b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(n= 282)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9B4"/>
                    </a:solidFill>
                  </a:tcPr>
                </a:tc>
                <a:extLst>
                  <a:ext uri="{0D108BD9-81ED-4DB2-BD59-A6C34878D82A}">
                    <a16:rowId xmlns:a16="http://schemas.microsoft.com/office/drawing/2014/main" val="10001"/>
                  </a:ext>
                </a:extLst>
              </a:tr>
              <a:tr h="62689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Dizziness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38C36">
                        <a:alpha val="1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9B4">
                        <a:alpha val="10000"/>
                      </a:srgbClr>
                    </a:solidFill>
                  </a:tcPr>
                </a:tc>
                <a:extLst>
                  <a:ext uri="{0D108BD9-81ED-4DB2-BD59-A6C34878D82A}">
                    <a16:rowId xmlns:a16="http://schemas.microsoft.com/office/drawing/2014/main" val="10002"/>
                  </a:ext>
                </a:extLst>
              </a:tr>
              <a:tr h="62689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25000"/>
                      </a:srgbClr>
                    </a:solidFill>
                  </a:tcPr>
                </a:tc>
                <a:extLst>
                  <a:ext uri="{0D108BD9-81ED-4DB2-BD59-A6C34878D82A}">
                    <a16:rowId xmlns:a16="http://schemas.microsoft.com/office/drawing/2014/main" val="10003"/>
                  </a:ext>
                </a:extLst>
              </a:tr>
              <a:tr h="62689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Abnormal</a:t>
                      </a:r>
                      <a:r>
                        <a:rPr lang="en-US" sz="1400" kern="1200" spc="-30" baseline="0" dirty="0">
                          <a:solidFill>
                            <a:srgbClr val="000000"/>
                          </a:solidFill>
                          <a:latin typeface="Arial" panose="020B0604020202020204" pitchFamily="34" charset="0"/>
                          <a:ea typeface="+mn-ea"/>
                          <a:cs typeface="Arial" panose="020B0604020202020204" pitchFamily="34" charset="0"/>
                        </a:rPr>
                        <a:t> dreams</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1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10000"/>
                      </a:srgbClr>
                    </a:solidFill>
                  </a:tcPr>
                </a:tc>
                <a:extLst>
                  <a:ext uri="{0D108BD9-81ED-4DB2-BD59-A6C34878D82A}">
                    <a16:rowId xmlns:a16="http://schemas.microsoft.com/office/drawing/2014/main" val="10004"/>
                  </a:ext>
                </a:extLst>
              </a:tr>
              <a:tr h="62689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Immune</a:t>
                      </a:r>
                      <a:r>
                        <a:rPr lang="en-US" sz="1400" kern="1200" spc="-30" baseline="0" dirty="0">
                          <a:solidFill>
                            <a:srgbClr val="000000"/>
                          </a:solidFill>
                          <a:latin typeface="Arial" panose="020B0604020202020204" pitchFamily="34" charset="0"/>
                          <a:ea typeface="+mn-ea"/>
                          <a:cs typeface="Arial" panose="020B0604020202020204" pitchFamily="34" charset="0"/>
                        </a:rPr>
                        <a:t> Reconstitution Inflammatory Syndrome</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25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74251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ea typeface="ＭＳ Ｐゴシック" pitchFamily="31" charset="-128"/>
                <a:cs typeface="ＭＳ Ｐゴシック" pitchFamily="31" charset="-128"/>
              </a:rPr>
              <a:t>Raltegravir + TDF-FTC vs.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Conclusions</a:t>
            </a:r>
            <a:endParaRPr lang="en-US" sz="2000" dirty="0"/>
          </a:p>
        </p:txBody>
      </p:sp>
      <p:sp>
        <p:nvSpPr>
          <p:cNvPr id="5" name="Text Placeholder 4"/>
          <p:cNvSpPr>
            <a:spLocks noGrp="1"/>
          </p:cNvSpPr>
          <p:nvPr>
            <p:ph type="body" sz="quarter" idx="16"/>
          </p:nvPr>
        </p:nvSpPr>
        <p:spPr/>
        <p:txBody>
          <a:bodyPr/>
          <a:lstStyle/>
          <a:p>
            <a:r>
              <a:rPr lang="en-US" dirty="0"/>
              <a:t>Source: Lennox JL, et al. </a:t>
            </a:r>
            <a:r>
              <a:rPr lang="sk-SK" dirty="0"/>
              <a:t>Lancet. 2009;374:796-806.</a:t>
            </a:r>
            <a:endParaRPr lang="en-US" dirty="0"/>
          </a:p>
        </p:txBody>
      </p:sp>
      <p:sp>
        <p:nvSpPr>
          <p:cNvPr id="3" name="Content Placeholder 2"/>
          <p:cNvSpPr>
            <a:spLocks noGrp="1"/>
          </p:cNvSpPr>
          <p:nvPr>
            <p:ph sz="half" idx="2"/>
          </p:nvPr>
        </p:nvSpPr>
        <p:spPr>
          <a:xfrm>
            <a:off x="-18168" y="1953675"/>
            <a:ext cx="9180576" cy="1732398"/>
          </a:xfrm>
        </p:spPr>
        <p:txBody>
          <a:bodyPr>
            <a:norm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solidFill>
                  <a:schemeClr val="tx1"/>
                </a:solidFill>
                <a:cs typeface="Arial"/>
              </a:rPr>
              <a:t>Raltegravir-based combination treatment had rapid and potent antiretroviral activity, which was non-inferior to that of efavirenz at week 48. Raltegravir is a well tolerated alternative to efavirenz as part of a combination regimen against HIV-1 in treatment-naive patients.</a:t>
            </a:r>
            <a:r>
              <a:rPr lang="en-US" sz="1800" dirty="0">
                <a:latin typeface="Arial"/>
                <a:cs typeface="Arial"/>
              </a:rPr>
              <a:t>” </a:t>
            </a:r>
          </a:p>
        </p:txBody>
      </p:sp>
    </p:spTree>
    <p:extLst>
      <p:ext uri="{BB962C8B-B14F-4D97-AF65-F5344CB8AC3E}">
        <p14:creationId xmlns:p14="http://schemas.microsoft.com/office/powerpoint/2010/main" val="1355924916"/>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55655</TotalTime>
  <Words>500</Words>
  <Application>Microsoft Macintosh PowerPoint</Application>
  <PresentationFormat>On-screen Show (16:9)</PresentationFormat>
  <Paragraphs>85</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Corbel</vt:lpstr>
      <vt:lpstr>Geneva</vt:lpstr>
      <vt:lpstr>Lucida Grande</vt:lpstr>
      <vt:lpstr>Times New Roman</vt:lpstr>
      <vt:lpstr>NCRC</vt:lpstr>
      <vt:lpstr>Raltegravir + TDF-FTC  versus Efavirenz + TDF-FTC  STARTMRK Trial</vt:lpstr>
      <vt:lpstr>Raltegravir + TDF-FTC versus Efavirenz + TDF-FTC STARTMRK: Study Design</vt:lpstr>
      <vt:lpstr>Raltegravir + TDF-FTC versus Efavirenz + TDF- FTC  STARTMRK: Results</vt:lpstr>
      <vt:lpstr>Raltegravir + TDF-FTC versus Efavirenz + TDF-FTC STARTMRK: Results</vt:lpstr>
      <vt:lpstr>Raltegravir + TDF-FTC versus Efavirenz + TDF-FTC STARTMRK: Results</vt:lpstr>
      <vt:lpstr>Raltegravir + TDF-FTC versus Efavirenz + TDF-FTC STARTMRK: Results</vt:lpstr>
      <vt:lpstr>Raltegravir + TDF-FTC versus Efavirenz + TDF-FTC STARTMRK: Results</vt:lpstr>
      <vt:lpstr>Raltegravir + TDF-FTC versus Efavirenz + TDF-FTC STARTMRK: Common Adverse Events</vt:lpstr>
      <vt:lpstr>Raltegravir + TDF-FTC vs. Efavirenz + TDF-FTC STARTMRK: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2344</cp:revision>
  <cp:lastPrinted>2008-02-05T14:34:24Z</cp:lastPrinted>
  <dcterms:created xsi:type="dcterms:W3CDTF">2010-11-28T05:36:22Z</dcterms:created>
  <dcterms:modified xsi:type="dcterms:W3CDTF">2022-12-29T01:52:39Z</dcterms:modified>
</cp:coreProperties>
</file>