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3"/>
  </p:notesMasterIdLst>
  <p:handoutMasterIdLst>
    <p:handoutMasterId r:id="rId14"/>
  </p:handoutMasterIdLst>
  <p:sldIdLst>
    <p:sldId id="1140" r:id="rId2"/>
    <p:sldId id="1142" r:id="rId3"/>
    <p:sldId id="1143" r:id="rId4"/>
    <p:sldId id="1144" r:id="rId5"/>
    <p:sldId id="1145" r:id="rId6"/>
    <p:sldId id="1146" r:id="rId7"/>
    <p:sldId id="1147" r:id="rId8"/>
    <p:sldId id="1148" r:id="rId9"/>
    <p:sldId id="1149" r:id="rId10"/>
    <p:sldId id="1150" r:id="rId11"/>
    <p:sldId id="1343" r:id="rId1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0BB"/>
    <a:srgbClr val="86A2BA"/>
    <a:srgbClr val="5B6F7F"/>
    <a:srgbClr val="677D8F"/>
    <a:srgbClr val="AD80BA"/>
    <a:srgbClr val="694782"/>
    <a:srgbClr val="9CD068"/>
    <a:srgbClr val="5A7F31"/>
    <a:srgbClr val="718E25"/>
    <a:srgbClr val="6D9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893" autoAdjust="0"/>
    <p:restoredTop sz="94981" autoAdjust="0"/>
  </p:normalViewPr>
  <p:slideViewPr>
    <p:cSldViewPr snapToGrid="0" showGuides="1">
      <p:cViewPr varScale="1">
        <p:scale>
          <a:sx n="175" d="100"/>
          <a:sy n="175" d="100"/>
        </p:scale>
        <p:origin x="960" y="1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57310197336445"/>
          <c:y val="0.10748853112295501"/>
          <c:w val="0.83219050743657041"/>
          <c:h val="0.71586865484054096"/>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86</c:v>
                </c:pt>
                <c:pt idx="1">
                  <c:v>89</c:v>
                </c:pt>
                <c:pt idx="2">
                  <c:v>80</c:v>
                </c:pt>
              </c:numCache>
            </c:numRef>
          </c:val>
          <c:extLst>
            <c:ext xmlns:c16="http://schemas.microsoft.com/office/drawing/2014/chart" uri="{C3380CC4-5D6E-409C-BE32-E72D297353CC}">
              <c16:uniqueId val="{00000000-5DA8-FC4F-8FA4-CF97903A4CC4}"/>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5DA8-FC4F-8FA4-CF97903A4CC4}"/>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82</c:v>
                </c:pt>
                <c:pt idx="1">
                  <c:v>82</c:v>
                </c:pt>
                <c:pt idx="2">
                  <c:v>82</c:v>
                </c:pt>
              </c:numCache>
            </c:numRef>
          </c:val>
          <c:extLst>
            <c:ext xmlns:c16="http://schemas.microsoft.com/office/drawing/2014/chart" uri="{C3380CC4-5D6E-409C-BE32-E72D297353CC}">
              <c16:uniqueId val="{00000002-5DA8-FC4F-8FA4-CF97903A4CC4}"/>
            </c:ext>
          </c:extLst>
        </c:ser>
        <c:dLbls>
          <c:showLegendKey val="0"/>
          <c:showVal val="1"/>
          <c:showCatName val="0"/>
          <c:showSerName val="0"/>
          <c:showPercent val="0"/>
          <c:showBubbleSize val="0"/>
        </c:dLbls>
        <c:gapWidth val="110"/>
        <c:axId val="-1992021016"/>
        <c:axId val="-1992076984"/>
      </c:barChart>
      <c:catAx>
        <c:axId val="-1992021016"/>
        <c:scaling>
          <c:orientation val="minMax"/>
        </c:scaling>
        <c:delete val="0"/>
        <c:axPos val="b"/>
        <c:title>
          <c:tx>
            <c:rich>
              <a:bodyPr/>
              <a:lstStyle/>
              <a:p>
                <a:pPr>
                  <a:defRPr sz="1400" b="0"/>
                </a:pPr>
                <a:r>
                  <a:rPr lang="en-US" sz="1400" b="0" dirty="0"/>
                  <a:t>Baseline HIV RNA </a:t>
                </a:r>
              </a:p>
            </c:rich>
          </c:tx>
          <c:layout>
            <c:manualLayout>
              <c:xMode val="edge"/>
              <c:yMode val="edge"/>
              <c:x val="0.59387819578108292"/>
              <c:y val="0.91966966966966968"/>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92076984"/>
        <c:crosses val="autoZero"/>
        <c:auto val="1"/>
        <c:lblAlgn val="ctr"/>
        <c:lblOffset val="1"/>
        <c:tickLblSkip val="1"/>
        <c:tickMarkSkip val="1"/>
        <c:noMultiLvlLbl val="0"/>
      </c:catAx>
      <c:valAx>
        <c:axId val="-199207698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2.9320987654320986E-2"/>
              <c:y val="0.1205099784824194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202101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227725527364635"/>
          <c:y val="1.49179233951688E-2"/>
          <c:w val="0.44809516865947313"/>
          <c:h val="7.9449232697264199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7656542932101"/>
          <c:y val="0.1081790451869192"/>
          <c:w val="0.85468828896387905"/>
          <c:h val="0.75070434607836178"/>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 Suppression</c:v>
                </c:pt>
                <c:pt idx="1">
                  <c:v>Virologic Failure</c:v>
                </c:pt>
                <c:pt idx="2">
                  <c:v>Missing Data</c:v>
                </c:pt>
              </c:strCache>
            </c:strRef>
          </c:cat>
          <c:val>
            <c:numRef>
              <c:f>Sheet1!$B$2:$B$4</c:f>
              <c:numCache>
                <c:formatCode>0.0</c:formatCode>
                <c:ptCount val="3"/>
                <c:pt idx="0">
                  <c:v>85.5</c:v>
                </c:pt>
                <c:pt idx="1">
                  <c:v>8.1</c:v>
                </c:pt>
                <c:pt idx="2">
                  <c:v>6.1</c:v>
                </c:pt>
              </c:numCache>
            </c:numRef>
          </c:val>
          <c:extLst>
            <c:ext xmlns:c16="http://schemas.microsoft.com/office/drawing/2014/chart" uri="{C3380CC4-5D6E-409C-BE32-E72D297353CC}">
              <c16:uniqueId val="{00000000-E754-8D4E-81E7-97E43CEDCC38}"/>
            </c:ext>
          </c:extLst>
        </c:ser>
        <c:ser>
          <c:idx val="1"/>
          <c:order val="1"/>
          <c:tx>
            <c:strRef>
              <c:f>Sheet1!$C$1</c:f>
              <c:strCache>
                <c:ptCount val="1"/>
                <c:pt idx="0">
                  <c:v>EFV-TDF-FTC</c:v>
                </c:pt>
              </c:strCache>
            </c:strRef>
          </c:tx>
          <c:spPr>
            <a:gradFill>
              <a:gsLst>
                <a:gs pos="0">
                  <a:srgbClr val="5A7F31"/>
                </a:gs>
                <a:gs pos="99000">
                  <a:srgbClr val="9CD068"/>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7F31"/>
                  </a:gs>
                  <a:gs pos="99000">
                    <a:srgbClr val="9CD06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16E9-E741-9D55-C2288500548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 Suppression</c:v>
                </c:pt>
                <c:pt idx="1">
                  <c:v>Virologic Failure</c:v>
                </c:pt>
                <c:pt idx="2">
                  <c:v>Missing Data</c:v>
                </c:pt>
              </c:strCache>
            </c:strRef>
          </c:cat>
          <c:val>
            <c:numRef>
              <c:f>Sheet1!$C$2:$C$4</c:f>
              <c:numCache>
                <c:formatCode>0.0</c:formatCode>
                <c:ptCount val="3"/>
                <c:pt idx="0">
                  <c:v>81.599999999999994</c:v>
                </c:pt>
                <c:pt idx="1">
                  <c:v>5.6</c:v>
                </c:pt>
                <c:pt idx="2">
                  <c:v>12.8</c:v>
                </c:pt>
              </c:numCache>
            </c:numRef>
          </c:val>
          <c:extLst>
            <c:ext xmlns:c16="http://schemas.microsoft.com/office/drawing/2014/chart" uri="{C3380CC4-5D6E-409C-BE32-E72D297353CC}">
              <c16:uniqueId val="{00000001-E754-8D4E-81E7-97E43CEDCC38}"/>
            </c:ext>
          </c:extLst>
        </c:ser>
        <c:dLbls>
          <c:showLegendKey val="0"/>
          <c:showVal val="1"/>
          <c:showCatName val="0"/>
          <c:showSerName val="0"/>
          <c:showPercent val="0"/>
          <c:showBubbleSize val="0"/>
        </c:dLbls>
        <c:gapWidth val="150"/>
        <c:axId val="-1991409096"/>
        <c:axId val="-1991424616"/>
      </c:barChart>
      <c:catAx>
        <c:axId val="-199140909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1991424616"/>
        <c:crosses val="autoZero"/>
        <c:auto val="1"/>
        <c:lblAlgn val="ctr"/>
        <c:lblOffset val="1"/>
        <c:tickLblSkip val="1"/>
        <c:tickMarkSkip val="1"/>
        <c:noMultiLvlLbl val="0"/>
      </c:catAx>
      <c:valAx>
        <c:axId val="-1991424616"/>
        <c:scaling>
          <c:orientation val="minMax"/>
          <c:max val="100"/>
          <c:min val="0"/>
        </c:scaling>
        <c:delete val="0"/>
        <c:axPos val="l"/>
        <c:title>
          <c:tx>
            <c:rich>
              <a:bodyPr/>
              <a:lstStyle/>
              <a:p>
                <a:pPr>
                  <a:defRPr sz="1600" b="1"/>
                </a:pPr>
                <a:r>
                  <a:rPr lang="en-US" sz="1600" b="1"/>
                  <a:t>Patients (%)</a:t>
                </a:r>
              </a:p>
            </c:rich>
          </c:tx>
          <c:layout>
            <c:manualLayout>
              <c:xMode val="edge"/>
              <c:yMode val="edge"/>
              <c:x val="5.1188601424821904E-3"/>
              <c:y val="0.31413554223316797"/>
            </c:manualLayout>
          </c:layout>
          <c:overlay val="0"/>
        </c:title>
        <c:numFmt formatCode="0" sourceLinked="0"/>
        <c:majorTickMark val="out"/>
        <c:minorTickMark val="none"/>
        <c:tickLblPos val="nextTo"/>
        <c:spPr>
          <a:ln w="6350" cmpd="sng">
            <a:solidFill>
              <a:schemeClr val="tx1"/>
            </a:solidFill>
          </a:ln>
        </c:spPr>
        <c:crossAx val="-1991409096"/>
        <c:crosses val="autoZero"/>
        <c:crossBetween val="between"/>
        <c:majorUnit val="20"/>
        <c:minorUnit val="20"/>
      </c:valAx>
      <c:spPr>
        <a:solidFill>
          <a:srgbClr val="E6EBF2"/>
        </a:solidFill>
        <a:ln w="6350" cap="flat" cmpd="sng" algn="ctr">
          <a:solidFill>
            <a:srgbClr val="326496"/>
          </a:solidFill>
          <a:prstDash val="solid"/>
          <a:round/>
          <a:headEnd type="none" w="med" len="med"/>
          <a:tailEnd type="none" w="med" len="med"/>
        </a:ln>
        <a:effectLst/>
      </c:spPr>
    </c:plotArea>
    <c:legend>
      <c:legendPos val="t"/>
      <c:layout>
        <c:manualLayout>
          <c:xMode val="edge"/>
          <c:yMode val="edge"/>
          <c:x val="0.47839834256829011"/>
          <c:y val="0"/>
          <c:w val="0.49826054729269953"/>
          <c:h val="0.10127804970324655"/>
        </c:manualLayout>
      </c:layout>
      <c:overlay val="0"/>
      <c:spPr>
        <a:ln>
          <a:noFill/>
        </a:ln>
      </c:spPr>
      <c:txPr>
        <a:bodyPr/>
        <a:lstStyle/>
        <a:p>
          <a:pPr>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9532419558666"/>
          <c:y val="0.10748853112295501"/>
          <c:w val="0.8599682852143482"/>
          <c:h val="0.76037253520879999"/>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Resistance to study drugs</c:v>
                </c:pt>
                <c:pt idx="1">
                  <c:v>Any NNRTI resistance</c:v>
                </c:pt>
                <c:pt idx="2">
                  <c:v>Any NRTI resistance </c:v>
                </c:pt>
              </c:strCache>
            </c:strRef>
          </c:cat>
          <c:val>
            <c:numRef>
              <c:f>Sheet1!$B$2:$B$4</c:f>
              <c:numCache>
                <c:formatCode>0.0</c:formatCode>
                <c:ptCount val="3"/>
                <c:pt idx="0">
                  <c:v>4.3</c:v>
                </c:pt>
                <c:pt idx="1">
                  <c:v>4.0999999999999996</c:v>
                </c:pt>
                <c:pt idx="2">
                  <c:v>4.0999999999999996</c:v>
                </c:pt>
              </c:numCache>
            </c:numRef>
          </c:val>
          <c:extLst>
            <c:ext xmlns:c16="http://schemas.microsoft.com/office/drawing/2014/chart" uri="{C3380CC4-5D6E-409C-BE32-E72D297353CC}">
              <c16:uniqueId val="{00000000-B1FA-364D-A7D3-A36693E6D819}"/>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B1FA-364D-A7D3-A36693E6D819}"/>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Resistance to study drugs</c:v>
                </c:pt>
                <c:pt idx="1">
                  <c:v>Any NNRTI resistance</c:v>
                </c:pt>
                <c:pt idx="2">
                  <c:v>Any NRTI resistance </c:v>
                </c:pt>
              </c:strCache>
            </c:strRef>
          </c:cat>
          <c:val>
            <c:numRef>
              <c:f>Sheet1!$C$2:$C$4</c:f>
              <c:numCache>
                <c:formatCode>0.0</c:formatCode>
                <c:ptCount val="3"/>
                <c:pt idx="0">
                  <c:v>0.8</c:v>
                </c:pt>
                <c:pt idx="1">
                  <c:v>0.8</c:v>
                </c:pt>
                <c:pt idx="2">
                  <c:v>0.3</c:v>
                </c:pt>
              </c:numCache>
            </c:numRef>
          </c:val>
          <c:extLst>
            <c:ext xmlns:c16="http://schemas.microsoft.com/office/drawing/2014/chart" uri="{C3380CC4-5D6E-409C-BE32-E72D297353CC}">
              <c16:uniqueId val="{00000002-B1FA-364D-A7D3-A36693E6D819}"/>
            </c:ext>
          </c:extLst>
        </c:ser>
        <c:dLbls>
          <c:showLegendKey val="0"/>
          <c:showVal val="1"/>
          <c:showCatName val="0"/>
          <c:showSerName val="0"/>
          <c:showPercent val="0"/>
          <c:showBubbleSize val="0"/>
        </c:dLbls>
        <c:gapWidth val="110"/>
        <c:axId val="-2089228424"/>
        <c:axId val="-1992249848"/>
      </c:barChart>
      <c:catAx>
        <c:axId val="-2089228424"/>
        <c:scaling>
          <c:orientation val="minMax"/>
        </c:scaling>
        <c:delete val="0"/>
        <c:axPos val="b"/>
        <c:numFmt formatCode="General" sourceLinked="0"/>
        <c:majorTickMark val="out"/>
        <c:minorTickMark val="none"/>
        <c:tickLblPos val="nextTo"/>
        <c:spPr>
          <a:ln w="6350" cmpd="sng">
            <a:solidFill>
              <a:srgbClr val="000000"/>
            </a:solidFill>
          </a:ln>
        </c:spPr>
        <c:crossAx val="-1992249848"/>
        <c:crosses val="autoZero"/>
        <c:auto val="1"/>
        <c:lblAlgn val="ctr"/>
        <c:lblOffset val="1"/>
        <c:tickLblSkip val="1"/>
        <c:tickMarkSkip val="1"/>
        <c:noMultiLvlLbl val="0"/>
      </c:catAx>
      <c:valAx>
        <c:axId val="-1992249848"/>
        <c:scaling>
          <c:orientation val="minMax"/>
          <c:max val="8"/>
          <c:min val="0"/>
        </c:scaling>
        <c:delete val="0"/>
        <c:axPos val="l"/>
        <c:title>
          <c:tx>
            <c:rich>
              <a:bodyPr rot="-5400000" vert="horz"/>
              <a:lstStyle/>
              <a:p>
                <a:pPr>
                  <a:defRPr/>
                </a:pPr>
                <a:r>
                  <a:rPr lang="en-US"/>
                  <a:t>Patients (%)</a:t>
                </a:r>
              </a:p>
            </c:rich>
          </c:tx>
          <c:layout>
            <c:manualLayout>
              <c:xMode val="edge"/>
              <c:yMode val="edge"/>
              <c:x val="6.17283950617284E-3"/>
              <c:y val="0.302153343120245"/>
            </c:manualLayout>
          </c:layout>
          <c:overlay val="0"/>
        </c:title>
        <c:numFmt formatCode="0" sourceLinked="0"/>
        <c:majorTickMark val="out"/>
        <c:minorTickMark val="none"/>
        <c:tickLblPos val="nextTo"/>
        <c:spPr>
          <a:ln w="6350" cmpd="sng">
            <a:solidFill>
              <a:srgbClr val="000000"/>
            </a:solidFill>
          </a:ln>
        </c:spPr>
        <c:crossAx val="-2089228424"/>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3357502187226602"/>
          <c:y val="1.49179233951688E-2"/>
          <c:w val="0.43729269952367067"/>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23"/>
          <c:y val="0.10748853112295501"/>
          <c:w val="0.86305470496743475"/>
          <c:h val="0.71586865484054096"/>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0.0</c:formatCode>
                <c:ptCount val="3"/>
                <c:pt idx="0">
                  <c:v>4.3</c:v>
                </c:pt>
                <c:pt idx="1">
                  <c:v>1.9</c:v>
                </c:pt>
                <c:pt idx="2">
                  <c:v>9</c:v>
                </c:pt>
              </c:numCache>
            </c:numRef>
          </c:val>
          <c:extLst>
            <c:ext xmlns:c16="http://schemas.microsoft.com/office/drawing/2014/chart" uri="{C3380CC4-5D6E-409C-BE32-E72D297353CC}">
              <c16:uniqueId val="{00000000-A992-C446-BA06-BA9D77C80BED}"/>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992-C446-BA06-BA9D77C80BED}"/>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0.0</c:formatCode>
                <c:ptCount val="3"/>
                <c:pt idx="0">
                  <c:v>0.8</c:v>
                </c:pt>
                <c:pt idx="1">
                  <c:v>0.8</c:v>
                </c:pt>
                <c:pt idx="2">
                  <c:v>0.7</c:v>
                </c:pt>
              </c:numCache>
            </c:numRef>
          </c:val>
          <c:extLst>
            <c:ext xmlns:c16="http://schemas.microsoft.com/office/drawing/2014/chart" uri="{C3380CC4-5D6E-409C-BE32-E72D297353CC}">
              <c16:uniqueId val="{00000002-A992-C446-BA06-BA9D77C80BED}"/>
            </c:ext>
          </c:extLst>
        </c:ser>
        <c:dLbls>
          <c:showLegendKey val="0"/>
          <c:showVal val="1"/>
          <c:showCatName val="0"/>
          <c:showSerName val="0"/>
          <c:showPercent val="0"/>
          <c:showBubbleSize val="0"/>
        </c:dLbls>
        <c:gapWidth val="110"/>
        <c:axId val="-2089407208"/>
        <c:axId val="-1992231352"/>
      </c:barChart>
      <c:catAx>
        <c:axId val="-2089407208"/>
        <c:scaling>
          <c:orientation val="minMax"/>
        </c:scaling>
        <c:delete val="0"/>
        <c:axPos val="b"/>
        <c:title>
          <c:tx>
            <c:rich>
              <a:bodyPr/>
              <a:lstStyle/>
              <a:p>
                <a:pPr>
                  <a:defRPr sz="1400" b="0"/>
                </a:pPr>
                <a:r>
                  <a:rPr lang="en-US" sz="1400" b="0"/>
                  <a:t>Baseline HIV RNA </a:t>
                </a:r>
              </a:p>
            </c:rich>
          </c:tx>
          <c:layout>
            <c:manualLayout>
              <c:xMode val="edge"/>
              <c:yMode val="edge"/>
              <c:x val="0.59387819578108303"/>
              <c:y val="0.911262289247742"/>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92231352"/>
        <c:crosses val="autoZero"/>
        <c:auto val="1"/>
        <c:lblAlgn val="ctr"/>
        <c:lblOffset val="1"/>
        <c:tickLblSkip val="1"/>
        <c:tickMarkSkip val="1"/>
        <c:noMultiLvlLbl val="0"/>
      </c:catAx>
      <c:valAx>
        <c:axId val="-1992231352"/>
        <c:scaling>
          <c:orientation val="minMax"/>
          <c:max val="12"/>
          <c:min val="0"/>
        </c:scaling>
        <c:delete val="0"/>
        <c:axPos val="l"/>
        <c:title>
          <c:tx>
            <c:rich>
              <a:bodyPr/>
              <a:lstStyle/>
              <a:p>
                <a:pPr>
                  <a:defRPr sz="1400" b="1"/>
                </a:pPr>
                <a:r>
                  <a:rPr lang="en-US" sz="1400" b="1"/>
                  <a:t>Patients (%)</a:t>
                </a:r>
              </a:p>
            </c:rich>
          </c:tx>
          <c:layout>
            <c:manualLayout>
              <c:xMode val="edge"/>
              <c:yMode val="edge"/>
              <c:x val="9.2592592592592587E-3"/>
              <c:y val="0.2703036698115438"/>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89407208"/>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1042687372411777"/>
          <c:y val="1.49179233951688E-2"/>
          <c:w val="0.46661368717799162"/>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a:t>
            </a:fld>
            <a:endParaRPr lang="en-US"/>
          </a:p>
        </p:txBody>
      </p:sp>
    </p:spTree>
    <p:extLst>
      <p:ext uri="{BB962C8B-B14F-4D97-AF65-F5344CB8AC3E}">
        <p14:creationId xmlns:p14="http://schemas.microsoft.com/office/powerpoint/2010/main" val="3007222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0" dirty="0"/>
              <a:t>Rilpivirine-TDF-FTC versus Efavirenz-TDF-FTC</a:t>
            </a:r>
            <a:br>
              <a:rPr lang="en-US" b="0" dirty="0"/>
            </a:br>
            <a:r>
              <a:rPr lang="en-US" dirty="0" err="1"/>
              <a:t>STaR</a:t>
            </a:r>
            <a:r>
              <a:rPr lang="en-US" dirty="0"/>
              <a:t> Trial</a:t>
            </a:r>
          </a:p>
        </p:txBody>
      </p:sp>
    </p:spTree>
    <p:extLst>
      <p:ext uri="{BB962C8B-B14F-4D97-AF65-F5344CB8AC3E}">
        <p14:creationId xmlns:p14="http://schemas.microsoft.com/office/powerpoint/2010/main" val="61092332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RPV-FTC-TDF versus EFV-FTC-TDF</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Conclusions</a:t>
            </a:r>
            <a:endParaRPr lang="en-US" sz="2000" dirty="0"/>
          </a:p>
        </p:txBody>
      </p:sp>
      <p:sp>
        <p:nvSpPr>
          <p:cNvPr id="4" name="Text Placeholder 3"/>
          <p:cNvSpPr>
            <a:spLocks noGrp="1"/>
          </p:cNvSpPr>
          <p:nvPr>
            <p:ph type="body" sz="quarter" idx="16"/>
          </p:nvPr>
        </p:nvSpPr>
        <p:spPr/>
        <p:txBody>
          <a:bodyPr/>
          <a:lstStyle/>
          <a:p>
            <a:r>
              <a:rPr lang="en-US" dirty="0"/>
              <a:t>Source: Porter D, et al. </a:t>
            </a:r>
            <a:r>
              <a:rPr lang="it-IT" dirty="0">
                <a:latin typeface="Arial" pitchFamily="22" charset="0"/>
              </a:rPr>
              <a:t>J Acquir Immune Defic Syndr. 2014;65:318-26.</a:t>
            </a:r>
            <a:endParaRPr lang="en-US" dirty="0">
              <a:latin typeface="Arial" pitchFamily="22" charset="0"/>
            </a:endParaRPr>
          </a:p>
        </p:txBody>
      </p:sp>
      <p:sp>
        <p:nvSpPr>
          <p:cNvPr id="3" name="Content Placeholder 2"/>
          <p:cNvSpPr>
            <a:spLocks noGrp="1"/>
          </p:cNvSpPr>
          <p:nvPr>
            <p:ph sz="half" idx="2"/>
          </p:nvPr>
        </p:nvSpPr>
        <p:spPr>
          <a:xfrm>
            <a:off x="0" y="1612669"/>
            <a:ext cx="9180576" cy="2440521"/>
          </a:xfrm>
        </p:spPr>
        <p:txBody>
          <a:bodyPr>
            <a:noAutofit/>
          </a:bodyPr>
          <a:lstStyle/>
          <a:p>
            <a:pPr>
              <a:lnSpc>
                <a:spcPts val="2800"/>
              </a:lnSpc>
            </a:pPr>
            <a:r>
              <a:rPr lang="en-US" b="1" dirty="0">
                <a:solidFill>
                  <a:srgbClr val="C00000"/>
                </a:solidFill>
                <a:latin typeface="Arial"/>
                <a:cs typeface="Arial"/>
              </a:rPr>
              <a:t>Conclusions</a:t>
            </a:r>
            <a:r>
              <a:rPr lang="en-US" dirty="0">
                <a:solidFill>
                  <a:schemeClr val="tx1"/>
                </a:solidFill>
                <a:latin typeface="Arial"/>
                <a:cs typeface="Arial"/>
              </a:rPr>
              <a:t>: </a:t>
            </a:r>
            <a:r>
              <a:rPr lang="en-US" dirty="0">
                <a:solidFill>
                  <a:schemeClr val="tx1"/>
                </a:solidFill>
                <a:cs typeface="Arial"/>
              </a:rPr>
              <a:t>“Among subjects in the primary resistance associated populations (RAP), resistance development to RPV/FTC/TDF consisted of NNRTI and NRTI mutations and was more frequent than resistance development to EFV/FTC/TDF. In subjects with baseline viral load ≤ 100,000 copies/mL, resistance development was low (&lt;2%) for both RPV/FTC/TDF and EFV/FTC/TDF arms and less frequent compared with subjects with baseline viral load &gt;100,000 copies/mL, for RPV/FTC/TDF.”</a:t>
            </a:r>
            <a:endParaRPr lang="en-US" dirty="0"/>
          </a:p>
        </p:txBody>
      </p:sp>
    </p:spTree>
    <p:extLst>
      <p:ext uri="{BB962C8B-B14F-4D97-AF65-F5344CB8AC3E}">
        <p14:creationId xmlns:p14="http://schemas.microsoft.com/office/powerpoint/2010/main" val="249657924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528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487972" y="2121208"/>
            <a:ext cx="495958" cy="79226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479727" y="2795575"/>
            <a:ext cx="512446" cy="74567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Study: Design</a:t>
            </a:r>
            <a:endParaRPr lang="en-US" sz="2000" dirty="0"/>
          </a:p>
        </p:txBody>
      </p:sp>
      <p:sp>
        <p:nvSpPr>
          <p:cNvPr id="4" name="Text Placeholder 3"/>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sp>
        <p:nvSpPr>
          <p:cNvPr id="3" name="Content Placeholder 2"/>
          <p:cNvSpPr>
            <a:spLocks noGrp="1"/>
          </p:cNvSpPr>
          <p:nvPr>
            <p:ph sz="half" idx="2"/>
          </p:nvPr>
        </p:nvSpPr>
        <p:spPr>
          <a:xfrm>
            <a:off x="500260" y="1093671"/>
            <a:ext cx="4869761" cy="3491538"/>
          </a:xfrm>
        </p:spPr>
        <p:txBody>
          <a:bodyPr>
            <a:normAutofit/>
          </a:bodyPr>
          <a:lstStyle/>
          <a:p>
            <a:pPr marL="182880" lvl="0" indent="-182880" defTabSz="457200" fontAlgn="base">
              <a:lnSpc>
                <a:spcPts val="2000"/>
              </a:lnSpc>
              <a:spcAft>
                <a:spcPct val="0"/>
              </a:spcAft>
              <a:buSzTx/>
            </a:pPr>
            <a:r>
              <a:rPr lang="en-US" b="1" dirty="0">
                <a:latin typeface="Arial"/>
                <a:cs typeface="Arial"/>
              </a:rPr>
              <a:t>Background</a:t>
            </a:r>
            <a:r>
              <a:rPr lang="en-US" dirty="0">
                <a:latin typeface="Arial"/>
                <a:cs typeface="Arial"/>
              </a:rPr>
              <a:t>: </a:t>
            </a:r>
            <a:r>
              <a:rPr lang="en-US" dirty="0">
                <a:solidFill>
                  <a:schemeClr val="tx1"/>
                </a:solidFill>
                <a:latin typeface="Arial" pitchFamily="22" charset="0"/>
              </a:rPr>
              <a:t>Randomized, open-label, phase </a:t>
            </a:r>
            <a:r>
              <a:rPr lang="en-US" dirty="0">
                <a:latin typeface="Arial" pitchFamily="22" charset="0"/>
              </a:rPr>
              <a:t>3b trial comparing safety and efficacy of two single-tablet regimens, RPV-TDF-FTC and EFV-TDF-FTC, in treatment-naïve adults with HIV</a:t>
            </a:r>
            <a:endParaRPr lang="en-US" u="sng" dirty="0">
              <a:latin typeface="Arial"/>
              <a:cs typeface="Arial"/>
            </a:endParaRPr>
          </a:p>
          <a:p>
            <a:pPr marL="182880" lvl="0" indent="-182880" defTabSz="457200" fontAlgn="base">
              <a:lnSpc>
                <a:spcPts val="2000"/>
              </a:lnSpc>
              <a:spcAft>
                <a:spcPct val="0"/>
              </a:spcAft>
              <a:buSzTx/>
            </a:pPr>
            <a:r>
              <a:rPr lang="en-US" b="1" dirty="0">
                <a:latin typeface="Arial"/>
                <a:cs typeface="Arial"/>
              </a:rPr>
              <a:t>Inclusion Criteria (n = 786)</a:t>
            </a:r>
          </a:p>
          <a:p>
            <a:pPr marL="348615" lvl="1" indent="-182880" defTabSz="457200" fontAlgn="base">
              <a:lnSpc>
                <a:spcPts val="2000"/>
              </a:lnSpc>
              <a:spcAft>
                <a:spcPct val="0"/>
              </a:spcAft>
              <a:buSzTx/>
            </a:pPr>
            <a:r>
              <a:rPr lang="en-US" dirty="0">
                <a:latin typeface="Arial" pitchFamily="22" charset="0"/>
              </a:rPr>
              <a:t>Antiretroviral-naïve adults</a:t>
            </a:r>
          </a:p>
          <a:p>
            <a:pPr marL="348615" lvl="1" indent="-182880" defTabSz="457200" fontAlgn="base">
              <a:lnSpc>
                <a:spcPts val="2000"/>
              </a:lnSpc>
              <a:spcAft>
                <a:spcPct val="0"/>
              </a:spcAft>
              <a:buSzTx/>
            </a:pPr>
            <a:r>
              <a:rPr lang="en-US" dirty="0">
                <a:latin typeface="Arial" pitchFamily="22" charset="0"/>
              </a:rPr>
              <a:t>Age ≥18 years</a:t>
            </a:r>
          </a:p>
          <a:p>
            <a:pPr marL="348615" lvl="1" indent="-182880" defTabSz="457200" fontAlgn="base">
              <a:lnSpc>
                <a:spcPts val="2000"/>
              </a:lnSpc>
              <a:spcAft>
                <a:spcPct val="0"/>
              </a:spcAft>
              <a:buSzTx/>
            </a:pPr>
            <a:r>
              <a:rPr lang="en-US" dirty="0">
                <a:latin typeface="Arial" pitchFamily="22" charset="0"/>
              </a:rPr>
              <a:t>HIV RNA ≥2,500 copies/mL</a:t>
            </a:r>
          </a:p>
          <a:p>
            <a:pPr marL="348615" lvl="1" indent="-182880" defTabSz="457200" fontAlgn="base">
              <a:lnSpc>
                <a:spcPts val="2000"/>
              </a:lnSpc>
              <a:spcAft>
                <a:spcPct val="0"/>
              </a:spcAft>
              <a:buSzTx/>
            </a:pPr>
            <a:r>
              <a:rPr lang="en-US" dirty="0">
                <a:latin typeface="Arial" pitchFamily="22" charset="0"/>
              </a:rPr>
              <a:t>No resistance to EFV, RPV, TDF, or FTC</a:t>
            </a:r>
            <a:endParaRPr lang="en-US" baseline="30000" dirty="0"/>
          </a:p>
          <a:p>
            <a:pPr marL="182880" lvl="0" indent="-182880" defTabSz="457200" fontAlgn="base">
              <a:lnSpc>
                <a:spcPts val="2000"/>
              </a:lnSpc>
              <a:spcAft>
                <a:spcPct val="0"/>
              </a:spcAft>
              <a:buSzTx/>
              <a:defRPr/>
            </a:pPr>
            <a:r>
              <a:rPr lang="en-US" b="1" dirty="0">
                <a:latin typeface="Arial" pitchFamily="22" charset="0"/>
              </a:rPr>
              <a:t>Treatment Arms</a:t>
            </a:r>
            <a:endParaRPr lang="en-US" dirty="0">
              <a:latin typeface="Arial" pitchFamily="22" charset="0"/>
            </a:endParaRPr>
          </a:p>
          <a:p>
            <a:pPr marL="348615" lvl="1" indent="-182880" defTabSz="457200" fontAlgn="base">
              <a:lnSpc>
                <a:spcPts val="2000"/>
              </a:lnSpc>
              <a:spcAft>
                <a:spcPct val="0"/>
              </a:spcAft>
              <a:buSzTx/>
              <a:defRPr/>
            </a:pPr>
            <a:r>
              <a:rPr lang="en-US" dirty="0">
                <a:latin typeface="Arial" pitchFamily="22" charset="0"/>
              </a:rPr>
              <a:t>Rilpivirine-tenofovir DF-emtricitabine</a:t>
            </a:r>
          </a:p>
          <a:p>
            <a:pPr marL="348615" lvl="1" indent="-182880" defTabSz="457200" fontAlgn="base">
              <a:lnSpc>
                <a:spcPts val="2000"/>
              </a:lnSpc>
              <a:spcAft>
                <a:spcPct val="0"/>
              </a:spcAft>
              <a:buSzTx/>
              <a:defRPr/>
            </a:pPr>
            <a:r>
              <a:rPr lang="en-US" dirty="0">
                <a:latin typeface="Arial" pitchFamily="22" charset="0"/>
              </a:rPr>
              <a:t>Efavirenz-tenofovir DF-emtricitabine</a:t>
            </a:r>
          </a:p>
          <a:p>
            <a:endParaRPr lang="en-US" dirty="0"/>
          </a:p>
        </p:txBody>
      </p:sp>
      <p:sp>
        <p:nvSpPr>
          <p:cNvPr id="24" name="Rectangle 7"/>
          <p:cNvSpPr>
            <a:spLocks noChangeArrowheads="1"/>
          </p:cNvSpPr>
          <p:nvPr/>
        </p:nvSpPr>
        <p:spPr bwMode="ltGray">
          <a:xfrm>
            <a:off x="6168385" y="1906846"/>
            <a:ext cx="2541858" cy="64008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a:solidFill>
                  <a:srgbClr val="000000"/>
                </a:solidFill>
                <a:latin typeface="Arial"/>
                <a:cs typeface="Arial"/>
              </a:rPr>
              <a:t>Rilpivirine-TDF-FTC QD</a:t>
            </a:r>
            <a:br>
              <a:rPr lang="en-US" sz="1400" b="1" dirty="0">
                <a:solidFill>
                  <a:srgbClr val="000000"/>
                </a:solidFill>
                <a:latin typeface="Arial"/>
                <a:cs typeface="Arial"/>
              </a:rPr>
            </a:br>
            <a:r>
              <a:rPr lang="en-US" sz="1200" dirty="0">
                <a:solidFill>
                  <a:srgbClr val="000000"/>
                </a:solidFill>
                <a:latin typeface="Arial"/>
                <a:cs typeface="Arial"/>
              </a:rPr>
              <a:t>(n = 394)</a:t>
            </a:r>
          </a:p>
        </p:txBody>
      </p:sp>
      <p:sp>
        <p:nvSpPr>
          <p:cNvPr id="33" name="Rectangle 7"/>
          <p:cNvSpPr>
            <a:spLocks noChangeArrowheads="1"/>
          </p:cNvSpPr>
          <p:nvPr/>
        </p:nvSpPr>
        <p:spPr bwMode="ltGray">
          <a:xfrm>
            <a:off x="6168385" y="3085824"/>
            <a:ext cx="2541858" cy="640080"/>
          </a:xfrm>
          <a:prstGeom prst="rect">
            <a:avLst/>
          </a:prstGeom>
          <a:solidFill>
            <a:srgbClr val="6D9A3C">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Efavirenz-TDF-FTC QD</a:t>
            </a:r>
          </a:p>
          <a:p>
            <a:pPr algn="ctr"/>
            <a:r>
              <a:rPr lang="en-US" sz="1200" dirty="0">
                <a:solidFill>
                  <a:srgbClr val="000000"/>
                </a:solidFill>
                <a:latin typeface="Arial"/>
                <a:cs typeface="Arial"/>
              </a:rPr>
              <a:t>(n = 392)</a:t>
            </a:r>
          </a:p>
        </p:txBody>
      </p:sp>
    </p:spTree>
    <p:extLst>
      <p:ext uri="{BB962C8B-B14F-4D97-AF65-F5344CB8AC3E}">
        <p14:creationId xmlns:p14="http://schemas.microsoft.com/office/powerpoint/2010/main" val="315811871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Result</a:t>
            </a:r>
            <a:endParaRPr lang="en-US" sz="2000" dirty="0"/>
          </a:p>
        </p:txBody>
      </p:sp>
      <p:sp>
        <p:nvSpPr>
          <p:cNvPr id="4" name="Text Placeholder 3"/>
          <p:cNvSpPr>
            <a:spLocks noGrp="1"/>
          </p:cNvSpPr>
          <p:nvPr>
            <p:ph type="body" sz="quarter" idx="15"/>
          </p:nvPr>
        </p:nvSpPr>
        <p:spPr/>
        <p:txBody>
          <a:bodyPr/>
          <a:lstStyle/>
          <a:p>
            <a:r>
              <a:rPr lang="en-US" dirty="0"/>
              <a:t>Week 48 Virologic Response (Intent-to-Treat Analysis)</a:t>
            </a:r>
          </a:p>
        </p:txBody>
      </p:sp>
      <p:sp>
        <p:nvSpPr>
          <p:cNvPr id="7" name="Content Placeholder 6"/>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511702314"/>
              </p:ext>
            </p:extLst>
          </p:nvPr>
        </p:nvGraphicFramePr>
        <p:xfrm>
          <a:off x="460524" y="1344168"/>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030463"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338/394</a:t>
            </a:r>
          </a:p>
        </p:txBody>
      </p:sp>
      <p:sp>
        <p:nvSpPr>
          <p:cNvPr id="9" name="Rectangle 8"/>
          <p:cNvSpPr/>
          <p:nvPr/>
        </p:nvSpPr>
        <p:spPr>
          <a:xfrm>
            <a:off x="2773521"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320/392</a:t>
            </a:r>
          </a:p>
        </p:txBody>
      </p:sp>
      <p:sp>
        <p:nvSpPr>
          <p:cNvPr id="10" name="Rectangle 9"/>
          <p:cNvSpPr/>
          <p:nvPr/>
        </p:nvSpPr>
        <p:spPr>
          <a:xfrm>
            <a:off x="4325866"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231/260</a:t>
            </a:r>
          </a:p>
        </p:txBody>
      </p:sp>
      <p:sp>
        <p:nvSpPr>
          <p:cNvPr id="11" name="Rectangle 10"/>
          <p:cNvSpPr/>
          <p:nvPr/>
        </p:nvSpPr>
        <p:spPr>
          <a:xfrm>
            <a:off x="5057845"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204/250</a:t>
            </a:r>
          </a:p>
        </p:txBody>
      </p:sp>
      <p:sp>
        <p:nvSpPr>
          <p:cNvPr id="12" name="Rectangle 11"/>
          <p:cNvSpPr/>
          <p:nvPr/>
        </p:nvSpPr>
        <p:spPr>
          <a:xfrm>
            <a:off x="6595727"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107/134</a:t>
            </a:r>
          </a:p>
        </p:txBody>
      </p:sp>
      <p:sp>
        <p:nvSpPr>
          <p:cNvPr id="13" name="Rectangle 12"/>
          <p:cNvSpPr/>
          <p:nvPr/>
        </p:nvSpPr>
        <p:spPr>
          <a:xfrm>
            <a:off x="7327720"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110/142</a:t>
            </a:r>
          </a:p>
        </p:txBody>
      </p:sp>
      <p:cxnSp>
        <p:nvCxnSpPr>
          <p:cNvPr id="15" name="Straight Connector 14"/>
          <p:cNvCxnSpPr>
            <a:cxnSpLocks/>
          </p:cNvCxnSpPr>
          <p:nvPr/>
        </p:nvCxnSpPr>
        <p:spPr>
          <a:xfrm flipV="1">
            <a:off x="4268575" y="4398467"/>
            <a:ext cx="384048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69576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Results</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48 Week </a:t>
            </a:r>
            <a:r>
              <a:rPr lang="en-US" dirty="0">
                <a:latin typeface="Arial" pitchFamily="-110" charset="0"/>
                <a:ea typeface="ＭＳ Ｐゴシック" pitchFamily="-110" charset="-128"/>
                <a:cs typeface="ＭＳ Ｐゴシック" pitchFamily="-110" charset="-128"/>
              </a:rPr>
              <a:t>Virologic Outcomes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312067142"/>
              </p:ext>
            </p:extLst>
          </p:nvPr>
        </p:nvGraphicFramePr>
        <p:xfrm>
          <a:off x="493776"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637271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Common Adverse Events </a:t>
            </a:r>
            <a:endParaRPr lang="en-US" sz="2000" dirty="0"/>
          </a:p>
        </p:txBody>
      </p:sp>
      <p:sp>
        <p:nvSpPr>
          <p:cNvPr id="4" name="Content Placeholder 3"/>
          <p:cNvSpPr>
            <a:spLocks noGrp="1"/>
          </p:cNvSpPr>
          <p:nvPr>
            <p:ph type="body" sz="quarter" idx="14"/>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6" name="Group 65"/>
          <p:cNvGraphicFramePr>
            <a:graphicFrameLocks noGrp="1"/>
          </p:cNvGraphicFramePr>
          <p:nvPr>
            <p:extLst>
              <p:ext uri="{D42A27DB-BD31-4B8C-83A1-F6EECF244321}">
                <p14:modId xmlns:p14="http://schemas.microsoft.com/office/powerpoint/2010/main" val="2630362189"/>
              </p:ext>
            </p:extLst>
          </p:nvPr>
        </p:nvGraphicFramePr>
        <p:xfrm>
          <a:off x="493776" y="975854"/>
          <a:ext cx="8229600" cy="3802380"/>
        </p:xfrm>
        <a:graphic>
          <a:graphicData uri="http://schemas.openxmlformats.org/drawingml/2006/table">
            <a:tbl>
              <a:tblPr>
                <a:effectLst/>
              </a:tblPr>
              <a:tblGrid>
                <a:gridCol w="3608813">
                  <a:extLst>
                    <a:ext uri="{9D8B030D-6E8A-4147-A177-3AD203B41FA5}">
                      <a16:colId xmlns:a16="http://schemas.microsoft.com/office/drawing/2014/main" val="20000"/>
                    </a:ext>
                  </a:extLst>
                </a:gridCol>
                <a:gridCol w="2432026">
                  <a:extLst>
                    <a:ext uri="{9D8B030D-6E8A-4147-A177-3AD203B41FA5}">
                      <a16:colId xmlns:a16="http://schemas.microsoft.com/office/drawing/2014/main" val="20001"/>
                    </a:ext>
                  </a:extLst>
                </a:gridCol>
                <a:gridCol w="2188761">
                  <a:extLst>
                    <a:ext uri="{9D8B030D-6E8A-4147-A177-3AD203B41FA5}">
                      <a16:colId xmlns:a16="http://schemas.microsoft.com/office/drawing/2014/main" val="20002"/>
                    </a:ext>
                  </a:extLst>
                </a:gridCol>
              </a:tblGrid>
              <a:tr h="338951">
                <a:tc gridSpan="3">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a:t>
                      </a:r>
                      <a:r>
                        <a:rPr lang="en-US" sz="1400" b="1" baseline="0" dirty="0">
                          <a:solidFill>
                            <a:srgbClr val="FFFFFF"/>
                          </a:solidFill>
                          <a:latin typeface="Arial" panose="020B0604020202020204" pitchFamily="34" charset="0"/>
                          <a:cs typeface="Arial" panose="020B0604020202020204" pitchFamily="34" charset="0"/>
                        </a:rPr>
                        <a:t> in &gt; 5% of Subjects in Either Arm</a:t>
                      </a:r>
                      <a:endParaRPr lang="en-US" sz="1400" b="1" dirty="0">
                        <a:solidFill>
                          <a:srgbClr val="FFFFFF"/>
                        </a:solidFill>
                        <a:latin typeface="Arial" panose="020B0604020202020204" pitchFamily="34" charset="0"/>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68769">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RPV-TDF-FTC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392)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394)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solidFill>
                  </a:tcPr>
                </a:tc>
                <a:extLst>
                  <a:ext uri="{0D108BD9-81ED-4DB2-BD59-A6C34878D82A}">
                    <a16:rowId xmlns:a16="http://schemas.microsoft.com/office/drawing/2014/main" val="10001"/>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Dizziness</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2"/>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Insomnia</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3"/>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Somnolence</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4"/>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5"/>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Abnormal</a:t>
                      </a:r>
                      <a:r>
                        <a:rPr lang="en-US" sz="1400" kern="1200" spc="-30" baseline="0" dirty="0">
                          <a:solidFill>
                            <a:srgbClr val="000000"/>
                          </a:solidFill>
                          <a:latin typeface="Arial" panose="020B0604020202020204" pitchFamily="34" charset="0"/>
                          <a:ea typeface="+mn-ea"/>
                          <a:cs typeface="Arial" panose="020B0604020202020204" pitchFamily="34" charset="0"/>
                        </a:rPr>
                        <a:t> Dreams</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6"/>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Depression</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7"/>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Anxiety</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8"/>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Folliculitis </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9"/>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Rash</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1538508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Rilpivirine</a:t>
            </a:r>
            <a:r>
              <a:rPr lang="en-US" sz="2000" dirty="0">
                <a:ea typeface="ＭＳ Ｐゴシック" pitchFamily="22" charset="-128"/>
                <a:cs typeface="ＭＳ Ｐゴシック" pitchFamily="22" charset="-128"/>
              </a:rPr>
              <a:t>-TDF-FTC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Conclusions from Primary Analysis </a:t>
            </a:r>
            <a:endParaRPr lang="en-US" sz="2000" dirty="0"/>
          </a:p>
        </p:txBody>
      </p:sp>
      <p:sp>
        <p:nvSpPr>
          <p:cNvPr id="4" name="Text Placeholder 3"/>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sp>
        <p:nvSpPr>
          <p:cNvPr id="3" name="Content Placeholder 2"/>
          <p:cNvSpPr>
            <a:spLocks noGrp="1"/>
          </p:cNvSpPr>
          <p:nvPr>
            <p:ph sz="half" idx="2"/>
          </p:nvPr>
        </p:nvSpPr>
        <p:spPr>
          <a:xfrm>
            <a:off x="-18168" y="1786408"/>
            <a:ext cx="9180576" cy="1871191"/>
          </a:xfrm>
        </p:spPr>
        <p:txBody>
          <a:bodyPr>
            <a:normAutofit/>
          </a:bodyPr>
          <a:lstStyle/>
          <a:p>
            <a:pPr>
              <a:lnSpc>
                <a:spcPts val="2800"/>
              </a:lnSpc>
            </a:pPr>
            <a:r>
              <a:rPr lang="en-US" sz="1800" b="1" dirty="0">
                <a:solidFill>
                  <a:srgbClr val="C00000"/>
                </a:solidFill>
                <a:latin typeface="Arial"/>
                <a:cs typeface="Arial"/>
              </a:rPr>
              <a:t>Conclusion</a:t>
            </a:r>
            <a:r>
              <a:rPr lang="en-US" sz="1800" dirty="0">
                <a:solidFill>
                  <a:schemeClr val="tx1"/>
                </a:solidFill>
                <a:latin typeface="Arial"/>
                <a:cs typeface="Arial"/>
              </a:rPr>
              <a:t>: </a:t>
            </a:r>
            <a:r>
              <a:rPr lang="en-US" sz="1800" dirty="0">
                <a:solidFill>
                  <a:schemeClr val="tx1"/>
                </a:solidFill>
                <a:cs typeface="Arial"/>
              </a:rPr>
              <a:t>“In treatment-naïve participants, RPV/FTC/TDF demonstrated noninferior efficacy and improved tolerability compared with EFV/FTC/TDF, as well as a statistically significant difference in efficacy for participants with baseline HIV-1 RNA 100,000 copies/mL or less at week 48.”</a:t>
            </a:r>
            <a:endParaRPr lang="en-US" dirty="0"/>
          </a:p>
        </p:txBody>
      </p:sp>
    </p:spTree>
    <p:extLst>
      <p:ext uri="{BB962C8B-B14F-4D97-AF65-F5344CB8AC3E}">
        <p14:creationId xmlns:p14="http://schemas.microsoft.com/office/powerpoint/2010/main" val="20627433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Rilpivirine-TDF-FTC versus Efavirenz-TDF-FTC</a:t>
            </a:r>
            <a:br>
              <a:rPr lang="en-US" sz="1800" b="0" dirty="0"/>
            </a:br>
            <a:r>
              <a:rPr lang="en-US" sz="2700" dirty="0" err="1"/>
              <a:t>STaR</a:t>
            </a:r>
            <a:r>
              <a:rPr lang="en-US" sz="2700" dirty="0"/>
              <a:t> Trial: Week 96 Resistance Data</a:t>
            </a:r>
          </a:p>
        </p:txBody>
      </p:sp>
    </p:spTree>
    <p:extLst>
      <p:ext uri="{BB962C8B-B14F-4D97-AF65-F5344CB8AC3E}">
        <p14:creationId xmlns:p14="http://schemas.microsoft.com/office/powerpoint/2010/main" val="91586957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Result</a:t>
            </a:r>
            <a:endParaRPr lang="en-US" sz="2000" dirty="0"/>
          </a:p>
        </p:txBody>
      </p:sp>
      <p:sp>
        <p:nvSpPr>
          <p:cNvPr id="4" name="Text Placeholder 3"/>
          <p:cNvSpPr>
            <a:spLocks noGrp="1"/>
          </p:cNvSpPr>
          <p:nvPr>
            <p:ph type="body" sz="quarter" idx="15"/>
          </p:nvPr>
        </p:nvSpPr>
        <p:spPr/>
        <p:txBody>
          <a:bodyPr/>
          <a:lstStyle/>
          <a:p>
            <a:r>
              <a:rPr lang="en-US" dirty="0"/>
              <a:t>Development of Genotypic Resistance at Week 48</a:t>
            </a:r>
          </a:p>
        </p:txBody>
      </p:sp>
      <p:sp>
        <p:nvSpPr>
          <p:cNvPr id="7" name="Content Placeholder 6"/>
          <p:cNvSpPr>
            <a:spLocks noGrp="1"/>
          </p:cNvSpPr>
          <p:nvPr>
            <p:ph type="body" sz="quarter" idx="16"/>
          </p:nvPr>
        </p:nvSpPr>
        <p:spPr/>
        <p:txBody>
          <a:bodyPr/>
          <a:lstStyle/>
          <a:p>
            <a:r>
              <a:rPr lang="en-US" dirty="0"/>
              <a:t>Source: Porter D, et al. </a:t>
            </a:r>
            <a:r>
              <a:rPr lang="it-IT" dirty="0" err="1">
                <a:latin typeface="Arial" pitchFamily="22" charset="0"/>
              </a:rPr>
              <a:t>J</a:t>
            </a:r>
            <a:r>
              <a:rPr lang="it-IT" dirty="0">
                <a:latin typeface="Arial" pitchFamily="22" charset="0"/>
              </a:rPr>
              <a:t> </a:t>
            </a:r>
            <a:r>
              <a:rPr lang="it-IT" dirty="0" err="1">
                <a:latin typeface="Arial" pitchFamily="22" charset="0"/>
              </a:rPr>
              <a:t>Acquir</a:t>
            </a:r>
            <a:r>
              <a:rPr lang="it-IT" dirty="0">
                <a:latin typeface="Arial" pitchFamily="22" charset="0"/>
              </a:rPr>
              <a:t> Immune </a:t>
            </a:r>
            <a:r>
              <a:rPr lang="it-IT" dirty="0" err="1">
                <a:latin typeface="Arial" pitchFamily="22" charset="0"/>
              </a:rPr>
              <a:t>Defic</a:t>
            </a:r>
            <a:r>
              <a:rPr lang="it-IT" dirty="0">
                <a:latin typeface="Arial" pitchFamily="22" charset="0"/>
              </a:rPr>
              <a:t> </a:t>
            </a:r>
            <a:r>
              <a:rPr lang="it-IT" dirty="0" err="1">
                <a:latin typeface="Arial" pitchFamily="22" charset="0"/>
              </a:rPr>
              <a:t>Syndr</a:t>
            </a:r>
            <a:r>
              <a:rPr lang="it-IT" dirty="0">
                <a:latin typeface="Arial" pitchFamily="22" charset="0"/>
              </a:rPr>
              <a:t>. 2014;65:318-26.</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63795775"/>
              </p:ext>
            </p:extLst>
          </p:nvPr>
        </p:nvGraphicFramePr>
        <p:xfrm>
          <a:off x="460524"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61722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Result</a:t>
            </a:r>
            <a:endParaRPr lang="en-US" sz="2000" dirty="0"/>
          </a:p>
        </p:txBody>
      </p:sp>
      <p:sp>
        <p:nvSpPr>
          <p:cNvPr id="4" name="Text Placeholder 3"/>
          <p:cNvSpPr>
            <a:spLocks noGrp="1"/>
          </p:cNvSpPr>
          <p:nvPr>
            <p:ph type="body" sz="quarter" idx="15"/>
          </p:nvPr>
        </p:nvSpPr>
        <p:spPr/>
        <p:txBody>
          <a:bodyPr/>
          <a:lstStyle/>
          <a:p>
            <a:r>
              <a:rPr lang="en-US" dirty="0"/>
              <a:t>Development of Resistance to Study Drugs at 48 weeks, by Viral Load  </a:t>
            </a:r>
          </a:p>
        </p:txBody>
      </p:sp>
      <p:sp>
        <p:nvSpPr>
          <p:cNvPr id="7" name="Content Placeholder 6"/>
          <p:cNvSpPr>
            <a:spLocks noGrp="1"/>
          </p:cNvSpPr>
          <p:nvPr>
            <p:ph type="body" sz="quarter" idx="16"/>
          </p:nvPr>
        </p:nvSpPr>
        <p:spPr/>
        <p:txBody>
          <a:bodyPr/>
          <a:lstStyle/>
          <a:p>
            <a:endParaRPr lang="en-US" dirty="0"/>
          </a:p>
          <a:p>
            <a:r>
              <a:rPr lang="en-US" dirty="0"/>
              <a:t>Source: Porter D, et al. </a:t>
            </a:r>
            <a:r>
              <a:rPr lang="it-IT" dirty="0" err="1">
                <a:latin typeface="Arial" pitchFamily="22" charset="0"/>
              </a:rPr>
              <a:t>J</a:t>
            </a:r>
            <a:r>
              <a:rPr lang="it-IT" dirty="0">
                <a:latin typeface="Arial" pitchFamily="22" charset="0"/>
              </a:rPr>
              <a:t> </a:t>
            </a:r>
            <a:r>
              <a:rPr lang="it-IT" dirty="0" err="1">
                <a:latin typeface="Arial" pitchFamily="22" charset="0"/>
              </a:rPr>
              <a:t>Acquir</a:t>
            </a:r>
            <a:r>
              <a:rPr lang="it-IT" dirty="0">
                <a:latin typeface="Arial" pitchFamily="22" charset="0"/>
              </a:rPr>
              <a:t> Immune </a:t>
            </a:r>
            <a:r>
              <a:rPr lang="it-IT" dirty="0" err="1">
                <a:latin typeface="Arial" pitchFamily="22" charset="0"/>
              </a:rPr>
              <a:t>Defic</a:t>
            </a:r>
            <a:r>
              <a:rPr lang="it-IT" dirty="0">
                <a:latin typeface="Arial" pitchFamily="22" charset="0"/>
              </a:rPr>
              <a:t> </a:t>
            </a:r>
            <a:r>
              <a:rPr lang="it-IT" dirty="0" err="1">
                <a:latin typeface="Arial" pitchFamily="22" charset="0"/>
              </a:rPr>
              <a:t>Syndr</a:t>
            </a:r>
            <a:r>
              <a:rPr lang="it-IT" dirty="0">
                <a:latin typeface="Arial" pitchFamily="22" charset="0"/>
              </a:rPr>
              <a:t>. 2014;65:318-26.</a:t>
            </a:r>
            <a:endParaRPr lang="en-US" dirty="0">
              <a:latin typeface="Arial" pitchFamily="22" charset="0"/>
            </a:endParaRPr>
          </a:p>
          <a:p>
            <a:r>
              <a:rPr lang="is-IS" dirty="0">
                <a:latin typeface="Arial" pitchFamily="22" charset="0"/>
              </a:rPr>
              <a:t>.</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777094203"/>
              </p:ext>
            </p:extLst>
          </p:nvPr>
        </p:nvGraphicFramePr>
        <p:xfrm>
          <a:off x="474321" y="1341509"/>
          <a:ext cx="8229600" cy="338328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a:cxnSpLocks/>
          </p:cNvCxnSpPr>
          <p:nvPr/>
        </p:nvCxnSpPr>
        <p:spPr>
          <a:xfrm>
            <a:off x="4148051" y="4390417"/>
            <a:ext cx="3886996"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990028"/>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BLANK  -  Read-Only" id="{4C71A7C1-95CA-4843-BDA0-E23B0C5B1866}" vid="{A6C88351-6763-A941-B737-AC0E96E722C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emplate>
  <TotalTime>6581</TotalTime>
  <Words>554</Words>
  <Application>Microsoft Macintosh PowerPoint</Application>
  <PresentationFormat>On-screen Show (16:9)</PresentationFormat>
  <Paragraphs>81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Corbel</vt:lpstr>
      <vt:lpstr>Geneva</vt:lpstr>
      <vt:lpstr>Lucida Grande</vt:lpstr>
      <vt:lpstr>Times New Roman</vt:lpstr>
      <vt:lpstr>NCRC</vt:lpstr>
      <vt:lpstr>Rilpivirine-TDF-FTC versus Efavirenz-TDF-FTC STaR Trial</vt:lpstr>
      <vt:lpstr>Rilpivirine-TDF-FTC versus Efavirenz-TDF-FTC STaR Study: Design</vt:lpstr>
      <vt:lpstr>Rilpivirine-TDF-FTC versus Efavirenz-TDF-FTC STaR: Result</vt:lpstr>
      <vt:lpstr>Rilpivirine-TDF-FTC versus Efavirenz-TDF-FTC STaR: Results</vt:lpstr>
      <vt:lpstr>Rilpivirine-TDF-FTC versus Efavirenz-TDF-FTC STaR: Common Adverse Events </vt:lpstr>
      <vt:lpstr>Rilpivirine-TDF-FTC versus Efavirenz-TDF-FTC STaR: Conclusions from Primary Analysis </vt:lpstr>
      <vt:lpstr>Rilpivirine-TDF-FTC versus Efavirenz-TDF-FTC STaR Trial: Week 96 Resistance Data</vt:lpstr>
      <vt:lpstr>Rilpivirine-TDF-FTC versus Efavirenz-TDF-FTC STaR Resistance Analysis: Result</vt:lpstr>
      <vt:lpstr>Rilpivirine-TDF-FTC versus Efavirenz-TDF-FTC STaR Resistance Analysis: Result</vt:lpstr>
      <vt:lpstr>RPV-FTC-TDF versus EFV-FTC-TDF STaR Resistance Analysis: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F. Annese</dc:creator>
  <cp:lastModifiedBy>David H. Spach</cp:lastModifiedBy>
  <cp:revision>81</cp:revision>
  <cp:lastPrinted>2008-02-05T14:34:24Z</cp:lastPrinted>
  <dcterms:created xsi:type="dcterms:W3CDTF">2022-12-01T18:46:14Z</dcterms:created>
  <dcterms:modified xsi:type="dcterms:W3CDTF">2022-12-18T14:08:35Z</dcterms:modified>
</cp:coreProperties>
</file>