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24" r:id="rId1"/>
  </p:sldMasterIdLst>
  <p:notesMasterIdLst>
    <p:notesMasterId r:id="rId11"/>
  </p:notesMasterIdLst>
  <p:handoutMasterIdLst>
    <p:handoutMasterId r:id="rId12"/>
  </p:handoutMasterIdLst>
  <p:sldIdLst>
    <p:sldId id="364" r:id="rId2"/>
    <p:sldId id="363" r:id="rId3"/>
    <p:sldId id="424" r:id="rId4"/>
    <p:sldId id="425" r:id="rId5"/>
    <p:sldId id="426" r:id="rId6"/>
    <p:sldId id="427" r:id="rId7"/>
    <p:sldId id="428" r:id="rId8"/>
    <p:sldId id="446" r:id="rId9"/>
    <p:sldId id="1190" r:id="rId10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Wood" initials="B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2B6"/>
    <a:srgbClr val="D1CCE1"/>
    <a:srgbClr val="6891BB"/>
    <a:srgbClr val="88788A"/>
    <a:srgbClr val="CFDCE9"/>
    <a:srgbClr val="CAD7E2"/>
    <a:srgbClr val="E6EBF2"/>
    <a:srgbClr val="D0977E"/>
    <a:srgbClr val="C7D6E4"/>
    <a:srgbClr val="D3B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19" autoAdjust="0"/>
    <p:restoredTop sz="94653" autoAdjust="0"/>
  </p:normalViewPr>
  <p:slideViewPr>
    <p:cSldViewPr snapToGrid="0" showGuides="1">
      <p:cViewPr varScale="1">
        <p:scale>
          <a:sx n="85" d="100"/>
          <a:sy n="85" d="100"/>
        </p:scale>
        <p:origin x="826" y="31"/>
      </p:cViewPr>
      <p:guideLst>
        <p:guide orient="horz" pos="431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5" d="100"/>
        <a:sy n="135" d="100"/>
      </p:scale>
      <p:origin x="0" y="70080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69037073490799"/>
          <c:y val="0.112812017986181"/>
          <c:w val="0.82428149606299195"/>
          <c:h val="0.77917983747981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Immediate switch arm</c:v>
                </c:pt>
              </c:strCache>
            </c:strRef>
          </c:tx>
          <c:spPr>
            <a:solidFill>
              <a:schemeClr val="accent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bg1">
                  <a:alpha val="50000"/>
                </a:schemeClr>
              </a:solidFill>
              <a:ln>
                <a:solidFill>
                  <a:schemeClr val="bg1">
                    <a:alpha val="50000"/>
                  </a:schemeClr>
                </a:solidFill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Sheet1!$B$2</c:f>
              <c:numCache>
                <c:formatCode>0</c:formatCode>
                <c:ptCount val="1"/>
                <c:pt idx="0">
                  <c:v>92.2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F4-B042-A9A8-9BAA9A8056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Delayed switch arm</c:v>
                </c:pt>
              </c:strCache>
            </c:strRef>
          </c:tx>
          <c:spPr>
            <a:solidFill>
              <a:srgbClr val="677D8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Sheet1!$C$2</c:f>
              <c:numCache>
                <c:formatCode>0</c:formatCode>
                <c:ptCount val="1"/>
                <c:pt idx="0">
                  <c:v>90.3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F4-B042-A9A8-9BAA9A8056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5"/>
        <c:overlap val="-100"/>
        <c:axId val="-2100844808"/>
        <c:axId val="-2100871384"/>
      </c:barChart>
      <c:catAx>
        <c:axId val="-21008448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low"/>
        <c:crossAx val="-210087138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0087138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 dirty="0">
                    <a:effectLst/>
                  </a:rPr>
                  <a:t>HIV RNA &lt;50 copies/mL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5229658792650898E-3"/>
              <c:y val="0.1928985966234960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mpd="sng">
            <a:solidFill>
              <a:schemeClr val="tx1"/>
            </a:solidFill>
          </a:ln>
        </c:spPr>
        <c:crossAx val="-2100844808"/>
        <c:crosses val="autoZero"/>
        <c:crossBetween val="between"/>
        <c:majorUnit val="20"/>
        <c:minorUnit val="0.0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64930555555556"/>
          <c:y val="1.41723640686157E-2"/>
          <c:w val="0.77083333333333304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9634554550114"/>
          <c:y val="0.112812017986181"/>
          <c:w val="0.839337457168572"/>
          <c:h val="0.72968327538254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Continuation arm</c:v>
                </c:pt>
              </c:strCache>
            </c:strRef>
          </c:tx>
          <c:spPr>
            <a:solidFill>
              <a:srgbClr val="963232">
                <a:lumMod val="40000"/>
                <a:lumOff val="60000"/>
              </a:srgbClr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Triglycerides</c:v>
                </c:pt>
                <c:pt idx="2">
                  <c:v>HDL</c:v>
                </c:pt>
                <c:pt idx="3">
                  <c:v>LDL 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0.01</c:v>
                </c:pt>
                <c:pt idx="1">
                  <c:v>0.02</c:v>
                </c:pt>
                <c:pt idx="2">
                  <c:v>0.04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A3-3248-8860-E1EB7D3801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Delayed switch arm</c:v>
                </c:pt>
              </c:strCache>
            </c:strRef>
          </c:tx>
          <c:spPr>
            <a:solidFill>
              <a:srgbClr val="677D8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Triglycerides</c:v>
                </c:pt>
                <c:pt idx="2">
                  <c:v>HDL</c:v>
                </c:pt>
                <c:pt idx="3">
                  <c:v>LDL 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-0.73</c:v>
                </c:pt>
                <c:pt idx="1">
                  <c:v>-0.13</c:v>
                </c:pt>
                <c:pt idx="2">
                  <c:v>-0.14000000000000001</c:v>
                </c:pt>
                <c:pt idx="3">
                  <c:v>-0.61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A3-3248-8860-E1EB7D3801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Immediate switch arm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3.3333333333332099E-3"/>
                  <c:y val="5.66916881428199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0A3-3248-8860-E1EB7D38017D}"/>
                </c:ext>
              </c:extLst>
            </c:dLbl>
            <c:dLbl>
              <c:idx val="3"/>
              <c:layout>
                <c:manualLayout>
                  <c:x val="-1.66666666666667E-3"/>
                  <c:y val="2.83491918739458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0A3-3248-8860-E1EB7D38017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Triglycerides</c:v>
                </c:pt>
                <c:pt idx="2">
                  <c:v>HDL</c:v>
                </c:pt>
                <c:pt idx="3">
                  <c:v>LDL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-0.86</c:v>
                </c:pt>
                <c:pt idx="1">
                  <c:v>-0.26</c:v>
                </c:pt>
                <c:pt idx="2">
                  <c:v>-0.13</c:v>
                </c:pt>
                <c:pt idx="3">
                  <c:v>-0.56999999999999995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A3-3248-8860-E1EB7D3801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-2032505304"/>
        <c:axId val="-2032287768"/>
      </c:barChart>
      <c:catAx>
        <c:axId val="-2032505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crossAx val="-203228776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32287768"/>
        <c:scaling>
          <c:orientation val="minMax"/>
          <c:max val="0.25"/>
          <c:min val="-1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Median Change from Baseline (</a:t>
                </a:r>
                <a:r>
                  <a:rPr lang="en-US" dirty="0" err="1"/>
                  <a:t>mmol</a:t>
                </a:r>
                <a:r>
                  <a:rPr lang="en-US" dirty="0"/>
                  <a:t>/L)</a:t>
                </a:r>
              </a:p>
            </c:rich>
          </c:tx>
          <c:layout>
            <c:manualLayout>
              <c:xMode val="edge"/>
              <c:yMode val="edge"/>
              <c:x val="8.4572595587866402E-3"/>
              <c:y val="9.0725003409559898E-2"/>
            </c:manualLayout>
          </c:layout>
          <c:overlay val="0"/>
        </c:title>
        <c:numFmt formatCode="0.0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-2032505304"/>
        <c:crosses val="autoZero"/>
        <c:crossBetween val="between"/>
        <c:majorUnit val="0.2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5537171429331501"/>
          <c:y val="0"/>
          <c:w val="0.82457235992162803"/>
          <c:h val="0.10312526294199099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5270122484701"/>
          <c:y val="8.0913581190700704E-2"/>
          <c:w val="0.86787715141802002"/>
          <c:h val="0.737034418027842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&lt;5.2 mmol/L (desirable)</c:v>
                </c:pt>
              </c:strCache>
            </c:strRef>
          </c:tx>
          <c:spPr>
            <a:solidFill>
              <a:srgbClr val="9AAA70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Baseline </c:v>
                </c:pt>
                <c:pt idx="1">
                  <c:v>Week 12</c:v>
                </c:pt>
                <c:pt idx="2">
                  <c:v>Week 24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25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ED-EE41-988D-A1A065E25A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5.2-6.2 mmol/L (borderline)</c:v>
                </c:pt>
              </c:strCache>
            </c:strRef>
          </c:tx>
          <c:spPr>
            <a:solidFill>
              <a:srgbClr val="AE9C7B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Baseline </c:v>
                </c:pt>
                <c:pt idx="1">
                  <c:v>Week 12</c:v>
                </c:pt>
                <c:pt idx="2">
                  <c:v>Week 24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29</c:v>
                </c:pt>
                <c:pt idx="1">
                  <c:v>43</c:v>
                </c:pt>
                <c:pt idx="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ED-EE41-988D-A1A065E25AD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&gt;6.2 mmol/L (above goal)</c:v>
                </c:pt>
              </c:strCache>
            </c:strRef>
          </c:tx>
          <c:spPr>
            <a:solidFill>
              <a:srgbClr val="A3586D"/>
            </a:solidFill>
            <a:ln w="1270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Baseline </c:v>
                </c:pt>
                <c:pt idx="1">
                  <c:v>Week 12</c:v>
                </c:pt>
                <c:pt idx="2">
                  <c:v>Week 24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65</c:v>
                </c:pt>
                <c:pt idx="1">
                  <c:v>32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ED-EE41-988D-A1A065E25A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30316744"/>
        <c:axId val="2030170760"/>
      </c:barChart>
      <c:catAx>
        <c:axId val="2030316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203017076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30170760"/>
        <c:scaling>
          <c:orientation val="minMax"/>
          <c:max val="100"/>
          <c:min val="0"/>
        </c:scaling>
        <c:delete val="0"/>
        <c:axPos val="l"/>
        <c:title>
          <c:tx>
            <c:rich>
              <a:bodyPr anchor="ctr" anchorCtr="1"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Patients (%)</a:t>
                </a:r>
              </a:p>
            </c:rich>
          </c:tx>
          <c:layout>
            <c:manualLayout>
              <c:xMode val="edge"/>
              <c:yMode val="edge"/>
              <c:x val="3.0901866433362501E-3"/>
              <c:y val="0.2907436570428699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30316744"/>
        <c:crosses val="autoZero"/>
        <c:crossBetween val="between"/>
        <c:majorUnit val="20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10861281228735"/>
          <c:y val="1.8168845399179499E-3"/>
          <c:w val="0.86961006610284797"/>
          <c:h val="7.5120660109743498E-2"/>
        </c:manualLayout>
      </c:layout>
      <c:overlay val="0"/>
      <c:spPr>
        <a:ln>
          <a:noFill/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8.1793568279693196E-2"/>
          <c:w val="0.87105480507597099"/>
          <c:h val="0.759517833329085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&lt;5.2 mmol/L (desirable)</c:v>
                </c:pt>
              </c:strCache>
            </c:strRef>
          </c:tx>
          <c:spPr>
            <a:solidFill>
              <a:srgbClr val="C3C2B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Baseline </c:v>
                </c:pt>
                <c:pt idx="1">
                  <c:v>Week 12</c:v>
                </c:pt>
                <c:pt idx="2">
                  <c:v>Week 24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F5-784B-9648-29F754FE6E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5.2-6.2 mmol/L (borderline)</c:v>
                </c:pt>
              </c:strCache>
            </c:strRef>
          </c:tx>
          <c:spPr>
            <a:solidFill>
              <a:srgbClr val="88788A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Baseline </c:v>
                </c:pt>
                <c:pt idx="1">
                  <c:v>Week 12</c:v>
                </c:pt>
                <c:pt idx="2">
                  <c:v>Week 24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47</c:v>
                </c:pt>
                <c:pt idx="1">
                  <c:v>53</c:v>
                </c:pt>
                <c:pt idx="2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F5-784B-9648-29F754FE6E7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&gt;6.2 mmol/L (above goal)</c:v>
                </c:pt>
              </c:strCache>
            </c:strRef>
          </c:tx>
          <c:spPr>
            <a:solidFill>
              <a:srgbClr val="6891BB"/>
            </a:solidFill>
            <a:ln w="127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Baseline </c:v>
                </c:pt>
                <c:pt idx="1">
                  <c:v>Week 12</c:v>
                </c:pt>
                <c:pt idx="2">
                  <c:v>Week 24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48</c:v>
                </c:pt>
                <c:pt idx="1">
                  <c:v>43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F5-784B-9648-29F754FE6E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30409160"/>
        <c:axId val="2031025288"/>
      </c:barChart>
      <c:catAx>
        <c:axId val="2030409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20310252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31025288"/>
        <c:scaling>
          <c:orientation val="minMax"/>
          <c:max val="100"/>
          <c:min val="0"/>
        </c:scaling>
        <c:delete val="0"/>
        <c:axPos val="l"/>
        <c:title>
          <c:tx>
            <c:rich>
              <a:bodyPr anchor="ctr" anchorCtr="1"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Patients (%)</a:t>
                </a:r>
              </a:p>
            </c:rich>
          </c:tx>
          <c:layout>
            <c:manualLayout>
              <c:xMode val="edge"/>
              <c:yMode val="edge"/>
              <c:x val="1.0189995824307499E-2"/>
              <c:y val="0.2819717921379090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30409160"/>
        <c:crosses val="autoZero"/>
        <c:crossBetween val="between"/>
        <c:majorUnit val="20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01974208900961"/>
          <c:y val="1.36266340493846E-3"/>
          <c:w val="0.884810746077624"/>
          <c:h val="6.86508423472032E-2"/>
        </c:manualLayout>
      </c:layout>
      <c:overlay val="0"/>
      <c:spPr>
        <a:ln>
          <a:noFill/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048046077574"/>
          <c:y val="0.103595594141823"/>
          <c:w val="0.87193958394089599"/>
          <c:h val="0.748952561485370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&lt;5.2 mmol/L (desirable)</c:v>
                </c:pt>
              </c:strCache>
            </c:strRef>
          </c:tx>
          <c:spPr>
            <a:solidFill>
              <a:srgbClr val="9AAA70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Immediate Switch Arm _x000d_(12 weeks on EFV-TDF-FTC)</c:v>
                </c:pt>
                <c:pt idx="1">
                  <c:v>Delayed Switch Arm _x000d_(12 weeks on EFV-TDF-FTC)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28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CE-6141-A1FD-18A700D250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5.2-6.2 mmol/L (borderline)</c:v>
                </c:pt>
              </c:strCache>
            </c:strRef>
          </c:tx>
          <c:spPr>
            <a:solidFill>
              <a:srgbClr val="AE9C7B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Immediate Switch Arm _x000d_(12 weeks on EFV-TDF-FTC)</c:v>
                </c:pt>
                <c:pt idx="1">
                  <c:v>Delayed Switch Arm _x000d_(12 weeks on EFV-TDF-FTC)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42</c:v>
                </c:pt>
                <c:pt idx="1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CE-6141-A1FD-18A700D2500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 6.2 mmol/L (above goal)</c:v>
                </c:pt>
              </c:strCache>
            </c:strRef>
          </c:tx>
          <c:spPr>
            <a:solidFill>
              <a:srgbClr val="A3586D"/>
            </a:solidFill>
            <a:ln w="1270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A3586D"/>
              </a:solidFill>
              <a:ln w="12700" cmpd="sng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30CE-6141-A1FD-18A700D2500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Immediate Switch Arm _x000d_(12 weeks on EFV-TDF-FTC)</c:v>
                </c:pt>
                <c:pt idx="1">
                  <c:v>Delayed Switch Arm _x000d_(12 weeks on EFV-TDF-FTC)</c:v>
                </c:pt>
              </c:strCache>
            </c:strRef>
          </c:cat>
          <c:val>
            <c:numRef>
              <c:f>Sheet1!$D$2:$D$3</c:f>
              <c:numCache>
                <c:formatCode>0</c:formatCode>
                <c:ptCount val="2"/>
                <c:pt idx="0">
                  <c:v>30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CE-6141-A1FD-18A700D250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overlap val="100"/>
        <c:axId val="1894592328"/>
        <c:axId val="1795877160"/>
      </c:barChart>
      <c:catAx>
        <c:axId val="1894592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179587716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795877160"/>
        <c:scaling>
          <c:orientation val="minMax"/>
          <c:max val="100"/>
          <c:min val="0"/>
        </c:scaling>
        <c:delete val="0"/>
        <c:axPos val="l"/>
        <c:title>
          <c:tx>
            <c:rich>
              <a:bodyPr anchor="ctr" anchorCtr="1"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Patients (%)</a:t>
                </a:r>
              </a:p>
            </c:rich>
          </c:tx>
          <c:layout>
            <c:manualLayout>
              <c:xMode val="edge"/>
              <c:yMode val="edge"/>
              <c:x val="3.0814377369495498E-3"/>
              <c:y val="0.3272447506561679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894592328"/>
        <c:crosses val="autoZero"/>
        <c:crossBetween val="between"/>
        <c:majorUnit val="20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9.0342665500145802E-2"/>
          <c:y val="1.85185185185185E-2"/>
          <c:w val="0.89030232332069603"/>
          <c:h val="6.9081850879751105E-2"/>
        </c:manualLayout>
      </c:layout>
      <c:overlay val="0"/>
      <c:spPr>
        <a:ln>
          <a:noFill/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0.29649</cdr:x>
      <cdr:y>0.91228</cdr:y>
    </cdr:from>
    <cdr:to>
      <cdr:x>0.80482</cdr:x>
      <cdr:y>0.99023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39987" y="3962400"/>
          <a:ext cx="418335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600" b="1" dirty="0">
              <a:latin typeface="Arial"/>
            </a:rPr>
            <a:t>Patients in Immediate Switch Arm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0.19351</cdr:x>
      <cdr:y>0.91228</cdr:y>
    </cdr:from>
    <cdr:to>
      <cdr:x>0.90185</cdr:x>
      <cdr:y>0.99023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1600200" y="3962400"/>
          <a:ext cx="5857466" cy="33856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600" b="1" dirty="0">
              <a:latin typeface="Arial"/>
            </a:rPr>
            <a:t>Patients in Delayed Switch Arm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2114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86594659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95611347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87053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727181745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182373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HC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2771995955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HC_Side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819956737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51440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26" r:id="rId4"/>
    <p:sldLayoutId id="2147483727" r:id="rId5"/>
    <p:sldLayoutId id="2147483728" r:id="rId6"/>
    <p:sldLayoutId id="2147483741" r:id="rId7"/>
    <p:sldLayoutId id="2147483729" r:id="rId8"/>
    <p:sldLayoutId id="2147483730" r:id="rId9"/>
    <p:sldLayoutId id="2147483731" r:id="rId10"/>
    <p:sldLayoutId id="2147483732" r:id="rId11"/>
    <p:sldLayoutId id="2147483742" r:id="rId12"/>
    <p:sldLayoutId id="2147483743" r:id="rId13"/>
    <p:sldLayoutId id="2147483744" r:id="rId14"/>
    <p:sldLayoutId id="2147483745" r:id="rId15"/>
    <p:sldLayoutId id="2147483740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>
                <a:ea typeface="ＭＳ Ｐゴシック" pitchFamily="22" charset="-128"/>
                <a:cs typeface="ＭＳ Ｐゴシック" pitchFamily="22" charset="-128"/>
              </a:rPr>
              <a:t>Switch from EFV plus ABC-3TC to EFV-TDF-FTC</a:t>
            </a:r>
            <a:br>
              <a:rPr lang="en-US" sz="2400" b="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/>
              <a:t>ROCKET-1 Trial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5F69B9-DDB5-1E41-B98E-F7CDB6757A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9512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317675" y="3193946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317675" y="3799255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from EFV + ABC-3TC to EFV-TDF-FTC</a:t>
            </a:r>
            <a:r>
              <a:rPr lang="en-US" sz="20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0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ROCKET-1: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Moyle GJ, et al. </a:t>
            </a:r>
            <a:r>
              <a:rPr lang="en-US" dirty="0" err="1"/>
              <a:t>PLoS</a:t>
            </a:r>
            <a:r>
              <a:rPr lang="en-US" dirty="0"/>
              <a:t> One. 2015;10:e0116297.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94155" y="2529852"/>
            <a:ext cx="2945045" cy="1228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Immediate switch arm</a:t>
            </a:r>
          </a:p>
          <a:p>
            <a:pPr algn="ctr">
              <a:spcBef>
                <a:spcPts val="6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EFV-TDF-FTC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(n = 79)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94155" y="4105673"/>
            <a:ext cx="2945045" cy="1228339"/>
          </a:xfrm>
          <a:prstGeom prst="rect">
            <a:avLst/>
          </a:prstGeom>
          <a:solidFill>
            <a:srgbClr val="CFDCE9"/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Delayed switch arm  </a:t>
            </a:r>
          </a:p>
          <a:p>
            <a:pPr algn="ctr">
              <a:spcBef>
                <a:spcPts val="6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EFV + ABC-3TC x 12 weeks, then EFV-TDF-FTC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78)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975810"/>
              </p:ext>
            </p:extLst>
          </p:nvPr>
        </p:nvGraphicFramePr>
        <p:xfrm>
          <a:off x="410633" y="1447800"/>
          <a:ext cx="4923367" cy="4761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2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1489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ROCKET Study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9922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open label,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phase 4 trial to assess the effect on lipid profile of switching from EFV plus ABC-3TC to EFV-TDF-FTC in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hypercholesterolemic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adults with HIV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157)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18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EFV plus ABC-3TC for ≥3 months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&lt;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50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Total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cholesterol &gt;200 mg/dL x 2 consecutive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tests (at least 4 weeks apart)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resistance to study drugs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Efavirenz-tenofovir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DF-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emtricitabine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Efavirenz plus abacavir-lamivudine x 12 weeks,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then 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favirenz-tenofovir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DF-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emtricitabine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36640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from EFV + ABC-3TC to EFV-TDF-FTC</a:t>
            </a:r>
            <a:r>
              <a:rPr lang="en-US" sz="20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0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ROCKET-1: 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12: Virologic Response (Intent-to-Treat Analysis)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Moyle GJ, et al. </a:t>
            </a:r>
            <a:r>
              <a:rPr lang="en-US" dirty="0" err="1"/>
              <a:t>PLoS</a:t>
            </a:r>
            <a:r>
              <a:rPr lang="en-US" dirty="0"/>
              <a:t> One. 2015;10:e0116297.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659314"/>
              </p:ext>
            </p:extLst>
          </p:nvPr>
        </p:nvGraphicFramePr>
        <p:xfrm>
          <a:off x="914400" y="1930402"/>
          <a:ext cx="7315200" cy="4480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29000" y="5575012"/>
            <a:ext cx="1219200" cy="2923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300" dirty="0">
                <a:solidFill>
                  <a:schemeClr val="bg1"/>
                </a:solidFill>
                <a:latin typeface="Arial"/>
              </a:rPr>
              <a:t>73/79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0481" y="5575012"/>
            <a:ext cx="1219152" cy="2923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rgbClr val="FFFFFF"/>
                </a:solidFill>
                <a:latin typeface="Arial"/>
              </a:rPr>
              <a:t>70/78</a:t>
            </a:r>
          </a:p>
        </p:txBody>
      </p:sp>
    </p:spTree>
    <p:extLst>
      <p:ext uri="{BB962C8B-B14F-4D97-AF65-F5344CB8AC3E}">
        <p14:creationId xmlns:p14="http://schemas.microsoft.com/office/powerpoint/2010/main" val="70565547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from EFV + ABC-3TC to EFV-TDF-FTC</a:t>
            </a:r>
            <a:r>
              <a:rPr lang="en-US" sz="20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0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ROCKET-1: 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12: Changes in Lipid Fractions (Treated Analysis Set)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Moyle GJ, et al. </a:t>
            </a:r>
            <a:r>
              <a:rPr lang="en-US" dirty="0" err="1"/>
              <a:t>PLoS</a:t>
            </a:r>
            <a:r>
              <a:rPr lang="en-US" dirty="0"/>
              <a:t> One. 2015;10:e0116297.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590281"/>
              </p:ext>
            </p:extLst>
          </p:nvPr>
        </p:nvGraphicFramePr>
        <p:xfrm>
          <a:off x="390416" y="1752600"/>
          <a:ext cx="8359994" cy="4428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986046"/>
            <a:ext cx="9144000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54864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Arial"/>
              </a:rPr>
              <a:t>Baseline for Delayed switch arm was reset at week 12 (prior to switch to EFV-TDF-FTC)</a:t>
            </a:r>
          </a:p>
        </p:txBody>
      </p:sp>
    </p:spTree>
    <p:extLst>
      <p:ext uri="{BB962C8B-B14F-4D97-AF65-F5344CB8AC3E}">
        <p14:creationId xmlns:p14="http://schemas.microsoft.com/office/powerpoint/2010/main" val="39570375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from EFV + ABC-3TC to EFV-TDF-FTC</a:t>
            </a:r>
            <a:r>
              <a:rPr lang="en-US" sz="20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0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ROCKET-1: Result 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prstGeom prst="rect">
            <a:avLst/>
          </a:prstGeo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Fasting Total Cholesterol by NCEP Thresholds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Moyle GJ, et al. </a:t>
            </a:r>
            <a:r>
              <a:rPr lang="en-US" dirty="0" err="1"/>
              <a:t>PLoS</a:t>
            </a:r>
            <a:r>
              <a:rPr lang="en-US" dirty="0"/>
              <a:t> One. 2015;10:e0116297.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364417"/>
              </p:ext>
            </p:extLst>
          </p:nvPr>
        </p:nvGraphicFramePr>
        <p:xfrm>
          <a:off x="455613" y="1828800"/>
          <a:ext cx="8229600" cy="470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797055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from EFV + ABC-3TC to EFV-TDF-FTC</a:t>
            </a:r>
            <a:r>
              <a:rPr lang="en-US" sz="20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0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ROCKET-1: Result 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prstGeom prst="rect">
            <a:avLst/>
          </a:prstGeo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Fasting Total Cholesterol by NCEP Thresholds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Moyle GJ, et al. </a:t>
            </a:r>
            <a:r>
              <a:rPr lang="en-US" dirty="0" err="1"/>
              <a:t>PLoS</a:t>
            </a:r>
            <a:r>
              <a:rPr lang="en-US" dirty="0"/>
              <a:t> One. 2015;10:e0116297.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611378"/>
              </p:ext>
            </p:extLst>
          </p:nvPr>
        </p:nvGraphicFramePr>
        <p:xfrm>
          <a:off x="435769" y="1828800"/>
          <a:ext cx="8269287" cy="470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550783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from EFV + ABC-3TC to EFV-TDF-FTC</a:t>
            </a:r>
            <a:r>
              <a:rPr lang="en-US" sz="20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0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ROCKET-1: Result 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prstGeom prst="rect">
            <a:avLst/>
          </a:prstGeo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Fasting Total Cholesterol by NCEP Thresholds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Moyle GJ, et al. </a:t>
            </a:r>
            <a:r>
              <a:rPr lang="en-US" dirty="0" err="1"/>
              <a:t>PLoS</a:t>
            </a:r>
            <a:r>
              <a:rPr lang="en-US" dirty="0"/>
              <a:t> One. 2015;10:e0116297.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1107230"/>
              </p:ext>
            </p:extLst>
          </p:nvPr>
        </p:nvGraphicFramePr>
        <p:xfrm>
          <a:off x="455613" y="18288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384291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from EFV + ABC-3TC to EFV-FTC-TDF</a:t>
            </a:r>
            <a:r>
              <a:rPr lang="en-US" sz="20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0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ROCKET-1: Conclusions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Moyle GJ, et al. </a:t>
            </a:r>
            <a:r>
              <a:rPr lang="en-US" dirty="0" err="1"/>
              <a:t>PLoS</a:t>
            </a:r>
            <a:r>
              <a:rPr lang="en-US" dirty="0"/>
              <a:t> One. 2015;10:e0116297.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787585"/>
              </p:ext>
            </p:extLst>
          </p:nvPr>
        </p:nvGraphicFramePr>
        <p:xfrm>
          <a:off x="0" y="26395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“Switching from ABC/3TC+EFV to EFV/FTC/TDF in persons with hypercholesterolemia maintains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virological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control and significantly improves key lipid parameters.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”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14086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512838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49507</TotalTime>
  <Words>432</Words>
  <Application>Microsoft Office PowerPoint</Application>
  <PresentationFormat>On-screen Show (4:3)</PresentationFormat>
  <Paragraphs>44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Geneva</vt:lpstr>
      <vt:lpstr>Lucida Grande</vt:lpstr>
      <vt:lpstr>Times New Roman</vt:lpstr>
      <vt:lpstr>NCRC</vt:lpstr>
      <vt:lpstr>Switch from EFV plus ABC-3TC to EFV-TDF-FTC ROCKET-1 Trial</vt:lpstr>
      <vt:lpstr>Switch from EFV + ABC-3TC to EFV-TDF-FTC ROCKET-1: Design</vt:lpstr>
      <vt:lpstr>Switch from EFV + ABC-3TC to EFV-TDF-FTC ROCKET-1: Result </vt:lpstr>
      <vt:lpstr>Switch from EFV + ABC-3TC to EFV-TDF-FTC ROCKET-1: Result </vt:lpstr>
      <vt:lpstr>Switch from EFV + ABC-3TC to EFV-TDF-FTC ROCKET-1: Result </vt:lpstr>
      <vt:lpstr>Switch from EFV + ABC-3TC to EFV-TDF-FTC ROCKET-1: Result </vt:lpstr>
      <vt:lpstr>Switch from EFV + ABC-3TC to EFV-TDF-FTC ROCKET-1: Result </vt:lpstr>
      <vt:lpstr>Switch from EFV + ABC-3TC to EFV-FTC-TDF ROCKET-1: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1703</cp:revision>
  <cp:lastPrinted>2008-02-05T14:34:24Z</cp:lastPrinted>
  <dcterms:created xsi:type="dcterms:W3CDTF">2010-11-28T05:36:22Z</dcterms:created>
  <dcterms:modified xsi:type="dcterms:W3CDTF">2020-01-24T03:38:12Z</dcterms:modified>
</cp:coreProperties>
</file>