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notesSlides/notesSlide1.xml" ContentType="application/vnd.openxmlformats-officedocument.presentationml.notesSlide+xml"/>
  <Override PartName="/ppt/charts/chart3.xml" ContentType="application/vnd.openxmlformats-officedocument.drawingml.chart+xml"/>
  <Override PartName="/ppt/theme/themeOverride2.xml" ContentType="application/vnd.openxmlformats-officedocument.themeOverride+xml"/>
  <Override PartName="/ppt/notesSlides/notesSlide2.xml" ContentType="application/vnd.openxmlformats-officedocument.presentationml.notesSlide+xml"/>
  <Override PartName="/ppt/charts/chart4.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2" r:id="rId1"/>
  </p:sldMasterIdLst>
  <p:notesMasterIdLst>
    <p:notesMasterId r:id="rId10"/>
  </p:notesMasterIdLst>
  <p:handoutMasterIdLst>
    <p:handoutMasterId r:id="rId11"/>
  </p:handoutMasterIdLst>
  <p:sldIdLst>
    <p:sldId id="1118" r:id="rId2"/>
    <p:sldId id="1119" r:id="rId3"/>
    <p:sldId id="1120" r:id="rId4"/>
    <p:sldId id="1121" r:id="rId5"/>
    <p:sldId id="1123" r:id="rId6"/>
    <p:sldId id="1348" r:id="rId7"/>
    <p:sldId id="1124" r:id="rId8"/>
    <p:sldId id="1343" r:id="rId9"/>
  </p:sldIdLst>
  <p:sldSz cx="9144000" cy="5143500" type="screen16x9"/>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1620">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80BB"/>
    <a:srgbClr val="86A2BA"/>
    <a:srgbClr val="5B6F7F"/>
    <a:srgbClr val="677D8F"/>
    <a:srgbClr val="AD80BA"/>
    <a:srgbClr val="694782"/>
    <a:srgbClr val="9CD068"/>
    <a:srgbClr val="5A7F31"/>
    <a:srgbClr val="718E25"/>
    <a:srgbClr val="6D9A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5893" autoAdjust="0"/>
    <p:restoredTop sz="94981" autoAdjust="0"/>
  </p:normalViewPr>
  <p:slideViewPr>
    <p:cSldViewPr snapToGrid="0" showGuides="1">
      <p:cViewPr varScale="1">
        <p:scale>
          <a:sx n="175" d="100"/>
          <a:sy n="175" d="100"/>
        </p:scale>
        <p:origin x="960" y="168"/>
      </p:cViewPr>
      <p:guideLst>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 d="1"/>
        <a:sy n="1" d="1"/>
      </p:scale>
      <p:origin x="0" y="5952"/>
    </p:cViewPr>
  </p:sorterViewPr>
  <p:notesViewPr>
    <p:cSldViewPr snapToGrid="0" showGuides="1">
      <p:cViewPr varScale="1">
        <p:scale>
          <a:sx n="136" d="100"/>
          <a:sy n="136" d="100"/>
        </p:scale>
        <p:origin x="2496" y="23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495270122484701"/>
          <c:y val="0.10067158866096799"/>
          <c:w val="0.87636482939632498"/>
          <c:h val="0.71727615625126395"/>
        </c:manualLayout>
      </c:layout>
      <c:barChart>
        <c:barDir val="col"/>
        <c:grouping val="clustered"/>
        <c:varyColors val="0"/>
        <c:ser>
          <c:idx val="0"/>
          <c:order val="0"/>
          <c:tx>
            <c:strRef>
              <c:f>Sheet1!$B$1</c:f>
              <c:strCache>
                <c:ptCount val="1"/>
                <c:pt idx="0">
                  <c:v> Rilpivirine + TDF-FTC</c:v>
                </c:pt>
              </c:strCache>
            </c:strRef>
          </c:tx>
          <c:spPr>
            <a:gradFill>
              <a:gsLst>
                <a:gs pos="0">
                  <a:srgbClr val="326496"/>
                </a:gs>
                <a:gs pos="99000">
                  <a:srgbClr val="0082E3"/>
                </a:gs>
              </a:gsLst>
              <a:lin ang="0" scaled="1"/>
            </a:gradFill>
            <a:ln w="12700">
              <a:noFill/>
            </a:ln>
            <a:effectLst/>
            <a:scene3d>
              <a:camera prst="orthographicFront"/>
              <a:lightRig rig="threePt" dir="t"/>
            </a:scene3d>
            <a:sp3d>
              <a:bevelT w="38100" h="38100"/>
            </a:sp3d>
          </c:spPr>
          <c:invertIfNegative val="0"/>
          <c:dLbls>
            <c:spPr>
              <a:noFill/>
            </c:spPr>
            <c:txPr>
              <a:bodyPr/>
              <a:lstStyle/>
              <a:p>
                <a:pPr>
                  <a:defRPr sz="1200">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c:v>
                </c:pt>
                <c:pt idx="1">
                  <c:v>≤100,000 </c:v>
                </c:pt>
                <c:pt idx="2">
                  <c:v>100,000-500,000</c:v>
                </c:pt>
                <c:pt idx="3">
                  <c:v>&gt;500,000</c:v>
                </c:pt>
              </c:strCache>
            </c:strRef>
          </c:cat>
          <c:val>
            <c:numRef>
              <c:f>Sheet1!$B$2:$B$5</c:f>
              <c:numCache>
                <c:formatCode>0</c:formatCode>
                <c:ptCount val="4"/>
                <c:pt idx="0">
                  <c:v>83</c:v>
                </c:pt>
                <c:pt idx="1">
                  <c:v>90</c:v>
                </c:pt>
                <c:pt idx="2">
                  <c:v>79</c:v>
                </c:pt>
                <c:pt idx="3">
                  <c:v>62</c:v>
                </c:pt>
              </c:numCache>
            </c:numRef>
          </c:val>
          <c:extLst>
            <c:ext xmlns:c16="http://schemas.microsoft.com/office/drawing/2014/chart" uri="{C3380CC4-5D6E-409C-BE32-E72D297353CC}">
              <c16:uniqueId val="{00000000-C17C-4A78-830C-F71E1CF4AD74}"/>
            </c:ext>
          </c:extLst>
        </c:ser>
        <c:ser>
          <c:idx val="1"/>
          <c:order val="1"/>
          <c:tx>
            <c:strRef>
              <c:f>Sheet1!$C$1</c:f>
              <c:strCache>
                <c:ptCount val="1"/>
                <c:pt idx="0">
                  <c:v> Efavirenz + TDF-FTC</c:v>
                </c:pt>
              </c:strCache>
            </c:strRef>
          </c:tx>
          <c:spPr>
            <a:gradFill>
              <a:gsLst>
                <a:gs pos="0">
                  <a:srgbClr val="5A7F31"/>
                </a:gs>
                <a:gs pos="98000">
                  <a:srgbClr val="9CD068"/>
                </a:gs>
              </a:gsLst>
              <a:lin ang="0" scaled="1"/>
            </a:gradFill>
            <a:ln w="12700">
              <a:noFill/>
            </a:ln>
            <a:effectLst/>
            <a:scene3d>
              <a:camera prst="orthographicFront"/>
              <a:lightRig rig="threePt" dir="t"/>
            </a:scene3d>
            <a:sp3d>
              <a:bevelT w="38100" h="38100"/>
            </a:sp3d>
          </c:spPr>
          <c:invertIfNegative val="0"/>
          <c:dLbls>
            <c:dLbl>
              <c:idx val="1"/>
              <c:layout>
                <c:manualLayout>
                  <c:x val="-6.3656672040104905E-17"/>
                  <c:y val="1.16959064327484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17C-4A78-830C-F71E1CF4AD74}"/>
                </c:ext>
              </c:extLst>
            </c:dLbl>
            <c:spPr>
              <a:noFill/>
              <a:ln>
                <a:noFill/>
              </a:ln>
              <a:effectLst/>
            </c:spPr>
            <c:txPr>
              <a:bodyPr/>
              <a:lstStyle/>
              <a:p>
                <a:pPr>
                  <a:defRPr sz="1200">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c:v>
                </c:pt>
                <c:pt idx="1">
                  <c:v>≤100,000 </c:v>
                </c:pt>
                <c:pt idx="2">
                  <c:v>100,000-500,000</c:v>
                </c:pt>
                <c:pt idx="3">
                  <c:v>&gt;500,000</c:v>
                </c:pt>
              </c:strCache>
            </c:strRef>
          </c:cat>
          <c:val>
            <c:numRef>
              <c:f>Sheet1!$C$2:$C$5</c:f>
              <c:numCache>
                <c:formatCode>0</c:formatCode>
                <c:ptCount val="4"/>
                <c:pt idx="0">
                  <c:v>83</c:v>
                </c:pt>
                <c:pt idx="1">
                  <c:v>83</c:v>
                </c:pt>
                <c:pt idx="2">
                  <c:v>83</c:v>
                </c:pt>
                <c:pt idx="3" formatCode="General">
                  <c:v>81</c:v>
                </c:pt>
              </c:numCache>
            </c:numRef>
          </c:val>
          <c:extLst>
            <c:ext xmlns:c16="http://schemas.microsoft.com/office/drawing/2014/chart" uri="{C3380CC4-5D6E-409C-BE32-E72D297353CC}">
              <c16:uniqueId val="{00000002-C17C-4A78-830C-F71E1CF4AD74}"/>
            </c:ext>
          </c:extLst>
        </c:ser>
        <c:dLbls>
          <c:showLegendKey val="0"/>
          <c:showVal val="1"/>
          <c:showCatName val="0"/>
          <c:showSerName val="0"/>
          <c:showPercent val="0"/>
          <c:showBubbleSize val="0"/>
        </c:dLbls>
        <c:gapWidth val="75"/>
        <c:axId val="-2085356280"/>
        <c:axId val="-2085278648"/>
      </c:barChart>
      <c:catAx>
        <c:axId val="-2085356280"/>
        <c:scaling>
          <c:orientation val="minMax"/>
        </c:scaling>
        <c:delete val="0"/>
        <c:axPos val="b"/>
        <c:title>
          <c:tx>
            <c:rich>
              <a:bodyPr/>
              <a:lstStyle/>
              <a:p>
                <a:pPr>
                  <a:defRPr sz="1400" b="0">
                    <a:latin typeface="Arial" panose="020B0604020202020204" pitchFamily="34" charset="0"/>
                    <a:cs typeface="Arial" panose="020B0604020202020204" pitchFamily="34" charset="0"/>
                  </a:defRPr>
                </a:pPr>
                <a:r>
                  <a:rPr lang="en-US" sz="1400" b="0" dirty="0">
                    <a:latin typeface="Arial" panose="020B0604020202020204" pitchFamily="34" charset="0"/>
                    <a:cs typeface="Arial" panose="020B0604020202020204" pitchFamily="34" charset="0"/>
                  </a:rPr>
                  <a:t>Baseline HIV RNA (copies/mL)</a:t>
                </a:r>
              </a:p>
            </c:rich>
          </c:tx>
          <c:layout>
            <c:manualLayout>
              <c:xMode val="edge"/>
              <c:yMode val="edge"/>
              <c:x val="0.51901842130844755"/>
              <c:y val="0.91344346314818758"/>
            </c:manualLayout>
          </c:layout>
          <c:overlay val="0"/>
        </c:title>
        <c:numFmt formatCode="General" sourceLinked="0"/>
        <c:majorTickMark val="out"/>
        <c:minorTickMark val="none"/>
        <c:tickLblPos val="low"/>
        <c:spPr>
          <a:ln w="6350"/>
        </c:spPr>
        <c:txPr>
          <a:bodyPr/>
          <a:lstStyle/>
          <a:p>
            <a:pPr>
              <a:defRPr sz="1200" baseline="0">
                <a:latin typeface="Arial" panose="020B0604020202020204" pitchFamily="34" charset="0"/>
              </a:defRPr>
            </a:pPr>
            <a:endParaRPr lang="en-US"/>
          </a:p>
        </c:txPr>
        <c:crossAx val="-2085278648"/>
        <c:crosses val="autoZero"/>
        <c:auto val="1"/>
        <c:lblAlgn val="ctr"/>
        <c:lblOffset val="10"/>
        <c:noMultiLvlLbl val="0"/>
      </c:catAx>
      <c:valAx>
        <c:axId val="-2085278648"/>
        <c:scaling>
          <c:orientation val="minMax"/>
          <c:max val="100"/>
          <c:min val="0"/>
        </c:scaling>
        <c:delete val="0"/>
        <c:axPos val="l"/>
        <c:title>
          <c:tx>
            <c:rich>
              <a:bodyPr/>
              <a:lstStyle/>
              <a:p>
                <a:pPr>
                  <a:defRPr sz="1400" b="1">
                    <a:latin typeface="Arial"/>
                    <a:cs typeface="Arial"/>
                  </a:defRPr>
                </a:pPr>
                <a:r>
                  <a:rPr lang="en-US" sz="1400" b="1" i="0" baseline="0" dirty="0">
                    <a:effectLst/>
                  </a:rPr>
                  <a:t>HIV RNA &lt;50 copies/mL (%)</a:t>
                </a:r>
                <a:endParaRPr lang="en-US" sz="1400" b="1" dirty="0">
                  <a:effectLst/>
                </a:endParaRPr>
              </a:p>
            </c:rich>
          </c:tx>
          <c:layout>
            <c:manualLayout>
              <c:xMode val="edge"/>
              <c:yMode val="edge"/>
              <c:x val="7.6326917468649757E-3"/>
              <c:y val="0.12284114823484903"/>
            </c:manualLayout>
          </c:layout>
          <c:overlay val="0"/>
        </c:title>
        <c:numFmt formatCode="0" sourceLinked="0"/>
        <c:majorTickMark val="out"/>
        <c:minorTickMark val="none"/>
        <c:tickLblPos val="nextTo"/>
        <c:spPr>
          <a:ln w="6350" cmpd="sng">
            <a:solidFill>
              <a:srgbClr val="000000"/>
            </a:solidFill>
          </a:ln>
        </c:spPr>
        <c:txPr>
          <a:bodyPr/>
          <a:lstStyle/>
          <a:p>
            <a:pPr>
              <a:defRPr sz="1200">
                <a:latin typeface="Arial" panose="020B0604020202020204" pitchFamily="34" charset="0"/>
                <a:cs typeface="Arial" panose="020B0604020202020204" pitchFamily="34" charset="0"/>
              </a:defRPr>
            </a:pPr>
            <a:endParaRPr lang="en-US"/>
          </a:p>
        </c:txPr>
        <c:crossAx val="-2085356280"/>
        <c:crosses val="autoZero"/>
        <c:crossBetween val="between"/>
        <c:majorUnit val="20"/>
        <c:minorUnit val="20"/>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36652887139107604"/>
          <c:y val="0"/>
          <c:w val="0.61791861086808608"/>
          <c:h val="8.8949776548201742E-2"/>
        </c:manualLayout>
      </c:layout>
      <c:overlay val="0"/>
      <c:spPr>
        <a:ln>
          <a:noFill/>
        </a:ln>
      </c:spPr>
      <c:txPr>
        <a:bodyPr/>
        <a:lstStyle/>
        <a:p>
          <a:pPr>
            <a:defRPr sz="1400">
              <a:latin typeface="Arial" panose="020B0604020202020204" pitchFamily="34" charset="0"/>
              <a:cs typeface="Arial" panose="020B0604020202020204" pitchFamily="34" charset="0"/>
            </a:defRPr>
          </a:pPr>
          <a:endParaRPr lang="en-US"/>
        </a:p>
      </c:txPr>
    </c:legend>
    <c:plotVisOnly val="1"/>
    <c:dispBlanksAs val="gap"/>
    <c:showDLblsOverMax val="0"/>
  </c:chart>
  <c:spPr>
    <a:solidFill>
      <a:srgbClr val="FFFFFF"/>
    </a:solidFill>
    <a:ln w="25400" cap="flat" cmpd="sng" algn="ctr">
      <a:noFill/>
      <a:prstDash val="solid"/>
      <a:round/>
      <a:headEnd type="none" w="med" len="med"/>
      <a:tailEnd type="none" w="med" len="med"/>
    </a:ln>
    <a:effectLst/>
  </c:spPr>
  <c:txPr>
    <a:bodyPr/>
    <a:lstStyle/>
    <a:p>
      <a:pPr>
        <a:defRPr sz="1800"/>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0260705259064838"/>
          <c:y val="0.124481187776806"/>
          <c:w val="0.8775789831826577"/>
          <c:h val="0.71429994242124595"/>
        </c:manualLayout>
      </c:layout>
      <c:barChart>
        <c:barDir val="col"/>
        <c:grouping val="clustered"/>
        <c:varyColors val="0"/>
        <c:ser>
          <c:idx val="0"/>
          <c:order val="0"/>
          <c:tx>
            <c:strRef>
              <c:f>Sheet1!$B$1</c:f>
              <c:strCache>
                <c:ptCount val="1"/>
                <c:pt idx="0">
                  <c:v> Rilpivirine + TDF-FTC</c:v>
                </c:pt>
              </c:strCache>
            </c:strRef>
          </c:tx>
          <c:spPr>
            <a:gradFill>
              <a:gsLst>
                <a:gs pos="0">
                  <a:srgbClr val="326496"/>
                </a:gs>
                <a:gs pos="99000">
                  <a:srgbClr val="0082E3"/>
                </a:gs>
              </a:gsLst>
              <a:lin ang="0" scaled="1"/>
            </a:gradFill>
            <a:ln w="12700">
              <a:noFill/>
            </a:ln>
            <a:effectLst/>
            <a:scene3d>
              <a:camera prst="orthographicFront"/>
              <a:lightRig rig="threePt" dir="t"/>
            </a:scene3d>
            <a:sp3d>
              <a:bevelT w="38100" h="38100"/>
            </a:sp3d>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Virologic Failure</c:v>
                </c:pt>
                <c:pt idx="1">
                  <c:v>Adverse Event _x000d_Leading to Discontinuation</c:v>
                </c:pt>
              </c:strCache>
            </c:strRef>
          </c:cat>
          <c:val>
            <c:numRef>
              <c:f>Sheet1!$B$2:$B$3</c:f>
              <c:numCache>
                <c:formatCode>0</c:formatCode>
                <c:ptCount val="2"/>
                <c:pt idx="0">
                  <c:v>11</c:v>
                </c:pt>
                <c:pt idx="1">
                  <c:v>2</c:v>
                </c:pt>
              </c:numCache>
            </c:numRef>
          </c:val>
          <c:extLst>
            <c:ext xmlns:c16="http://schemas.microsoft.com/office/drawing/2014/chart" uri="{C3380CC4-5D6E-409C-BE32-E72D297353CC}">
              <c16:uniqueId val="{00000000-DDB1-44A4-B2A9-380DBC19DCE7}"/>
            </c:ext>
          </c:extLst>
        </c:ser>
        <c:ser>
          <c:idx val="1"/>
          <c:order val="1"/>
          <c:tx>
            <c:strRef>
              <c:f>Sheet1!$C$1</c:f>
              <c:strCache>
                <c:ptCount val="1"/>
                <c:pt idx="0">
                  <c:v> Efavirenz + TDF-FTC</c:v>
                </c:pt>
              </c:strCache>
            </c:strRef>
          </c:tx>
          <c:spPr>
            <a:gradFill>
              <a:gsLst>
                <a:gs pos="0">
                  <a:srgbClr val="5A7F31"/>
                </a:gs>
                <a:gs pos="98000">
                  <a:srgbClr val="92D050"/>
                </a:gs>
              </a:gsLst>
            </a:gradFill>
            <a:ln w="12700">
              <a:noFill/>
            </a:ln>
            <a:effectLst/>
            <a:scene3d>
              <a:camera prst="orthographicFront"/>
              <a:lightRig rig="threePt" dir="t"/>
            </a:scene3d>
            <a:sp3d>
              <a:bevelT w="38100" h="38100"/>
            </a:sp3d>
          </c:spPr>
          <c:invertIfNegative val="0"/>
          <c:dPt>
            <c:idx val="0"/>
            <c:invertIfNegative val="0"/>
            <c:bubble3D val="0"/>
            <c:spPr>
              <a:gradFill>
                <a:gsLst>
                  <a:gs pos="0">
                    <a:srgbClr val="5A7F31"/>
                  </a:gs>
                  <a:gs pos="98000">
                    <a:srgbClr val="92D050"/>
                  </a:gs>
                </a:gsLst>
                <a:lin ang="0" scaled="0"/>
              </a:gradFill>
              <a:ln w="12700">
                <a:noFill/>
              </a:ln>
              <a:effectLst/>
              <a:scene3d>
                <a:camera prst="orthographicFront"/>
                <a:lightRig rig="threePt" dir="t"/>
              </a:scene3d>
              <a:sp3d>
                <a:bevelT w="38100" h="38100"/>
              </a:sp3d>
            </c:spPr>
            <c:extLst>
              <c:ext xmlns:c16="http://schemas.microsoft.com/office/drawing/2014/chart" uri="{C3380CC4-5D6E-409C-BE32-E72D297353CC}">
                <c16:uniqueId val="{00000001-7867-6E43-9139-12698898584A}"/>
              </c:ext>
            </c:extLst>
          </c:dPt>
          <c:dPt>
            <c:idx val="1"/>
            <c:invertIfNegative val="0"/>
            <c:bubble3D val="0"/>
            <c:spPr>
              <a:gradFill>
                <a:gsLst>
                  <a:gs pos="0">
                    <a:srgbClr val="5A7F31"/>
                  </a:gs>
                  <a:gs pos="98000">
                    <a:srgbClr val="9CD068"/>
                  </a:gs>
                </a:gsLst>
                <a:lin ang="0" scaled="0"/>
              </a:gradFill>
              <a:ln w="12700">
                <a:noFill/>
              </a:ln>
              <a:effectLst/>
              <a:scene3d>
                <a:camera prst="orthographicFront"/>
                <a:lightRig rig="threePt" dir="t"/>
              </a:scene3d>
              <a:sp3d>
                <a:bevelT w="38100" h="38100"/>
              </a:sp3d>
            </c:spPr>
            <c:extLst>
              <c:ext xmlns:c16="http://schemas.microsoft.com/office/drawing/2014/chart" uri="{C3380CC4-5D6E-409C-BE32-E72D297353CC}">
                <c16:uniqueId val="{00000000-7867-6E43-9139-12698898584A}"/>
              </c:ext>
            </c:extLst>
          </c:dPt>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Virologic Failure</c:v>
                </c:pt>
                <c:pt idx="1">
                  <c:v>Adverse Event _x000d_Leading to Discontinuation</c:v>
                </c:pt>
              </c:strCache>
            </c:strRef>
          </c:cat>
          <c:val>
            <c:numRef>
              <c:f>Sheet1!$C$2:$C$3</c:f>
              <c:numCache>
                <c:formatCode>0</c:formatCode>
                <c:ptCount val="2"/>
                <c:pt idx="0">
                  <c:v>4</c:v>
                </c:pt>
                <c:pt idx="1">
                  <c:v>7</c:v>
                </c:pt>
              </c:numCache>
            </c:numRef>
          </c:val>
          <c:extLst>
            <c:ext xmlns:c16="http://schemas.microsoft.com/office/drawing/2014/chart" uri="{C3380CC4-5D6E-409C-BE32-E72D297353CC}">
              <c16:uniqueId val="{00000001-DDB1-44A4-B2A9-380DBC19DCE7}"/>
            </c:ext>
          </c:extLst>
        </c:ser>
        <c:dLbls>
          <c:showLegendKey val="0"/>
          <c:showVal val="1"/>
          <c:showCatName val="0"/>
          <c:showSerName val="0"/>
          <c:showPercent val="0"/>
          <c:showBubbleSize val="0"/>
        </c:dLbls>
        <c:gapWidth val="175"/>
        <c:axId val="-2085486616"/>
        <c:axId val="2071843656"/>
      </c:barChart>
      <c:catAx>
        <c:axId val="-2085486616"/>
        <c:scaling>
          <c:orientation val="minMax"/>
        </c:scaling>
        <c:delete val="0"/>
        <c:axPos val="b"/>
        <c:numFmt formatCode="General" sourceLinked="0"/>
        <c:majorTickMark val="out"/>
        <c:minorTickMark val="none"/>
        <c:tickLblPos val="nextTo"/>
        <c:spPr>
          <a:ln w="6350" cap="flat" cmpd="sng" algn="ctr">
            <a:solidFill>
              <a:prstClr val="black"/>
            </a:solidFill>
            <a:prstDash val="solid"/>
            <a:round/>
            <a:headEnd type="none" w="med" len="med"/>
            <a:tailEnd type="none" w="med" len="med"/>
          </a:ln>
        </c:spPr>
        <c:txPr>
          <a:bodyPr/>
          <a:lstStyle/>
          <a:p>
            <a:pPr>
              <a:defRPr sz="1200"/>
            </a:pPr>
            <a:endParaRPr lang="en-US"/>
          </a:p>
        </c:txPr>
        <c:crossAx val="2071843656"/>
        <c:crosses val="autoZero"/>
        <c:auto val="1"/>
        <c:lblAlgn val="ctr"/>
        <c:lblOffset val="1"/>
        <c:noMultiLvlLbl val="0"/>
      </c:catAx>
      <c:valAx>
        <c:axId val="2071843656"/>
        <c:scaling>
          <c:orientation val="minMax"/>
          <c:max val="20"/>
          <c:min val="0"/>
        </c:scaling>
        <c:delete val="0"/>
        <c:axPos val="l"/>
        <c:title>
          <c:tx>
            <c:rich>
              <a:bodyPr/>
              <a:lstStyle/>
              <a:p>
                <a:pPr>
                  <a:defRPr sz="1600" b="1"/>
                </a:pPr>
                <a:r>
                  <a:rPr lang="en-US" sz="1600" b="1"/>
                  <a:t>Participants (%)</a:t>
                </a:r>
              </a:p>
            </c:rich>
          </c:tx>
          <c:layout>
            <c:manualLayout>
              <c:xMode val="edge"/>
              <c:yMode val="edge"/>
              <c:x val="0"/>
              <c:y val="0.23623111300276659"/>
            </c:manualLayout>
          </c:layout>
          <c:overlay val="0"/>
        </c:title>
        <c:numFmt formatCode="0" sourceLinked="0"/>
        <c:majorTickMark val="out"/>
        <c:minorTickMark val="none"/>
        <c:tickLblPos val="nextTo"/>
        <c:spPr>
          <a:ln w="6350" cmpd="sng">
            <a:solidFill>
              <a:schemeClr val="tx1"/>
            </a:solidFill>
          </a:ln>
        </c:spPr>
        <c:txPr>
          <a:bodyPr/>
          <a:lstStyle/>
          <a:p>
            <a:pPr>
              <a:defRPr sz="1200"/>
            </a:pPr>
            <a:endParaRPr lang="en-US"/>
          </a:p>
        </c:txPr>
        <c:crossAx val="-2085486616"/>
        <c:crosses val="autoZero"/>
        <c:crossBetween val="between"/>
        <c:majorUnit val="5"/>
        <c:minorUnit val="5"/>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40911393020316905"/>
          <c:y val="9.1591591591591599E-3"/>
          <c:w val="0.56390626518907361"/>
          <c:h val="0.11147229907072427"/>
        </c:manualLayout>
      </c:layout>
      <c:overlay val="0"/>
      <c:spPr>
        <a:ln>
          <a:noFill/>
        </a:ln>
      </c:spPr>
      <c:txPr>
        <a:bodyPr/>
        <a:lstStyle/>
        <a:p>
          <a:pPr>
            <a:defRPr sz="1400"/>
          </a:pPr>
          <a:endParaRPr lang="en-US"/>
        </a:p>
      </c:txPr>
    </c:legend>
    <c:plotVisOnly val="1"/>
    <c:dispBlanksAs val="gap"/>
    <c:showDLblsOverMax val="0"/>
  </c:chart>
  <c:spPr>
    <a:solidFill>
      <a:srgbClr val="FFFFFF"/>
    </a:solidFill>
    <a:ln w="25400" cap="flat" cmpd="sng" algn="ctr">
      <a:noFill/>
      <a:prstDash val="solid"/>
      <a:round/>
      <a:headEnd type="none" w="med" len="med"/>
      <a:tailEnd type="none" w="med" len="med"/>
    </a:ln>
    <a:effectLst/>
  </c:spPr>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1480509380772"/>
          <c:y val="0.1081790451869192"/>
          <c:w val="0.87983705161854797"/>
          <c:h val="0.68799685512283948"/>
        </c:manualLayout>
      </c:layout>
      <c:barChart>
        <c:barDir val="col"/>
        <c:grouping val="clustered"/>
        <c:varyColors val="0"/>
        <c:ser>
          <c:idx val="0"/>
          <c:order val="0"/>
          <c:tx>
            <c:strRef>
              <c:f>Sheet1!$B$1</c:f>
              <c:strCache>
                <c:ptCount val="1"/>
                <c:pt idx="0">
                  <c:v> Rilpivirine + TDF-FTC (n = 26)</c:v>
                </c:pt>
              </c:strCache>
            </c:strRef>
          </c:tx>
          <c:spPr>
            <a:gradFill>
              <a:gsLst>
                <a:gs pos="0">
                  <a:srgbClr val="326496"/>
                </a:gs>
                <a:gs pos="99000">
                  <a:srgbClr val="0082E3"/>
                </a:gs>
              </a:gsLst>
              <a:lin ang="0" scaled="1"/>
            </a:gradFill>
            <a:ln w="12700">
              <a:noFill/>
            </a:ln>
            <a:effectLst/>
            <a:scene3d>
              <a:camera prst="orthographicFront"/>
              <a:lightRig rig="threePt" dir="t"/>
            </a:scene3d>
            <a:sp3d>
              <a:bevelT w="38100" h="38100"/>
            </a:sp3d>
          </c:spPr>
          <c:invertIfNegative val="0"/>
          <c:dLbls>
            <c:dLbl>
              <c:idx val="0"/>
              <c:layout>
                <c:manualLayout>
                  <c:x val="2.829185424004443E-17"/>
                  <c:y val="-3.753753753753719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AD8-440F-B61D-C50EBAA0ACAC}"/>
                </c:ext>
              </c:extLst>
            </c:dLbl>
            <c:dLbl>
              <c:idx val="7"/>
              <c:layout>
                <c:manualLayout>
                  <c:x val="0"/>
                  <c:y val="-6.243054077699747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1E1-F746-8C7E-6D6B3A7665CD}"/>
                </c:ext>
              </c:extLst>
            </c:dLbl>
            <c:dLbl>
              <c:idx val="8"/>
              <c:layout>
                <c:manualLayout>
                  <c:x val="-1.1316741696017799E-16"/>
                  <c:y val="8.771954059826000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1E1-F746-8C7E-6D6B3A7665CD}"/>
                </c:ext>
              </c:extLst>
            </c:dLbl>
            <c:dLbl>
              <c:idx val="9"/>
              <c:layout>
                <c:manualLayout>
                  <c:x val="-1.1316741696017799E-16"/>
                  <c:y val="8.771954059826000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1E1-F746-8C7E-6D6B3A7665CD}"/>
                </c:ext>
              </c:extLst>
            </c:dLbl>
            <c:spPr>
              <a:noFill/>
              <a:ln>
                <a:noFill/>
              </a:ln>
              <a:effectLst/>
              <a:scene3d>
                <a:camera prst="orthographicFront"/>
                <a:lightRig rig="threePt" dir="t"/>
              </a:scene3d>
              <a:sp3d>
                <a:bevelT w="38100"/>
              </a:sp3d>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E138K</c:v>
                </c:pt>
                <c:pt idx="1">
                  <c:v>K101E</c:v>
                </c:pt>
                <c:pt idx="2">
                  <c:v>Y181C </c:v>
                </c:pt>
                <c:pt idx="3">
                  <c:v>V90I </c:v>
                </c:pt>
                <c:pt idx="4">
                  <c:v>H221Y</c:v>
                </c:pt>
                <c:pt idx="5">
                  <c:v>V189I</c:v>
                </c:pt>
                <c:pt idx="6">
                  <c:v>E138Q</c:v>
                </c:pt>
                <c:pt idx="7">
                  <c:v>K103N</c:v>
                </c:pt>
              </c:strCache>
            </c:strRef>
          </c:cat>
          <c:val>
            <c:numRef>
              <c:f>Sheet1!$B$2:$B$9</c:f>
              <c:numCache>
                <c:formatCode>0</c:formatCode>
                <c:ptCount val="8"/>
                <c:pt idx="0">
                  <c:v>69</c:v>
                </c:pt>
                <c:pt idx="1">
                  <c:v>19</c:v>
                </c:pt>
                <c:pt idx="2">
                  <c:v>19</c:v>
                </c:pt>
                <c:pt idx="3">
                  <c:v>15</c:v>
                </c:pt>
                <c:pt idx="4">
                  <c:v>15</c:v>
                </c:pt>
                <c:pt idx="5">
                  <c:v>12</c:v>
                </c:pt>
                <c:pt idx="6">
                  <c:v>8</c:v>
                </c:pt>
                <c:pt idx="7">
                  <c:v>0</c:v>
                </c:pt>
              </c:numCache>
            </c:numRef>
          </c:val>
          <c:extLst>
            <c:ext xmlns:c16="http://schemas.microsoft.com/office/drawing/2014/chart" uri="{C3380CC4-5D6E-409C-BE32-E72D297353CC}">
              <c16:uniqueId val="{00000003-F1E1-F746-8C7E-6D6B3A7665CD}"/>
            </c:ext>
          </c:extLst>
        </c:ser>
        <c:ser>
          <c:idx val="1"/>
          <c:order val="1"/>
          <c:tx>
            <c:strRef>
              <c:f>Sheet1!$C$1</c:f>
              <c:strCache>
                <c:ptCount val="1"/>
                <c:pt idx="0">
                  <c:v> Efavirenz + TDF-FTC (n = 8)</c:v>
                </c:pt>
              </c:strCache>
            </c:strRef>
          </c:tx>
          <c:spPr>
            <a:solidFill>
              <a:srgbClr val="718E25"/>
            </a:solidFill>
            <a:ln w="9525">
              <a:noFill/>
            </a:ln>
            <a:effectLst/>
            <a:scene3d>
              <a:camera prst="orthographicFront"/>
              <a:lightRig rig="threePt" dir="t"/>
            </a:scene3d>
            <a:sp3d>
              <a:bevelT w="38100" h="38100"/>
              <a:contourClr>
                <a:srgbClr val="000000"/>
              </a:contourClr>
            </a:sp3d>
          </c:spPr>
          <c:invertIfNegative val="0"/>
          <c:dPt>
            <c:idx val="7"/>
            <c:invertIfNegative val="0"/>
            <c:bubble3D val="0"/>
            <c:spPr>
              <a:gradFill>
                <a:gsLst>
                  <a:gs pos="0">
                    <a:srgbClr val="5A7F31"/>
                  </a:gs>
                  <a:gs pos="98000">
                    <a:srgbClr val="9CD068"/>
                  </a:gs>
                </a:gsLst>
                <a:lin ang="0" scaled="0"/>
              </a:gradFill>
              <a:ln w="9525">
                <a:noFill/>
              </a:ln>
              <a:effectLst/>
              <a:scene3d>
                <a:camera prst="orthographicFront"/>
                <a:lightRig rig="threePt" dir="t"/>
              </a:scene3d>
              <a:sp3d>
                <a:bevelT w="38100" h="44450"/>
                <a:contourClr>
                  <a:srgbClr val="000000"/>
                </a:contourClr>
              </a:sp3d>
            </c:spPr>
            <c:extLst>
              <c:ext xmlns:c16="http://schemas.microsoft.com/office/drawing/2014/chart" uri="{C3380CC4-5D6E-409C-BE32-E72D297353CC}">
                <c16:uniqueId val="{00000000-7DF7-8F40-B536-1C718E9D4A86}"/>
              </c:ext>
            </c:extLst>
          </c:dPt>
          <c:dLbls>
            <c:dLbl>
              <c:idx val="0"/>
              <c:layout>
                <c:manualLayout>
                  <c:x val="0"/>
                  <c:y val="-3.753753753753753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AD8-440F-B61D-C50EBAA0ACAC}"/>
                </c:ext>
              </c:extLst>
            </c:dLbl>
            <c:dLbl>
              <c:idx val="1"/>
              <c:layout>
                <c:manualLayout>
                  <c:x val="0"/>
                  <c:y val="-7.507507507507507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AD8-440F-B61D-C50EBAA0ACAC}"/>
                </c:ext>
              </c:extLst>
            </c:dLbl>
            <c:dLbl>
              <c:idx val="2"/>
              <c:layout>
                <c:manualLayout>
                  <c:x val="1.5432098765431532E-3"/>
                  <c:y val="-7.507507507507507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AD8-440F-B61D-C50EBAA0ACAC}"/>
                </c:ext>
              </c:extLst>
            </c:dLbl>
            <c:dLbl>
              <c:idx val="3"/>
              <c:layout>
                <c:manualLayout>
                  <c:x val="0"/>
                  <c:y val="-1.12612612612612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AD8-440F-B61D-C50EBAA0ACAC}"/>
                </c:ext>
              </c:extLst>
            </c:dLbl>
            <c:dLbl>
              <c:idx val="4"/>
              <c:layout>
                <c:manualLayout>
                  <c:x val="-1.1316741696017772E-16"/>
                  <c:y val="-3.753753753753753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AD8-440F-B61D-C50EBAA0ACAC}"/>
                </c:ext>
              </c:extLst>
            </c:dLbl>
            <c:dLbl>
              <c:idx val="5"/>
              <c:layout>
                <c:manualLayout>
                  <c:x val="0"/>
                  <c:y val="-7.507507507507507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AD8-440F-B61D-C50EBAA0ACAC}"/>
                </c:ext>
              </c:extLst>
            </c:dLbl>
            <c:dLbl>
              <c:idx val="6"/>
              <c:layout>
                <c:manualLayout>
                  <c:x val="0"/>
                  <c:y val="-7.507507507507507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AD8-440F-B61D-C50EBAA0ACAC}"/>
                </c:ext>
              </c:extLst>
            </c:dLbl>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E138K</c:v>
                </c:pt>
                <c:pt idx="1">
                  <c:v>K101E</c:v>
                </c:pt>
                <c:pt idx="2">
                  <c:v>Y181C </c:v>
                </c:pt>
                <c:pt idx="3">
                  <c:v>V90I </c:v>
                </c:pt>
                <c:pt idx="4">
                  <c:v>H221Y</c:v>
                </c:pt>
                <c:pt idx="5">
                  <c:v>V189I</c:v>
                </c:pt>
                <c:pt idx="6">
                  <c:v>E138Q</c:v>
                </c:pt>
                <c:pt idx="7">
                  <c:v>K103N</c:v>
                </c:pt>
              </c:strCache>
            </c:strRef>
          </c:cat>
          <c:val>
            <c:numRef>
              <c:f>Sheet1!$C$2:$C$9</c:f>
              <c:numCache>
                <c:formatCode>0</c:formatCode>
                <c:ptCount val="8"/>
                <c:pt idx="0">
                  <c:v>0</c:v>
                </c:pt>
                <c:pt idx="1">
                  <c:v>0</c:v>
                </c:pt>
                <c:pt idx="2">
                  <c:v>0</c:v>
                </c:pt>
                <c:pt idx="3">
                  <c:v>0</c:v>
                </c:pt>
                <c:pt idx="4">
                  <c:v>0</c:v>
                </c:pt>
                <c:pt idx="5">
                  <c:v>0</c:v>
                </c:pt>
                <c:pt idx="6">
                  <c:v>0</c:v>
                </c:pt>
                <c:pt idx="7">
                  <c:v>88</c:v>
                </c:pt>
              </c:numCache>
            </c:numRef>
          </c:val>
          <c:extLst>
            <c:ext xmlns:c16="http://schemas.microsoft.com/office/drawing/2014/chart" uri="{C3380CC4-5D6E-409C-BE32-E72D297353CC}">
              <c16:uniqueId val="{00000004-F1E1-F746-8C7E-6D6B3A7665CD}"/>
            </c:ext>
          </c:extLst>
        </c:ser>
        <c:dLbls>
          <c:showLegendKey val="0"/>
          <c:showVal val="1"/>
          <c:showCatName val="0"/>
          <c:showSerName val="0"/>
          <c:showPercent val="0"/>
          <c:showBubbleSize val="0"/>
        </c:dLbls>
        <c:gapWidth val="100"/>
        <c:axId val="-1991466952"/>
        <c:axId val="-1991349512"/>
      </c:barChart>
      <c:catAx>
        <c:axId val="-1991466952"/>
        <c:scaling>
          <c:orientation val="minMax"/>
        </c:scaling>
        <c:delete val="0"/>
        <c:axPos val="b"/>
        <c:numFmt formatCode="General" sourceLinked="0"/>
        <c:majorTickMark val="out"/>
        <c:minorTickMark val="none"/>
        <c:tickLblPos val="nextTo"/>
        <c:spPr>
          <a:ln w="6350" cap="flat" cmpd="sng" algn="ctr">
            <a:solidFill>
              <a:prstClr val="black"/>
            </a:solidFill>
            <a:prstDash val="solid"/>
            <a:round/>
            <a:headEnd type="none" w="med" len="med"/>
            <a:tailEnd type="none" w="med" len="med"/>
          </a:ln>
        </c:spPr>
        <c:txPr>
          <a:bodyPr/>
          <a:lstStyle/>
          <a:p>
            <a:pPr>
              <a:defRPr sz="1200"/>
            </a:pPr>
            <a:endParaRPr lang="en-US"/>
          </a:p>
        </c:txPr>
        <c:crossAx val="-1991349512"/>
        <c:crosses val="autoZero"/>
        <c:auto val="1"/>
        <c:lblAlgn val="ctr"/>
        <c:lblOffset val="1"/>
        <c:noMultiLvlLbl val="0"/>
      </c:catAx>
      <c:valAx>
        <c:axId val="-1991349512"/>
        <c:scaling>
          <c:orientation val="minMax"/>
          <c:max val="100"/>
          <c:min val="0"/>
        </c:scaling>
        <c:delete val="0"/>
        <c:axPos val="l"/>
        <c:title>
          <c:tx>
            <c:rich>
              <a:bodyPr/>
              <a:lstStyle/>
              <a:p>
                <a:pPr>
                  <a:defRPr sz="1400" b="1"/>
                </a:pPr>
                <a:r>
                  <a:rPr lang="en-US" sz="1400" b="1"/>
                  <a:t>Virologic Failure with NNRTI RAM (%)</a:t>
                </a:r>
              </a:p>
            </c:rich>
          </c:tx>
          <c:layout>
            <c:manualLayout>
              <c:xMode val="edge"/>
              <c:yMode val="edge"/>
              <c:x val="4.0111305531253036E-4"/>
              <c:y val="0.10376587217138399"/>
            </c:manualLayout>
          </c:layout>
          <c:overlay val="0"/>
        </c:title>
        <c:numFmt formatCode="0" sourceLinked="0"/>
        <c:majorTickMark val="out"/>
        <c:minorTickMark val="none"/>
        <c:tickLblPos val="nextTo"/>
        <c:spPr>
          <a:ln w="6350" cmpd="sng">
            <a:solidFill>
              <a:srgbClr val="000000"/>
            </a:solidFill>
          </a:ln>
        </c:spPr>
        <c:txPr>
          <a:bodyPr/>
          <a:lstStyle/>
          <a:p>
            <a:pPr>
              <a:defRPr sz="1200"/>
            </a:pPr>
            <a:endParaRPr lang="en-US"/>
          </a:p>
        </c:txPr>
        <c:crossAx val="-1991466952"/>
        <c:crosses val="autoZero"/>
        <c:crossBetween val="between"/>
        <c:majorUnit val="20"/>
        <c:minorUnit val="20"/>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31289236414892585"/>
          <c:y val="7.5075075075075074E-3"/>
          <c:w val="0.67205465636239914"/>
          <c:h val="0.100211037809463"/>
        </c:manualLayout>
      </c:layout>
      <c:overlay val="0"/>
      <c:spPr>
        <a:solidFill>
          <a:sysClr val="window" lastClr="FFFFFF"/>
        </a:solidFill>
        <a:ln>
          <a:noFill/>
        </a:ln>
      </c:spPr>
      <c:txPr>
        <a:bodyPr/>
        <a:lstStyle/>
        <a:p>
          <a:pPr rtl="0">
            <a:defRPr sz="1400"/>
          </a:pPr>
          <a:endParaRPr lang="en-US"/>
        </a:p>
      </c:txPr>
    </c:legend>
    <c:plotVisOnly val="1"/>
    <c:dispBlanksAs val="gap"/>
    <c:showDLblsOverMax val="0"/>
  </c:chart>
  <c:spPr>
    <a:solidFill>
      <a:srgbClr val="FFFFFF"/>
    </a:solidFill>
    <a:ln w="25400" cap="flat" cmpd="sng" algn="ctr">
      <a:noFill/>
      <a:prstDash val="solid"/>
      <a:round/>
      <a:headEnd type="none" w="med" len="med"/>
      <a:tailEnd type="none" w="med" len="med"/>
    </a:ln>
    <a:effectLst/>
  </c:spPr>
  <c:txPr>
    <a:bodyPr/>
    <a:lstStyle/>
    <a:p>
      <a:pPr>
        <a:defRPr sz="1600">
          <a:latin typeface="Arial" panose="020B0604020202020204" pitchFamily="34" charset="0"/>
          <a:cs typeface="Arial" panose="020B0604020202020204" pitchFamily="34" charset="0"/>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382618839311751"/>
          <c:y val="0.10067158866096799"/>
          <c:w val="0.86749137260620202"/>
          <c:h val="0.66922808635407061"/>
        </c:manualLayout>
      </c:layout>
      <c:barChart>
        <c:barDir val="col"/>
        <c:grouping val="clustered"/>
        <c:varyColors val="0"/>
        <c:ser>
          <c:idx val="0"/>
          <c:order val="0"/>
          <c:tx>
            <c:strRef>
              <c:f>Sheet1!$B$1</c:f>
              <c:strCache>
                <c:ptCount val="1"/>
                <c:pt idx="0">
                  <c:v> Rilpivirine + TDF-FTC (n = 28)</c:v>
                </c:pt>
              </c:strCache>
            </c:strRef>
          </c:tx>
          <c:spPr>
            <a:gradFill>
              <a:gsLst>
                <a:gs pos="0">
                  <a:srgbClr val="326496"/>
                </a:gs>
                <a:gs pos="99000">
                  <a:srgbClr val="0082E3"/>
                </a:gs>
              </a:gsLst>
              <a:lin ang="0" scaled="1"/>
            </a:gradFill>
            <a:ln w="12700">
              <a:noFill/>
            </a:ln>
            <a:effectLst/>
            <a:scene3d>
              <a:camera prst="orthographicFront"/>
              <a:lightRig rig="threePt" dir="t"/>
            </a:scene3d>
            <a:sp3d>
              <a:bevelT w="38100" h="38100"/>
            </a:sp3d>
          </c:spPr>
          <c:invertIfNegative val="0"/>
          <c:dLbls>
            <c:dLbl>
              <c:idx val="0"/>
              <c:layout>
                <c:manualLayout>
                  <c:x val="2.829185424004443E-17"/>
                  <c:y val="-3.753753753753719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AD8-440F-B61D-C50EBAA0ACAC}"/>
                </c:ext>
              </c:extLst>
            </c:dLbl>
            <c:dLbl>
              <c:idx val="7"/>
              <c:layout>
                <c:manualLayout>
                  <c:x val="0"/>
                  <c:y val="-6.243054077699747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1E1-F746-8C7E-6D6B3A7665CD}"/>
                </c:ext>
              </c:extLst>
            </c:dLbl>
            <c:dLbl>
              <c:idx val="8"/>
              <c:layout>
                <c:manualLayout>
                  <c:x val="-1.1316741696017799E-16"/>
                  <c:y val="8.771954059826000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1E1-F746-8C7E-6D6B3A7665CD}"/>
                </c:ext>
              </c:extLst>
            </c:dLbl>
            <c:dLbl>
              <c:idx val="9"/>
              <c:layout>
                <c:manualLayout>
                  <c:x val="-1.1316741696017799E-16"/>
                  <c:y val="8.771954059826000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1E1-F746-8C7E-6D6B3A7665CD}"/>
                </c:ext>
              </c:extLst>
            </c:dLbl>
            <c:spPr>
              <a:noFill/>
              <a:ln>
                <a:noFill/>
              </a:ln>
              <a:effectLst/>
              <a:scene3d>
                <a:camera prst="orthographicFront"/>
                <a:lightRig rig="threePt" dir="t"/>
              </a:scene3d>
              <a:sp3d>
                <a:bevelT w="38100"/>
              </a:sp3d>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M184I only</c:v>
                </c:pt>
                <c:pt idx="1">
                  <c:v>M184V only</c:v>
                </c:pt>
                <c:pt idx="2">
                  <c:v>M184V/I mixture</c:v>
                </c:pt>
                <c:pt idx="3">
                  <c:v>K65R</c:v>
                </c:pt>
                <c:pt idx="4">
                  <c:v>K219E</c:v>
                </c:pt>
                <c:pt idx="5">
                  <c:v>Y115F</c:v>
                </c:pt>
              </c:strCache>
            </c:strRef>
          </c:cat>
          <c:val>
            <c:numRef>
              <c:f>Sheet1!$B$2:$B$7</c:f>
              <c:numCache>
                <c:formatCode>0</c:formatCode>
                <c:ptCount val="6"/>
                <c:pt idx="0">
                  <c:v>71</c:v>
                </c:pt>
                <c:pt idx="1">
                  <c:v>14</c:v>
                </c:pt>
                <c:pt idx="2">
                  <c:v>7</c:v>
                </c:pt>
                <c:pt idx="3">
                  <c:v>11</c:v>
                </c:pt>
                <c:pt idx="4">
                  <c:v>11</c:v>
                </c:pt>
                <c:pt idx="5">
                  <c:v>7</c:v>
                </c:pt>
              </c:numCache>
            </c:numRef>
          </c:val>
          <c:extLst>
            <c:ext xmlns:c16="http://schemas.microsoft.com/office/drawing/2014/chart" uri="{C3380CC4-5D6E-409C-BE32-E72D297353CC}">
              <c16:uniqueId val="{00000003-F1E1-F746-8C7E-6D6B3A7665CD}"/>
            </c:ext>
          </c:extLst>
        </c:ser>
        <c:ser>
          <c:idx val="1"/>
          <c:order val="1"/>
          <c:tx>
            <c:strRef>
              <c:f>Sheet1!$C$1</c:f>
              <c:strCache>
                <c:ptCount val="1"/>
                <c:pt idx="0">
                  <c:v> Efavirenz + TDF-FTC (n = 4)</c:v>
                </c:pt>
              </c:strCache>
            </c:strRef>
          </c:tx>
          <c:spPr>
            <a:gradFill>
              <a:gsLst>
                <a:gs pos="0">
                  <a:srgbClr val="5A7F31"/>
                </a:gs>
                <a:gs pos="98000">
                  <a:srgbClr val="9CD068"/>
                </a:gs>
              </a:gsLst>
              <a:lin ang="0" scaled="0"/>
            </a:gradFill>
            <a:ln w="9525">
              <a:noFill/>
            </a:ln>
            <a:effectLst/>
            <a:scene3d>
              <a:camera prst="orthographicFront"/>
              <a:lightRig rig="threePt" dir="t"/>
            </a:scene3d>
            <a:sp3d>
              <a:bevelT w="38100" h="38100"/>
              <a:contourClr>
                <a:srgbClr val="000000"/>
              </a:contourClr>
            </a:sp3d>
          </c:spPr>
          <c:invertIfNegative val="0"/>
          <c:dPt>
            <c:idx val="7"/>
            <c:invertIfNegative val="0"/>
            <c:bubble3D val="0"/>
            <c:spPr>
              <a:gradFill>
                <a:gsLst>
                  <a:gs pos="0">
                    <a:srgbClr val="5A7F31"/>
                  </a:gs>
                  <a:gs pos="98000">
                    <a:srgbClr val="9CD068"/>
                  </a:gs>
                </a:gsLst>
                <a:lin ang="0" scaled="0"/>
              </a:gradFill>
              <a:ln w="9525">
                <a:noFill/>
              </a:ln>
              <a:effectLst/>
              <a:scene3d>
                <a:camera prst="orthographicFront"/>
                <a:lightRig rig="threePt" dir="t"/>
              </a:scene3d>
              <a:sp3d>
                <a:bevelT w="38100" h="44450"/>
                <a:contourClr>
                  <a:srgbClr val="000000"/>
                </a:contourClr>
              </a:sp3d>
            </c:spPr>
            <c:extLst>
              <c:ext xmlns:c16="http://schemas.microsoft.com/office/drawing/2014/chart" uri="{C3380CC4-5D6E-409C-BE32-E72D297353CC}">
                <c16:uniqueId val="{00000000-7DF7-8F40-B536-1C718E9D4A86}"/>
              </c:ext>
            </c:extLst>
          </c:dPt>
          <c:dLbls>
            <c:dLbl>
              <c:idx val="0"/>
              <c:layout>
                <c:manualLayout>
                  <c:x val="0"/>
                  <c:y val="-3.753753753753753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AD8-440F-B61D-C50EBAA0ACAC}"/>
                </c:ext>
              </c:extLst>
            </c:dLbl>
            <c:dLbl>
              <c:idx val="1"/>
              <c:layout>
                <c:manualLayout>
                  <c:x val="0"/>
                  <c:y val="-7.507507507507507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AD8-440F-B61D-C50EBAA0ACAC}"/>
                </c:ext>
              </c:extLst>
            </c:dLbl>
            <c:dLbl>
              <c:idx val="2"/>
              <c:layout>
                <c:manualLayout>
                  <c:x val="1.5432098765431532E-3"/>
                  <c:y val="-7.507507507507507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AD8-440F-B61D-C50EBAA0ACAC}"/>
                </c:ext>
              </c:extLst>
            </c:dLbl>
            <c:dLbl>
              <c:idx val="3"/>
              <c:layout>
                <c:manualLayout>
                  <c:x val="0"/>
                  <c:y val="-1.12612612612612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AD8-440F-B61D-C50EBAA0ACAC}"/>
                </c:ext>
              </c:extLst>
            </c:dLbl>
            <c:dLbl>
              <c:idx val="4"/>
              <c:layout>
                <c:manualLayout>
                  <c:x val="-1.1316741696017772E-16"/>
                  <c:y val="-3.753753753753753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AD8-440F-B61D-C50EBAA0ACAC}"/>
                </c:ext>
              </c:extLst>
            </c:dLbl>
            <c:dLbl>
              <c:idx val="5"/>
              <c:layout>
                <c:manualLayout>
                  <c:x val="0"/>
                  <c:y val="-7.507507507507507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AD8-440F-B61D-C50EBAA0ACAC}"/>
                </c:ext>
              </c:extLst>
            </c:dLbl>
            <c:dLbl>
              <c:idx val="6"/>
              <c:layout>
                <c:manualLayout>
                  <c:x val="0"/>
                  <c:y val="-7.507507507507507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AD8-440F-B61D-C50EBAA0ACAC}"/>
                </c:ext>
              </c:extLst>
            </c:dLbl>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M184I only</c:v>
                </c:pt>
                <c:pt idx="1">
                  <c:v>M184V only</c:v>
                </c:pt>
                <c:pt idx="2">
                  <c:v>M184V/I mixture</c:v>
                </c:pt>
                <c:pt idx="3">
                  <c:v>K65R</c:v>
                </c:pt>
                <c:pt idx="4">
                  <c:v>K219E</c:v>
                </c:pt>
                <c:pt idx="5">
                  <c:v>Y115F</c:v>
                </c:pt>
              </c:strCache>
            </c:strRef>
          </c:cat>
          <c:val>
            <c:numRef>
              <c:f>Sheet1!$C$2:$C$7</c:f>
              <c:numCache>
                <c:formatCode>0</c:formatCode>
                <c:ptCount val="6"/>
                <c:pt idx="0">
                  <c:v>25</c:v>
                </c:pt>
                <c:pt idx="1">
                  <c:v>50</c:v>
                </c:pt>
                <c:pt idx="2">
                  <c:v>25</c:v>
                </c:pt>
                <c:pt idx="3">
                  <c:v>0</c:v>
                </c:pt>
                <c:pt idx="4">
                  <c:v>0</c:v>
                </c:pt>
                <c:pt idx="5">
                  <c:v>0</c:v>
                </c:pt>
              </c:numCache>
            </c:numRef>
          </c:val>
          <c:extLst>
            <c:ext xmlns:c16="http://schemas.microsoft.com/office/drawing/2014/chart" uri="{C3380CC4-5D6E-409C-BE32-E72D297353CC}">
              <c16:uniqueId val="{00000004-F1E1-F746-8C7E-6D6B3A7665CD}"/>
            </c:ext>
          </c:extLst>
        </c:ser>
        <c:dLbls>
          <c:showLegendKey val="0"/>
          <c:showVal val="1"/>
          <c:showCatName val="0"/>
          <c:showSerName val="0"/>
          <c:showPercent val="0"/>
          <c:showBubbleSize val="0"/>
        </c:dLbls>
        <c:gapWidth val="100"/>
        <c:axId val="-1991466952"/>
        <c:axId val="-1991349512"/>
      </c:barChart>
      <c:catAx>
        <c:axId val="-1991466952"/>
        <c:scaling>
          <c:orientation val="minMax"/>
        </c:scaling>
        <c:delete val="0"/>
        <c:axPos val="b"/>
        <c:numFmt formatCode="General" sourceLinked="0"/>
        <c:majorTickMark val="out"/>
        <c:minorTickMark val="none"/>
        <c:tickLblPos val="nextTo"/>
        <c:spPr>
          <a:ln w="6350" cap="flat" cmpd="sng" algn="ctr">
            <a:solidFill>
              <a:prstClr val="black"/>
            </a:solidFill>
            <a:prstDash val="solid"/>
            <a:round/>
            <a:headEnd type="none" w="med" len="med"/>
            <a:tailEnd type="none" w="med" len="med"/>
          </a:ln>
        </c:spPr>
        <c:txPr>
          <a:bodyPr/>
          <a:lstStyle/>
          <a:p>
            <a:pPr>
              <a:defRPr sz="1200"/>
            </a:pPr>
            <a:endParaRPr lang="en-US"/>
          </a:p>
        </c:txPr>
        <c:crossAx val="-1991349512"/>
        <c:crosses val="autoZero"/>
        <c:auto val="1"/>
        <c:lblAlgn val="ctr"/>
        <c:lblOffset val="1"/>
        <c:noMultiLvlLbl val="0"/>
      </c:catAx>
      <c:valAx>
        <c:axId val="-1991349512"/>
        <c:scaling>
          <c:orientation val="minMax"/>
          <c:max val="100"/>
          <c:min val="0"/>
        </c:scaling>
        <c:delete val="0"/>
        <c:axPos val="l"/>
        <c:title>
          <c:tx>
            <c:rich>
              <a:bodyPr/>
              <a:lstStyle/>
              <a:p>
                <a:pPr>
                  <a:defRPr sz="1300" b="1"/>
                </a:pPr>
                <a:r>
                  <a:rPr lang="en-US" sz="1300" b="1" dirty="0"/>
                  <a:t>Virologic Failure with NRTI </a:t>
                </a:r>
                <a:br>
                  <a:rPr lang="en-US" sz="1300" b="1" dirty="0"/>
                </a:br>
                <a:r>
                  <a:rPr lang="en-US" sz="1300" b="1" dirty="0"/>
                  <a:t>RAM (%)</a:t>
                </a:r>
              </a:p>
            </c:rich>
          </c:tx>
          <c:layout>
            <c:manualLayout>
              <c:xMode val="edge"/>
              <c:yMode val="edge"/>
              <c:x val="4.0111305531253036E-4"/>
              <c:y val="0.10001211841763021"/>
            </c:manualLayout>
          </c:layout>
          <c:overlay val="0"/>
        </c:title>
        <c:numFmt formatCode="0" sourceLinked="0"/>
        <c:majorTickMark val="out"/>
        <c:minorTickMark val="none"/>
        <c:tickLblPos val="nextTo"/>
        <c:spPr>
          <a:ln w="6350" cmpd="sng">
            <a:solidFill>
              <a:srgbClr val="000000"/>
            </a:solidFill>
          </a:ln>
        </c:spPr>
        <c:txPr>
          <a:bodyPr/>
          <a:lstStyle/>
          <a:p>
            <a:pPr>
              <a:defRPr sz="1200"/>
            </a:pPr>
            <a:endParaRPr lang="en-US"/>
          </a:p>
        </c:txPr>
        <c:crossAx val="-1991466952"/>
        <c:crosses val="autoZero"/>
        <c:crossBetween val="between"/>
        <c:majorUnit val="20"/>
        <c:minorUnit val="20"/>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27894174686497525"/>
          <c:y val="1.1261261261261261E-2"/>
          <c:w val="0.7060052736463498"/>
          <c:h val="8.8949776548201742E-2"/>
        </c:manualLayout>
      </c:layout>
      <c:overlay val="0"/>
      <c:spPr>
        <a:solidFill>
          <a:sysClr val="window" lastClr="FFFFFF"/>
        </a:solidFill>
        <a:ln>
          <a:noFill/>
        </a:ln>
      </c:spPr>
      <c:txPr>
        <a:bodyPr/>
        <a:lstStyle/>
        <a:p>
          <a:pPr rtl="0">
            <a:defRPr sz="1400"/>
          </a:pPr>
          <a:endParaRPr lang="en-US"/>
        </a:p>
      </c:txPr>
    </c:legend>
    <c:plotVisOnly val="1"/>
    <c:dispBlanksAs val="gap"/>
    <c:showDLblsOverMax val="0"/>
  </c:chart>
  <c:spPr>
    <a:solidFill>
      <a:srgbClr val="FFFFFF"/>
    </a:solidFill>
    <a:ln w="25400" cap="flat" cmpd="sng" algn="ctr">
      <a:noFill/>
      <a:prstDash val="solid"/>
      <a:round/>
      <a:headEnd type="none" w="med" len="med"/>
      <a:tailEnd type="none" w="med" len="med"/>
    </a:ln>
    <a:effectLst/>
  </c:spPr>
  <c:txPr>
    <a:bodyPr/>
    <a:lstStyle/>
    <a:p>
      <a:pPr>
        <a:defRPr sz="1600">
          <a:latin typeface="Arial" panose="020B0604020202020204" pitchFamily="34" charset="0"/>
          <a:cs typeface="Arial" panose="020B0604020202020204" pitchFamily="34" charset="0"/>
        </a:defRPr>
      </a:pPr>
      <a:endParaRPr lang="en-US"/>
    </a:p>
  </c:txPr>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0.35266</cdr:x>
      <cdr:y>0.90116</cdr:y>
    </cdr:from>
    <cdr:to>
      <cdr:x>0.9668</cdr:x>
      <cdr:y>0.90116</cdr:y>
    </cdr:to>
    <cdr:cxnSp macro="">
      <cdr:nvCxnSpPr>
        <cdr:cNvPr id="3" name="Straight Connector 2">
          <a:extLst xmlns:a="http://schemas.openxmlformats.org/drawingml/2006/main">
            <a:ext uri="{FF2B5EF4-FFF2-40B4-BE49-F238E27FC236}">
              <a16:creationId xmlns:a16="http://schemas.microsoft.com/office/drawing/2014/main" id="{0D5315A1-BACC-C6D6-5E4F-FEAEFCB853A1}"/>
            </a:ext>
          </a:extLst>
        </cdr:cNvPr>
        <cdr:cNvCxnSpPr/>
      </cdr:nvCxnSpPr>
      <cdr:spPr>
        <a:xfrm xmlns:a="http://schemas.openxmlformats.org/drawingml/2006/main">
          <a:off x="2902270" y="3048867"/>
          <a:ext cx="5054138" cy="0"/>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80963" y="857250"/>
            <a:ext cx="6697662"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76929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756718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855732"/>
            <a:ext cx="9154751" cy="3474720"/>
          </a:xfrm>
          <a:prstGeom prst="rect">
            <a:avLst/>
          </a:prstGeom>
          <a:noFill/>
          <a:ln>
            <a:noFill/>
          </a:ln>
          <a:effectLst/>
        </p:spPr>
      </p:pic>
      <p:sp>
        <p:nvSpPr>
          <p:cNvPr id="282" name="Title 1"/>
          <p:cNvSpPr>
            <a:spLocks noGrp="1"/>
          </p:cNvSpPr>
          <p:nvPr>
            <p:ph type="ctrTitle" hasCustomPrompt="1"/>
          </p:nvPr>
        </p:nvSpPr>
        <p:spPr>
          <a:xfrm>
            <a:off x="438219" y="931641"/>
            <a:ext cx="8229600"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7"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96219"/>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8229600" cy="1463040"/>
          </a:xfrm>
          <a:prstGeom prst="rect">
            <a:avLst/>
          </a:prstGeom>
        </p:spPr>
        <p:txBody>
          <a:bodyPr lIns="91440" tIns="91440" rIns="91440" bIns="91440" anchor="ctr" anchorCtr="0">
            <a:noAutofit/>
          </a:bodyPr>
          <a:lstStyle>
            <a:lvl1pPr marL="0" indent="0" algn="l">
              <a:lnSpc>
                <a:spcPct val="100000"/>
              </a:lnSpc>
              <a:spcBef>
                <a:spcPts val="0"/>
              </a:spcBef>
              <a:spcAft>
                <a:spcPts val="0"/>
              </a:spcAft>
              <a:buNone/>
              <a:defRPr sz="17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pic>
        <p:nvPicPr>
          <p:cNvPr id="36" name="Picture 35" descr="AETC_Program-color-outline-01.png">
            <a:extLst>
              <a:ext uri="{FF2B5EF4-FFF2-40B4-BE49-F238E27FC236}">
                <a16:creationId xmlns:a16="http://schemas.microsoft.com/office/drawing/2014/main" id="{A03B4C79-6BA2-1844-BA38-7B00F609DF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98547" y="4535473"/>
            <a:ext cx="1092764" cy="419187"/>
          </a:xfrm>
          <a:prstGeom prst="rect">
            <a:avLst/>
          </a:prstGeom>
        </p:spPr>
      </p:pic>
      <p:sp>
        <p:nvSpPr>
          <p:cNvPr id="37" name="TextBox 36">
            <a:extLst>
              <a:ext uri="{FF2B5EF4-FFF2-40B4-BE49-F238E27FC236}">
                <a16:creationId xmlns:a16="http://schemas.microsoft.com/office/drawing/2014/main" id="{477ED0BA-CD2E-4D48-9675-BF88D51DAD74}"/>
              </a:ext>
            </a:extLst>
          </p:cNvPr>
          <p:cNvSpPr txBox="1"/>
          <p:nvPr userDrawn="1"/>
        </p:nvSpPr>
        <p:spPr>
          <a:xfrm>
            <a:off x="453927" y="4493910"/>
            <a:ext cx="2280879" cy="446276"/>
          </a:xfrm>
          <a:prstGeom prst="rect">
            <a:avLst/>
          </a:prstGeom>
          <a:noFill/>
        </p:spPr>
        <p:txBody>
          <a:bodyPr wrap="square" rtlCol="0">
            <a:spAutoFit/>
          </a:bodyPr>
          <a:lstStyle/>
          <a:p>
            <a:r>
              <a:rPr lang="en-US" sz="1200" dirty="0">
                <a:solidFill>
                  <a:srgbClr val="002060"/>
                </a:solidFill>
                <a:latin typeface="Corbel" panose="020B0503020204020204" pitchFamily="34" charset="0"/>
              </a:rPr>
              <a:t>National </a:t>
            </a:r>
            <a:r>
              <a:rPr lang="en-US" sz="1200" dirty="0">
                <a:solidFill>
                  <a:srgbClr val="C00000"/>
                </a:solidFill>
                <a:latin typeface="Corbel" panose="020B0503020204020204" pitchFamily="34" charset="0"/>
              </a:rPr>
              <a:t>HIV</a:t>
            </a:r>
            <a:r>
              <a:rPr lang="en-US" sz="1200" dirty="0">
                <a:solidFill>
                  <a:srgbClr val="002060"/>
                </a:solidFill>
                <a:latin typeface="Corbel" panose="020B0503020204020204" pitchFamily="34" charset="0"/>
              </a:rPr>
              <a:t> Curriculum</a:t>
            </a:r>
            <a:br>
              <a:rPr lang="en-US" sz="1400" dirty="0">
                <a:solidFill>
                  <a:srgbClr val="002060"/>
                </a:solidFill>
                <a:latin typeface="Arial"/>
              </a:rPr>
            </a:br>
            <a:r>
              <a:rPr lang="en-US" sz="1100" dirty="0" err="1">
                <a:solidFill>
                  <a:srgbClr val="002060"/>
                </a:solidFill>
                <a:latin typeface="Arial"/>
              </a:rPr>
              <a:t>www.hiv.uw.edu</a:t>
            </a:r>
            <a:endParaRPr lang="en-US" sz="1100" dirty="0">
              <a:solidFill>
                <a:srgbClr val="002060"/>
              </a:solidFill>
              <a:latin typeface="Arial"/>
            </a:endParaRPr>
          </a:p>
        </p:txBody>
      </p:sp>
      <p:cxnSp>
        <p:nvCxnSpPr>
          <p:cNvPr id="30" name="Straight Connector 29"/>
          <p:cNvCxnSpPr>
            <a:cxnSpLocks/>
          </p:cNvCxnSpPr>
          <p:nvPr userDrawn="1"/>
        </p:nvCxnSpPr>
        <p:spPr>
          <a:xfrm>
            <a:off x="-14989" y="858320"/>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cxnSpLocks/>
          </p:cNvCxnSpPr>
          <p:nvPr userDrawn="1"/>
        </p:nvCxnSpPr>
        <p:spPr>
          <a:xfrm>
            <a:off x="-14989" y="4330452"/>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3ADE2D6-1B69-A94D-B8B0-AF0AFEBE20E8}"/>
              </a:ext>
            </a:extLst>
          </p:cNvPr>
          <p:cNvCxnSpPr/>
          <p:nvPr userDrawn="1"/>
        </p:nvCxnSpPr>
        <p:spPr>
          <a:xfrm>
            <a:off x="531020" y="4724855"/>
            <a:ext cx="1536192" cy="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86988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Medium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0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endParaRPr lang="en-US" dirty="0"/>
          </a:p>
          <a:p>
            <a:pPr lvl="1"/>
            <a:endParaRPr lang="en-US" dirty="0"/>
          </a:p>
        </p:txBody>
      </p:sp>
      <p:cxnSp>
        <p:nvCxnSpPr>
          <p:cNvPr id="32" name="Straight Connector 31"/>
          <p:cNvCxnSpPr/>
          <p:nvPr/>
        </p:nvCxnSpPr>
        <p:spPr>
          <a:xfrm>
            <a:off x="-5643"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355211904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Small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7" name="Straight Connector 56">
            <a:extLst>
              <a:ext uri="{FF2B5EF4-FFF2-40B4-BE49-F238E27FC236}">
                <a16:creationId xmlns:a16="http://schemas.microsoft.com/office/drawing/2014/main" id="{917F5B24-4D4A-E542-ABEE-FD2D7AA9F5FC}"/>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277194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 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323850"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4BB7240E-DE5E-3849-BEB9-99D67EADE565}"/>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762204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udy-Slide-Fulll">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5C846B29-A238-BF4D-880A-E5BB982C3DC0}"/>
              </a:ext>
            </a:extLst>
          </p:cNvPr>
          <p:cNvSpPr>
            <a:spLocks noGrp="1"/>
          </p:cNvSpPr>
          <p:nvPr>
            <p:ph sz="half" idx="2" hasCustomPrompt="1"/>
          </p:nvPr>
        </p:nvSpPr>
        <p:spPr>
          <a:xfrm>
            <a:off x="323850" y="1184224"/>
            <a:ext cx="8515350" cy="3504315"/>
          </a:xfrm>
          <a:prstGeom prst="rect">
            <a:avLst/>
          </a:prstGeom>
          <a:solidFill>
            <a:schemeClr val="bg1">
              <a:lumMod val="95000"/>
            </a:schemeClr>
          </a:solidFill>
          <a:ln>
            <a:solidFill>
              <a:schemeClr val="tx1"/>
            </a:solidFill>
          </a:ln>
        </p:spPr>
        <p:txBody>
          <a:bodyPr tIns="91440" rIns="18288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77635364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udy-Slide-Half">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1" name="Content Placeholder 3">
            <a:extLst>
              <a:ext uri="{FF2B5EF4-FFF2-40B4-BE49-F238E27FC236}">
                <a16:creationId xmlns:a16="http://schemas.microsoft.com/office/drawing/2014/main" id="{E20ACA9C-07B0-5E4B-BB50-DA2C0E065772}"/>
              </a:ext>
            </a:extLst>
          </p:cNvPr>
          <p:cNvSpPr>
            <a:spLocks noGrp="1"/>
          </p:cNvSpPr>
          <p:nvPr>
            <p:ph sz="half" idx="2" hasCustomPrompt="1"/>
          </p:nvPr>
        </p:nvSpPr>
        <p:spPr>
          <a:xfrm>
            <a:off x="323851" y="1184224"/>
            <a:ext cx="4622222" cy="350431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12063624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udy-Slide-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0C76EBAF-5143-D347-BB19-ADDF227686FB}"/>
              </a:ext>
            </a:extLst>
          </p:cNvPr>
          <p:cNvSpPr>
            <a:spLocks noGrp="1"/>
          </p:cNvSpPr>
          <p:nvPr>
            <p:ph sz="half" idx="2" hasCustomPrompt="1"/>
          </p:nvPr>
        </p:nvSpPr>
        <p:spPr>
          <a:xfrm>
            <a:off x="323850" y="1428596"/>
            <a:ext cx="4206240" cy="327787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
        <p:nvSpPr>
          <p:cNvPr id="34" name="Rectangle 3">
            <a:extLst>
              <a:ext uri="{FF2B5EF4-FFF2-40B4-BE49-F238E27FC236}">
                <a16:creationId xmlns:a16="http://schemas.microsoft.com/office/drawing/2014/main" id="{FB407CE3-2672-BB49-8D79-3A14BE4F7EDF}"/>
              </a:ext>
            </a:extLst>
          </p:cNvPr>
          <p:cNvSpPr>
            <a:spLocks noChangeArrowheads="1"/>
          </p:cNvSpPr>
          <p:nvPr userDrawn="1"/>
        </p:nvSpPr>
        <p:spPr bwMode="invGray">
          <a:xfrm>
            <a:off x="323850" y="1035386"/>
            <a:ext cx="4206240" cy="365760"/>
          </a:xfrm>
          <a:prstGeom prst="rect">
            <a:avLst/>
          </a:prstGeom>
          <a:solidFill>
            <a:srgbClr val="5A646E"/>
          </a:solidFill>
          <a:ln>
            <a:solidFill>
              <a:schemeClr val="tx1"/>
            </a:solid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342900">
              <a:lnSpc>
                <a:spcPct val="85000"/>
              </a:lnSpc>
            </a:pPr>
            <a:endParaRPr lang="en-US" sz="1500" dirty="0">
              <a:solidFill>
                <a:schemeClr val="bg1"/>
              </a:solidFill>
              <a:latin typeface="Arial" pitchFamily="-110" charset="0"/>
              <a:ea typeface="ＭＳ Ｐゴシック" pitchFamily="-110" charset="-128"/>
              <a:cs typeface="ＭＳ Ｐゴシック" pitchFamily="-110" charset="-128"/>
            </a:endParaRPr>
          </a:p>
        </p:txBody>
      </p:sp>
      <p:sp>
        <p:nvSpPr>
          <p:cNvPr id="60" name="Text Placeholder 2">
            <a:extLst>
              <a:ext uri="{FF2B5EF4-FFF2-40B4-BE49-F238E27FC236}">
                <a16:creationId xmlns:a16="http://schemas.microsoft.com/office/drawing/2014/main" id="{A8045330-6BFE-EC46-81C0-E05AD7F57EBC}"/>
              </a:ext>
            </a:extLst>
          </p:cNvPr>
          <p:cNvSpPr>
            <a:spLocks noGrp="1"/>
          </p:cNvSpPr>
          <p:nvPr>
            <p:ph type="body" idx="10" hasCustomPrompt="1"/>
          </p:nvPr>
        </p:nvSpPr>
        <p:spPr>
          <a:xfrm>
            <a:off x="358693" y="1046741"/>
            <a:ext cx="4092536" cy="342900"/>
          </a:xfrm>
          <a:prstGeom prst="rect">
            <a:avLst/>
          </a:prstGeom>
        </p:spPr>
        <p:txBody>
          <a:bodyPr anchor="b">
            <a:noAutofit/>
          </a:bodyPr>
          <a:lstStyle>
            <a:lvl1pPr marL="0" indent="0" algn="l">
              <a:buNone/>
              <a:defRPr sz="1600" b="0">
                <a:solidFill>
                  <a:srgbClr val="FFFFFF"/>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spTree>
    <p:extLst>
      <p:ext uri="{BB962C8B-B14F-4D97-AF65-F5344CB8AC3E}">
        <p14:creationId xmlns:p14="http://schemas.microsoft.com/office/powerpoint/2010/main" val="1661800473"/>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udy-Conclusion">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61" name="Content Placeholder 3">
            <a:extLst>
              <a:ext uri="{FF2B5EF4-FFF2-40B4-BE49-F238E27FC236}">
                <a16:creationId xmlns:a16="http://schemas.microsoft.com/office/drawing/2014/main" id="{A978C15C-6FB2-4448-ABEF-9C47E22C5469}"/>
              </a:ext>
            </a:extLst>
          </p:cNvPr>
          <p:cNvSpPr>
            <a:spLocks noGrp="1"/>
          </p:cNvSpPr>
          <p:nvPr>
            <p:ph sz="half" idx="2" hasCustomPrompt="1"/>
          </p:nvPr>
        </p:nvSpPr>
        <p:spPr>
          <a:xfrm>
            <a:off x="-18168" y="1786409"/>
            <a:ext cx="9180576" cy="1574460"/>
          </a:xfrm>
          <a:prstGeom prst="rect">
            <a:avLst/>
          </a:prstGeom>
          <a:solidFill>
            <a:schemeClr val="bg1">
              <a:lumMod val="95000"/>
            </a:schemeClr>
          </a:solidFill>
          <a:ln w="19050">
            <a:solidFill>
              <a:srgbClr val="0070C0"/>
            </a:solidFill>
          </a:ln>
        </p:spPr>
        <p:txBody>
          <a:bodyPr lIns="457200" tIns="91440" rIns="457200" bIns="182880" anchor="ctr" anchorCtr="0">
            <a:normAutofit/>
          </a:bodyPr>
          <a:lstStyle>
            <a:lvl1pPr marL="0" marR="0" indent="0" algn="l" defTabSz="685800" rtl="0" eaLnBrk="1" fontAlgn="auto" latinLnBrk="0" hangingPunct="1">
              <a:lnSpc>
                <a:spcPts val="2200"/>
              </a:lnSpc>
              <a:spcBef>
                <a:spcPts val="0"/>
              </a:spcBef>
              <a:spcAft>
                <a:spcPts val="0"/>
              </a:spcAft>
              <a:buClr>
                <a:srgbClr val="0070C0"/>
              </a:buClr>
              <a:buSzPct val="100000"/>
              <a:buFont typeface="Arial"/>
              <a:buNone/>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0"/>
            <a:endParaRPr lang="en-US" dirty="0"/>
          </a:p>
        </p:txBody>
      </p:sp>
    </p:spTree>
    <p:extLst>
      <p:ext uri="{BB962C8B-B14F-4D97-AF65-F5344CB8AC3E}">
        <p14:creationId xmlns:p14="http://schemas.microsoft.com/office/powerpoint/2010/main" val="876442254"/>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igure + Text ">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4607983"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92563A08-5D7F-254B-89A7-CE76C5F8AD1B}"/>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143918"/>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igures-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DDE3BB8-71A2-3C40-AAE9-17A142B71D44}"/>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12" name="Picture 11" descr="NatHIVcurriculum_logo_white_thik.png">
            <a:extLst>
              <a:ext uri="{FF2B5EF4-FFF2-40B4-BE49-F238E27FC236}">
                <a16:creationId xmlns:a16="http://schemas.microsoft.com/office/drawing/2014/main" id="{89B6C09C-845C-D240-91CE-9C8D5DA3597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4" name="Straight Connector 13">
            <a:extLst>
              <a:ext uri="{FF2B5EF4-FFF2-40B4-BE49-F238E27FC236}">
                <a16:creationId xmlns:a16="http://schemas.microsoft.com/office/drawing/2014/main" id="{81D5ED23-FFA0-C948-9A90-9A5A636E47F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6548074"/>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igures-Black">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66" name="Rectangle 65"/>
          <p:cNvSpPr/>
          <p:nvPr/>
        </p:nvSpPr>
        <p:spPr>
          <a:xfrm>
            <a:off x="-7495" y="914399"/>
            <a:ext cx="9162288" cy="425196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9" name="Picture 8" descr="NatHIVcurriculum_logo_white_thik.png">
            <a:extLst>
              <a:ext uri="{FF2B5EF4-FFF2-40B4-BE49-F238E27FC236}">
                <a16:creationId xmlns:a16="http://schemas.microsoft.com/office/drawing/2014/main" id="{ECE1B190-E5DF-014E-8922-6D165E21D3A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2" name="Straight Connector 11">
            <a:extLst>
              <a:ext uri="{FF2B5EF4-FFF2-40B4-BE49-F238E27FC236}">
                <a16:creationId xmlns:a16="http://schemas.microsoft.com/office/drawing/2014/main" id="{C163A70B-7482-9F46-9D97-89D7085688F2}"/>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415243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Old">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699239"/>
            <a:ext cx="9154751" cy="3736555"/>
          </a:xfrm>
          <a:prstGeom prst="rect">
            <a:avLst/>
          </a:prstGeom>
          <a:noFill/>
          <a:ln>
            <a:noFill/>
          </a:ln>
          <a:effectLst/>
        </p:spPr>
      </p:pic>
      <p:sp>
        <p:nvSpPr>
          <p:cNvPr id="282" name="Title 1"/>
          <p:cNvSpPr>
            <a:spLocks noGrp="1"/>
          </p:cNvSpPr>
          <p:nvPr>
            <p:ph type="ctrTitle" hasCustomPrompt="1"/>
          </p:nvPr>
        </p:nvSpPr>
        <p:spPr>
          <a:xfrm>
            <a:off x="438219" y="931641"/>
            <a:ext cx="8222726"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9" y="4011411"/>
            <a:ext cx="7115526"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4989" y="693842"/>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4989" y="4428995"/>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23067"/>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pic>
        <p:nvPicPr>
          <p:cNvPr id="32" name="Picture 31" descr="AETC_Program-color-outline-01.png">
            <a:extLst>
              <a:ext uri="{FF2B5EF4-FFF2-40B4-BE49-F238E27FC236}">
                <a16:creationId xmlns:a16="http://schemas.microsoft.com/office/drawing/2014/main" id="{400B0881-8D63-A24F-AB7E-31C0F39579C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0684" y="4585350"/>
            <a:ext cx="1092764" cy="419187"/>
          </a:xfrm>
          <a:prstGeom prst="rect">
            <a:avLst/>
          </a:prstGeom>
        </p:spPr>
      </p:pic>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7108856" cy="1554480"/>
          </a:xfrm>
          <a:prstGeom prst="rect">
            <a:avLst/>
          </a:prstGeom>
        </p:spPr>
        <p:txBody>
          <a:bodyPr lIns="91440" tIns="91440" rIns="91440" bIns="91440" anchor="ctr" anchorCtr="0">
            <a:noAutofit/>
          </a:bodyPr>
          <a:lstStyle>
            <a:lvl1pPr marL="0" indent="0" algn="l">
              <a:lnSpc>
                <a:spcPts val="2000"/>
              </a:lnSpc>
              <a:spcBef>
                <a:spcPts val="0"/>
              </a:spcBef>
              <a:spcAft>
                <a:spcPts val="0"/>
              </a:spcAft>
              <a:buNone/>
              <a:defRPr sz="18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Tree>
    <p:extLst>
      <p:ext uri="{BB962C8B-B14F-4D97-AF65-F5344CB8AC3E}">
        <p14:creationId xmlns:p14="http://schemas.microsoft.com/office/powerpoint/2010/main" val="2231026301"/>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en Blue_No_Title">
    <p:spTree>
      <p:nvGrpSpPr>
        <p:cNvPr id="1" name=""/>
        <p:cNvGrpSpPr/>
        <p:nvPr/>
      </p:nvGrpSpPr>
      <p:grpSpPr>
        <a:xfrm>
          <a:off x="0" y="0"/>
          <a:ext cx="0" cy="0"/>
          <a:chOff x="0" y="0"/>
          <a:chExt cx="0" cy="0"/>
        </a:xfrm>
      </p:grpSpPr>
      <p:pic>
        <p:nvPicPr>
          <p:cNvPr id="12" name="Picture 11"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5160516"/>
          </a:xfrm>
          <a:prstGeom prst="rect">
            <a:avLst/>
          </a:prstGeom>
        </p:spPr>
      </p:pic>
      <p:pic>
        <p:nvPicPr>
          <p:cNvPr id="5" name="Picture 4" descr="NatHIVcurriculum_logo_white_thik.png">
            <a:extLst>
              <a:ext uri="{FF2B5EF4-FFF2-40B4-BE49-F238E27FC236}">
                <a16:creationId xmlns:a16="http://schemas.microsoft.com/office/drawing/2014/main" id="{4417462E-BA3E-4849-AC3A-387A995D31C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spTree>
    <p:extLst>
      <p:ext uri="{BB962C8B-B14F-4D97-AF65-F5344CB8AC3E}">
        <p14:creationId xmlns:p14="http://schemas.microsoft.com/office/powerpoint/2010/main" val="37596170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09BA65-A34C-F344-8542-C4A4DC949BD8}"/>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57" name="Rectangle 56"/>
          <p:cNvSpPr/>
          <p:nvPr/>
        </p:nvSpPr>
        <p:spPr>
          <a:xfrm>
            <a:off x="323850" y="269271"/>
            <a:ext cx="8503918" cy="461665"/>
          </a:xfrm>
          <a:prstGeom prst="rect">
            <a:avLst/>
          </a:prstGeom>
        </p:spPr>
        <p:txBody>
          <a:bodyPr wrap="square" lIns="68580" anchor="ctr">
            <a:spAutoFit/>
          </a:bodyPr>
          <a:lstStyle/>
          <a:p>
            <a:pPr defTabSz="342900">
              <a:spcAft>
                <a:spcPts val="0"/>
              </a:spcAft>
            </a:pPr>
            <a:r>
              <a:rPr lang="en-US" sz="24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266332"/>
            <a:ext cx="8515350" cy="2804922"/>
          </a:xfrm>
          <a:prstGeom prst="rect">
            <a:avLst/>
          </a:prstGeom>
        </p:spPr>
        <p:txBody>
          <a:bodyPr anchor="t" anchorCtr="0">
            <a:normAutofit/>
          </a:bodyPr>
          <a:lstStyle>
            <a:lvl1pPr algn="l">
              <a:defRPr sz="2000" baseline="0">
                <a:solidFill>
                  <a:schemeClr val="bg1"/>
                </a:solidFill>
                <a:latin typeface="Arial"/>
                <a:cs typeface="Arial"/>
              </a:defRPr>
            </a:lvl1pPr>
          </a:lstStyle>
          <a:p>
            <a:r>
              <a:rPr lang="en-US" dirty="0"/>
              <a:t>Type in Speaker name, disclosure information</a:t>
            </a:r>
          </a:p>
        </p:txBody>
      </p:sp>
      <p:cxnSp>
        <p:nvCxnSpPr>
          <p:cNvPr id="9" name="Straight Connector 8"/>
          <p:cNvCxnSpPr/>
          <p:nvPr/>
        </p:nvCxnSpPr>
        <p:spPr>
          <a:xfrm>
            <a:off x="1"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97263"/>
            <a:ext cx="8497062" cy="818388"/>
          </a:xfrm>
          <a:prstGeom prst="rect">
            <a:avLst/>
          </a:prstGeom>
        </p:spPr>
        <p:txBody>
          <a:bodyPr anchor="ctr" anchorCtr="0">
            <a:normAutofit/>
          </a:bodyPr>
          <a:lstStyle>
            <a:lvl1pPr algn="l">
              <a:defRPr sz="2400" baseline="0">
                <a:solidFill>
                  <a:schemeClr val="tx1"/>
                </a:solidFill>
                <a:latin typeface="Arial"/>
                <a:cs typeface="Arial"/>
              </a:defRPr>
            </a:lvl1pPr>
          </a:lstStyle>
          <a:p>
            <a:r>
              <a:rPr lang="en-US" dirty="0"/>
              <a:t>Open White Layout: click to add title</a:t>
            </a:r>
          </a:p>
        </p:txBody>
      </p:sp>
      <p:sp>
        <p:nvSpPr>
          <p:cNvPr id="52"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53" name="Logo Stacked V2">
            <a:extLst>
              <a:ext uri="{FF2B5EF4-FFF2-40B4-BE49-F238E27FC236}">
                <a16:creationId xmlns:a16="http://schemas.microsoft.com/office/drawing/2014/main" id="{9EBAE904-6B14-1B48-83A6-BBB10B6B166D}"/>
              </a:ext>
            </a:extLst>
          </p:cNvPr>
          <p:cNvGrpSpPr>
            <a:grpSpLocks noChangeAspect="1"/>
          </p:cNvGrpSpPr>
          <p:nvPr userDrawn="1"/>
        </p:nvGrpSpPr>
        <p:grpSpPr>
          <a:xfrm>
            <a:off x="8071600" y="4860986"/>
            <a:ext cx="993262" cy="226314"/>
            <a:chOff x="680865" y="3439338"/>
            <a:chExt cx="4686473" cy="1068091"/>
          </a:xfrm>
        </p:grpSpPr>
        <p:pic>
          <p:nvPicPr>
            <p:cNvPr id="54" name="Logomark V2">
              <a:extLst>
                <a:ext uri="{FF2B5EF4-FFF2-40B4-BE49-F238E27FC236}">
                  <a16:creationId xmlns:a16="http://schemas.microsoft.com/office/drawing/2014/main" id="{C461C26B-1458-204F-BE5C-3AB328773B0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55" name="Nat HIV Cur logo type stacked">
              <a:extLst>
                <a:ext uri="{FF2B5EF4-FFF2-40B4-BE49-F238E27FC236}">
                  <a16:creationId xmlns:a16="http://schemas.microsoft.com/office/drawing/2014/main" id="{51D397EA-35B7-3441-A55C-06ED32AA7A92}"/>
                </a:ext>
              </a:extLst>
            </p:cNvPr>
            <p:cNvGrpSpPr>
              <a:grpSpLocks noChangeAspect="1"/>
            </p:cNvGrpSpPr>
            <p:nvPr/>
          </p:nvGrpSpPr>
          <p:grpSpPr bwMode="auto">
            <a:xfrm>
              <a:off x="1898650" y="3455065"/>
              <a:ext cx="3468688" cy="1036638"/>
              <a:chOff x="1196" y="1585"/>
              <a:chExt cx="2185" cy="653"/>
            </a:xfrm>
          </p:grpSpPr>
          <p:sp>
            <p:nvSpPr>
              <p:cNvPr id="56" name="Freeform 5">
                <a:extLst>
                  <a:ext uri="{FF2B5EF4-FFF2-40B4-BE49-F238E27FC236}">
                    <a16:creationId xmlns:a16="http://schemas.microsoft.com/office/drawing/2014/main" id="{4A59C6AF-A84B-234D-B668-6A55C53F242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6">
                <a:extLst>
                  <a:ext uri="{FF2B5EF4-FFF2-40B4-BE49-F238E27FC236}">
                    <a16:creationId xmlns:a16="http://schemas.microsoft.com/office/drawing/2014/main" id="{9AAFF09C-53A7-E040-8D61-60CDC19732B7}"/>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7">
                <a:extLst>
                  <a:ext uri="{FF2B5EF4-FFF2-40B4-BE49-F238E27FC236}">
                    <a16:creationId xmlns:a16="http://schemas.microsoft.com/office/drawing/2014/main" id="{4D666CC3-245B-9B41-9FA0-31D76202512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8">
                <a:extLst>
                  <a:ext uri="{FF2B5EF4-FFF2-40B4-BE49-F238E27FC236}">
                    <a16:creationId xmlns:a16="http://schemas.microsoft.com/office/drawing/2014/main" id="{BEF789A9-FFBD-7E45-B2EF-E8616256CBC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9">
                <a:extLst>
                  <a:ext uri="{FF2B5EF4-FFF2-40B4-BE49-F238E27FC236}">
                    <a16:creationId xmlns:a16="http://schemas.microsoft.com/office/drawing/2014/main" id="{8E3837A3-FC59-9E47-8447-47DAFFFDB8B8}"/>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1" name="Freeform 10">
                <a:extLst>
                  <a:ext uri="{FF2B5EF4-FFF2-40B4-BE49-F238E27FC236}">
                    <a16:creationId xmlns:a16="http://schemas.microsoft.com/office/drawing/2014/main" id="{2577CF09-76A8-8E40-A352-482446F601BF}"/>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2" name="Freeform 11">
                <a:extLst>
                  <a:ext uri="{FF2B5EF4-FFF2-40B4-BE49-F238E27FC236}">
                    <a16:creationId xmlns:a16="http://schemas.microsoft.com/office/drawing/2014/main" id="{F03383E1-C861-B24E-A6CD-14C82258BFF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3" name="Freeform 12">
                <a:extLst>
                  <a:ext uri="{FF2B5EF4-FFF2-40B4-BE49-F238E27FC236}">
                    <a16:creationId xmlns:a16="http://schemas.microsoft.com/office/drawing/2014/main" id="{A73CCD6E-EFBC-DC4C-986E-78059667158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4" name="Freeform 13">
                <a:extLst>
                  <a:ext uri="{FF2B5EF4-FFF2-40B4-BE49-F238E27FC236}">
                    <a16:creationId xmlns:a16="http://schemas.microsoft.com/office/drawing/2014/main" id="{3418AF55-7EDF-F24C-BE52-B409F8A6B8F6}"/>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5" name="Freeform 14">
                <a:extLst>
                  <a:ext uri="{FF2B5EF4-FFF2-40B4-BE49-F238E27FC236}">
                    <a16:creationId xmlns:a16="http://schemas.microsoft.com/office/drawing/2014/main" id="{87790804-A0D0-164B-87AB-DC0652C0C2BF}"/>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6" name="Freeform 15">
                <a:extLst>
                  <a:ext uri="{FF2B5EF4-FFF2-40B4-BE49-F238E27FC236}">
                    <a16:creationId xmlns:a16="http://schemas.microsoft.com/office/drawing/2014/main" id="{06AB5723-92F3-DA40-BDE0-F09908F1898E}"/>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7" name="Freeform 16">
                <a:extLst>
                  <a:ext uri="{FF2B5EF4-FFF2-40B4-BE49-F238E27FC236}">
                    <a16:creationId xmlns:a16="http://schemas.microsoft.com/office/drawing/2014/main" id="{25FEB00F-A3CD-894A-BA1D-70DA7F66598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8" name="Freeform 17">
                <a:extLst>
                  <a:ext uri="{FF2B5EF4-FFF2-40B4-BE49-F238E27FC236}">
                    <a16:creationId xmlns:a16="http://schemas.microsoft.com/office/drawing/2014/main" id="{5F7402C8-594E-1548-BAE0-7D4603FA91EE}"/>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9" name="Freeform 18">
                <a:extLst>
                  <a:ext uri="{FF2B5EF4-FFF2-40B4-BE49-F238E27FC236}">
                    <a16:creationId xmlns:a16="http://schemas.microsoft.com/office/drawing/2014/main" id="{82F0F2A1-5C5C-D84E-B5C2-70E5BA1D3D7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0" name="Freeform 19">
                <a:extLst>
                  <a:ext uri="{FF2B5EF4-FFF2-40B4-BE49-F238E27FC236}">
                    <a16:creationId xmlns:a16="http://schemas.microsoft.com/office/drawing/2014/main" id="{6E2DD568-78A3-F940-8FD6-5990C7005AC9}"/>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1" name="Freeform 20">
                <a:extLst>
                  <a:ext uri="{FF2B5EF4-FFF2-40B4-BE49-F238E27FC236}">
                    <a16:creationId xmlns:a16="http://schemas.microsoft.com/office/drawing/2014/main" id="{A5C8CAAC-9DE7-7849-923A-9C2011237E9C}"/>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2" name="Freeform 21">
                <a:extLst>
                  <a:ext uri="{FF2B5EF4-FFF2-40B4-BE49-F238E27FC236}">
                    <a16:creationId xmlns:a16="http://schemas.microsoft.com/office/drawing/2014/main" id="{FF7CBDAF-9D87-EF4D-84C8-D431F56659F0}"/>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3" name="Freeform 22">
                <a:extLst>
                  <a:ext uri="{FF2B5EF4-FFF2-40B4-BE49-F238E27FC236}">
                    <a16:creationId xmlns:a16="http://schemas.microsoft.com/office/drawing/2014/main" id="{B6C49B7C-414B-8F41-BE88-E5603544033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4" name="Freeform 23">
                <a:extLst>
                  <a:ext uri="{FF2B5EF4-FFF2-40B4-BE49-F238E27FC236}">
                    <a16:creationId xmlns:a16="http://schemas.microsoft.com/office/drawing/2014/main" id="{C4643A58-C5D9-9040-86A2-6BAB2B217DB4}"/>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5" name="Freeform 24">
                <a:extLst>
                  <a:ext uri="{FF2B5EF4-FFF2-40B4-BE49-F238E27FC236}">
                    <a16:creationId xmlns:a16="http://schemas.microsoft.com/office/drawing/2014/main" id="{36AA4B85-D40D-6940-AB35-C63F27367226}"/>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6" name="Freeform 25">
                <a:extLst>
                  <a:ext uri="{FF2B5EF4-FFF2-40B4-BE49-F238E27FC236}">
                    <a16:creationId xmlns:a16="http://schemas.microsoft.com/office/drawing/2014/main" id="{579A644D-1D25-C746-BBA2-72FD6F12D30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2110182743"/>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cknowledge_HRS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35" name="Rectangle 34"/>
          <p:cNvSpPr/>
          <p:nvPr userDrawn="1"/>
        </p:nvSpPr>
        <p:spPr>
          <a:xfrm>
            <a:off x="295189" y="89397"/>
            <a:ext cx="8503918" cy="822624"/>
          </a:xfrm>
          <a:prstGeom prst="rect">
            <a:avLst/>
          </a:prstGeom>
        </p:spPr>
        <p:txBody>
          <a:bodyPr wrap="square" lIns="68580" anchor="ctr">
            <a:normAutofit/>
          </a:bodyPr>
          <a:lstStyle/>
          <a:p>
            <a:pPr defTabSz="342900">
              <a:spcAft>
                <a:spcPts val="0"/>
              </a:spcAft>
            </a:pPr>
            <a:r>
              <a:rPr lang="en-US" sz="2400" cap="none" baseline="0">
                <a:solidFill>
                  <a:schemeClr val="bg1"/>
                </a:solidFill>
                <a:latin typeface="Arial" pitchFamily="-108" charset="0"/>
                <a:ea typeface="ＭＳ Ｐゴシック" pitchFamily="-108" charset="-128"/>
                <a:cs typeface="ＭＳ Ｐゴシック" pitchFamily="-108" charset="-128"/>
              </a:rPr>
              <a:t>Acknowledgments</a:t>
            </a:r>
            <a:endParaRPr lang="en-US" sz="2400" cap="none" baseline="0" dirty="0">
              <a:solidFill>
                <a:schemeClr val="bg1"/>
              </a:solidFill>
              <a:latin typeface="Arial" pitchFamily="-108" charset="0"/>
              <a:ea typeface="ＭＳ Ｐゴシック" pitchFamily="-108" charset="-128"/>
              <a:cs typeface="ＭＳ Ｐゴシック" pitchFamily="-108" charset="-128"/>
            </a:endParaRPr>
          </a:p>
        </p:txBody>
      </p:sp>
      <p:sp>
        <p:nvSpPr>
          <p:cNvPr id="36" name="TextBox 35"/>
          <p:cNvSpPr txBox="1"/>
          <p:nvPr userDrawn="1"/>
        </p:nvSpPr>
        <p:spPr>
          <a:xfrm>
            <a:off x="462066" y="1206396"/>
            <a:ext cx="8221581" cy="2837893"/>
          </a:xfrm>
          <a:prstGeom prst="rect">
            <a:avLst/>
          </a:prstGeom>
          <a:noFill/>
        </p:spPr>
        <p:txBody>
          <a:bodyPr wrap="square" rtlCol="0">
            <a:spAutoFit/>
          </a:bodyPr>
          <a:lstStyle/>
          <a:p>
            <a:pPr>
              <a:lnSpc>
                <a:spcPts val="2400"/>
              </a:lnSpc>
            </a:pPr>
            <a:r>
              <a:rPr lang="en-US" sz="1800" dirty="0">
                <a:solidFill>
                  <a:schemeClr val="tx1"/>
                </a:solidFill>
                <a:latin typeface="Arial"/>
              </a:rPr>
              <a:t>The </a:t>
            </a:r>
            <a:r>
              <a:rPr lang="en-US" sz="1800" b="1" dirty="0">
                <a:solidFill>
                  <a:srgbClr val="222869"/>
                </a:solidFill>
                <a:latin typeface="Arial"/>
              </a:rPr>
              <a:t>National </a:t>
            </a:r>
            <a:r>
              <a:rPr lang="en-US" sz="1800" b="1" dirty="0">
                <a:solidFill>
                  <a:srgbClr val="C1171E"/>
                </a:solidFill>
                <a:latin typeface="Arial"/>
              </a:rPr>
              <a:t>HIV </a:t>
            </a:r>
            <a:r>
              <a:rPr lang="en-US" sz="1800" b="1" dirty="0">
                <a:solidFill>
                  <a:srgbClr val="222869"/>
                </a:solidFill>
                <a:latin typeface="Arial"/>
              </a:rPr>
              <a:t>Curriculum </a:t>
            </a:r>
            <a:r>
              <a:rPr lang="en-US" sz="1800" dirty="0">
                <a:solidFill>
                  <a:schemeClr val="tx1"/>
                </a:solidFill>
                <a:latin typeface="Arial"/>
              </a:rPr>
              <a:t>is supported by the Health Resources and Services Administration (HRSA) of the U.S. Department of Health and Human Services (HHS) as part of a financial assistance award totaling $1,021,448 with 0% financed with non-governmental sources. The contents are those of the author(s) and do not necessarily represent the official views of, nor an endorsement, by HRSA, HHS, or the U.S. Government. For more information, please visit </a:t>
            </a:r>
            <a:r>
              <a:rPr lang="en-US" sz="1800" dirty="0" err="1">
                <a:solidFill>
                  <a:schemeClr val="tx1"/>
                </a:solidFill>
                <a:latin typeface="Arial"/>
              </a:rPr>
              <a:t>HRSA.gov</a:t>
            </a:r>
            <a:r>
              <a:rPr lang="en-US" sz="1500" dirty="0">
                <a:solidFill>
                  <a:schemeClr val="tx1"/>
                </a:solidFill>
                <a:latin typeface="Arial"/>
              </a:rPr>
              <a:t>. </a:t>
            </a:r>
            <a:r>
              <a:rPr lang="en-US" sz="1800" dirty="0">
                <a:solidFill>
                  <a:schemeClr val="tx1"/>
                </a:solidFill>
                <a:latin typeface="Arial"/>
              </a:rPr>
              <a:t>This project is led by the University of Washington’s Infectious Diseases Education and Assessment (IDEA) Program</a:t>
            </a:r>
            <a:r>
              <a:rPr lang="en-US" sz="1800" i="0" dirty="0">
                <a:solidFill>
                  <a:schemeClr val="tx1"/>
                </a:solidFill>
                <a:latin typeface="Arial"/>
              </a:rPr>
              <a:t>.</a:t>
            </a:r>
          </a:p>
          <a:p>
            <a:pPr>
              <a:lnSpc>
                <a:spcPts val="2400"/>
              </a:lnSpc>
            </a:pPr>
            <a:endParaRPr lang="en-US" sz="1800" dirty="0">
              <a:solidFill>
                <a:schemeClr val="tx1"/>
              </a:solidFill>
              <a:latin typeface="Arial"/>
            </a:endParaRPr>
          </a:p>
        </p:txBody>
      </p:sp>
      <p:cxnSp>
        <p:nvCxnSpPr>
          <p:cNvPr id="32" name="Straight Connector 31">
            <a:extLst>
              <a:ext uri="{FF2B5EF4-FFF2-40B4-BE49-F238E27FC236}">
                <a16:creationId xmlns:a16="http://schemas.microsoft.com/office/drawing/2014/main" id="{BDC6986E-3A3F-0247-8FD0-66D5A81FDF2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92" name="Picture 91" descr="AETC_Program-color-outline-01.png">
            <a:extLst>
              <a:ext uri="{FF2B5EF4-FFF2-40B4-BE49-F238E27FC236}">
                <a16:creationId xmlns:a16="http://schemas.microsoft.com/office/drawing/2014/main" id="{FAA83704-F788-C14F-9614-086A9E4705F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7652" y="4058779"/>
            <a:ext cx="1672681" cy="548640"/>
          </a:xfrm>
          <a:prstGeom prst="rect">
            <a:avLst/>
          </a:prstGeom>
        </p:spPr>
      </p:pic>
      <p:grpSp>
        <p:nvGrpSpPr>
          <p:cNvPr id="94" name="Logo Stacked V2">
            <a:extLst>
              <a:ext uri="{FF2B5EF4-FFF2-40B4-BE49-F238E27FC236}">
                <a16:creationId xmlns:a16="http://schemas.microsoft.com/office/drawing/2014/main" id="{8C96646A-1AB6-9D43-BE3C-078E71EFDD7D}"/>
              </a:ext>
            </a:extLst>
          </p:cNvPr>
          <p:cNvGrpSpPr>
            <a:grpSpLocks noChangeAspect="1"/>
          </p:cNvGrpSpPr>
          <p:nvPr userDrawn="1"/>
        </p:nvGrpSpPr>
        <p:grpSpPr>
          <a:xfrm>
            <a:off x="3528189" y="4069043"/>
            <a:ext cx="2105418" cy="493776"/>
            <a:chOff x="680865" y="3439338"/>
            <a:chExt cx="4686473" cy="1068091"/>
          </a:xfrm>
        </p:grpSpPr>
        <p:pic>
          <p:nvPicPr>
            <p:cNvPr id="95" name="Logomark V2">
              <a:extLst>
                <a:ext uri="{FF2B5EF4-FFF2-40B4-BE49-F238E27FC236}">
                  <a16:creationId xmlns:a16="http://schemas.microsoft.com/office/drawing/2014/main" id="{D4336D0C-7EE3-9E49-9E18-43F732C60207}"/>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96" name="Nat HIV Cur logo type stacked">
              <a:extLst>
                <a:ext uri="{FF2B5EF4-FFF2-40B4-BE49-F238E27FC236}">
                  <a16:creationId xmlns:a16="http://schemas.microsoft.com/office/drawing/2014/main" id="{09074128-A129-0F47-9E86-37B8978BADA6}"/>
                </a:ext>
              </a:extLst>
            </p:cNvPr>
            <p:cNvGrpSpPr>
              <a:grpSpLocks noChangeAspect="1"/>
            </p:cNvGrpSpPr>
            <p:nvPr/>
          </p:nvGrpSpPr>
          <p:grpSpPr bwMode="auto">
            <a:xfrm>
              <a:off x="1898650" y="3455065"/>
              <a:ext cx="3468688" cy="1036638"/>
              <a:chOff x="1196" y="1585"/>
              <a:chExt cx="2185" cy="653"/>
            </a:xfrm>
          </p:grpSpPr>
          <p:sp>
            <p:nvSpPr>
              <p:cNvPr id="97" name="Freeform 5">
                <a:extLst>
                  <a:ext uri="{FF2B5EF4-FFF2-40B4-BE49-F238E27FC236}">
                    <a16:creationId xmlns:a16="http://schemas.microsoft.com/office/drawing/2014/main" id="{F4267FAD-9949-CE4F-9C49-5084029AC6BE}"/>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8" name="Freeform 6">
                <a:extLst>
                  <a:ext uri="{FF2B5EF4-FFF2-40B4-BE49-F238E27FC236}">
                    <a16:creationId xmlns:a16="http://schemas.microsoft.com/office/drawing/2014/main" id="{BE677EC1-66CE-1C49-B21A-0D58F54DD54C}"/>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9" name="Freeform 7">
                <a:extLst>
                  <a:ext uri="{FF2B5EF4-FFF2-40B4-BE49-F238E27FC236}">
                    <a16:creationId xmlns:a16="http://schemas.microsoft.com/office/drawing/2014/main" id="{9B082CF2-F159-C640-A339-F4680096800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0" name="Freeform 8">
                <a:extLst>
                  <a:ext uri="{FF2B5EF4-FFF2-40B4-BE49-F238E27FC236}">
                    <a16:creationId xmlns:a16="http://schemas.microsoft.com/office/drawing/2014/main" id="{8F103939-D002-A245-84AA-B4DA8A1D7BA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1" name="Freeform 9">
                <a:extLst>
                  <a:ext uri="{FF2B5EF4-FFF2-40B4-BE49-F238E27FC236}">
                    <a16:creationId xmlns:a16="http://schemas.microsoft.com/office/drawing/2014/main" id="{3AD48E4C-DDB5-AD4C-BD83-2044D480A44A}"/>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2" name="Freeform 10">
                <a:extLst>
                  <a:ext uri="{FF2B5EF4-FFF2-40B4-BE49-F238E27FC236}">
                    <a16:creationId xmlns:a16="http://schemas.microsoft.com/office/drawing/2014/main" id="{981CEB90-24E7-854B-98D5-FFACDD991E77}"/>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3" name="Freeform 11">
                <a:extLst>
                  <a:ext uri="{FF2B5EF4-FFF2-40B4-BE49-F238E27FC236}">
                    <a16:creationId xmlns:a16="http://schemas.microsoft.com/office/drawing/2014/main" id="{86E828CF-7F26-8D4E-8608-E7A54418450A}"/>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4" name="Freeform 12">
                <a:extLst>
                  <a:ext uri="{FF2B5EF4-FFF2-40B4-BE49-F238E27FC236}">
                    <a16:creationId xmlns:a16="http://schemas.microsoft.com/office/drawing/2014/main" id="{CF1D4AB7-ADBF-434E-BDB5-623306BE5BE8}"/>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5" name="Freeform 13">
                <a:extLst>
                  <a:ext uri="{FF2B5EF4-FFF2-40B4-BE49-F238E27FC236}">
                    <a16:creationId xmlns:a16="http://schemas.microsoft.com/office/drawing/2014/main" id="{3F71DA38-5718-A64F-B21D-48103E122D64}"/>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6" name="Freeform 14">
                <a:extLst>
                  <a:ext uri="{FF2B5EF4-FFF2-40B4-BE49-F238E27FC236}">
                    <a16:creationId xmlns:a16="http://schemas.microsoft.com/office/drawing/2014/main" id="{F2597063-7267-B04B-B38E-81489A6CDF87}"/>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7" name="Freeform 15">
                <a:extLst>
                  <a:ext uri="{FF2B5EF4-FFF2-40B4-BE49-F238E27FC236}">
                    <a16:creationId xmlns:a16="http://schemas.microsoft.com/office/drawing/2014/main" id="{3FE856D3-EA32-394C-AA44-338B2E27211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8" name="Freeform 16">
                <a:extLst>
                  <a:ext uri="{FF2B5EF4-FFF2-40B4-BE49-F238E27FC236}">
                    <a16:creationId xmlns:a16="http://schemas.microsoft.com/office/drawing/2014/main" id="{0ECFCD0F-1337-954D-B07F-BC96AF0B199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9" name="Freeform 17">
                <a:extLst>
                  <a:ext uri="{FF2B5EF4-FFF2-40B4-BE49-F238E27FC236}">
                    <a16:creationId xmlns:a16="http://schemas.microsoft.com/office/drawing/2014/main" id="{B8C7ACF4-9465-9149-914E-2F15D6006473}"/>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0" name="Freeform 18">
                <a:extLst>
                  <a:ext uri="{FF2B5EF4-FFF2-40B4-BE49-F238E27FC236}">
                    <a16:creationId xmlns:a16="http://schemas.microsoft.com/office/drawing/2014/main" id="{E1D88046-D170-5944-9A3D-D4DCB29134A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1" name="Freeform 19">
                <a:extLst>
                  <a:ext uri="{FF2B5EF4-FFF2-40B4-BE49-F238E27FC236}">
                    <a16:creationId xmlns:a16="http://schemas.microsoft.com/office/drawing/2014/main" id="{C36507B0-D640-B84B-B416-BE888E381562}"/>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2" name="Freeform 20">
                <a:extLst>
                  <a:ext uri="{FF2B5EF4-FFF2-40B4-BE49-F238E27FC236}">
                    <a16:creationId xmlns:a16="http://schemas.microsoft.com/office/drawing/2014/main" id="{DCDA74F3-181A-864F-AC96-07DF4600C4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3" name="Freeform 21">
                <a:extLst>
                  <a:ext uri="{FF2B5EF4-FFF2-40B4-BE49-F238E27FC236}">
                    <a16:creationId xmlns:a16="http://schemas.microsoft.com/office/drawing/2014/main" id="{5676E55D-64DB-624E-829D-87D51D6782A7}"/>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4" name="Freeform 22">
                <a:extLst>
                  <a:ext uri="{FF2B5EF4-FFF2-40B4-BE49-F238E27FC236}">
                    <a16:creationId xmlns:a16="http://schemas.microsoft.com/office/drawing/2014/main" id="{F5ED151E-8302-F440-9A4D-3C76DE43B78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5" name="Freeform 23">
                <a:extLst>
                  <a:ext uri="{FF2B5EF4-FFF2-40B4-BE49-F238E27FC236}">
                    <a16:creationId xmlns:a16="http://schemas.microsoft.com/office/drawing/2014/main" id="{BD72C76F-69C9-F943-9DC7-B1E8EDAE7E8C}"/>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6" name="Freeform 24">
                <a:extLst>
                  <a:ext uri="{FF2B5EF4-FFF2-40B4-BE49-F238E27FC236}">
                    <a16:creationId xmlns:a16="http://schemas.microsoft.com/office/drawing/2014/main" id="{A2397D23-186E-0943-918E-35CC87306E0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7" name="Freeform 25">
                <a:extLst>
                  <a:ext uri="{FF2B5EF4-FFF2-40B4-BE49-F238E27FC236}">
                    <a16:creationId xmlns:a16="http://schemas.microsoft.com/office/drawing/2014/main" id="{7547FEE8-47BF-FD41-8919-A145C2A7CBDB}"/>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41" name="Picture 40">
            <a:extLst>
              <a:ext uri="{FF2B5EF4-FFF2-40B4-BE49-F238E27FC236}">
                <a16:creationId xmlns:a16="http://schemas.microsoft.com/office/drawing/2014/main" id="{EA8BA448-6524-C843-8240-CCF952044068}"/>
              </a:ext>
            </a:extLst>
          </p:cNvPr>
          <p:cNvPicPr>
            <a:picLocks noChangeAspect="1"/>
          </p:cNvPicPr>
          <p:nvPr userDrawn="1"/>
        </p:nvPicPr>
        <p:blipFill>
          <a:blip r:embed="rId5"/>
          <a:stretch>
            <a:fillRect/>
          </a:stretch>
        </p:blipFill>
        <p:spPr>
          <a:xfrm>
            <a:off x="6554364" y="4044226"/>
            <a:ext cx="2099685" cy="548640"/>
          </a:xfrm>
          <a:prstGeom prst="rect">
            <a:avLst/>
          </a:prstGeom>
        </p:spPr>
      </p:pic>
    </p:spTree>
    <p:extLst>
      <p:ext uri="{BB962C8B-B14F-4D97-AF65-F5344CB8AC3E}">
        <p14:creationId xmlns:p14="http://schemas.microsoft.com/office/powerpoint/2010/main" val="2916106333"/>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7496"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7496" y="-1"/>
            <a:ext cx="9162289" cy="1374344"/>
          </a:xfrm>
          <a:prstGeom prst="rect">
            <a:avLst/>
          </a:prstGeom>
        </p:spPr>
      </p:pic>
      <p:cxnSp>
        <p:nvCxnSpPr>
          <p:cNvPr id="9" name="Straight Connector 8"/>
          <p:cNvCxnSpPr/>
          <p:nvPr/>
        </p:nvCxnSpPr>
        <p:spPr>
          <a:xfrm>
            <a:off x="-9345" y="137581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9345" y="3778214"/>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NatHIVcurriculum_logo_white_thik.png">
            <a:extLst>
              <a:ext uri="{FF2B5EF4-FFF2-40B4-BE49-F238E27FC236}">
                <a16:creationId xmlns:a16="http://schemas.microsoft.com/office/drawing/2014/main" id="{AB8A0B6B-B538-9F4F-9B5E-6F68F44C4DF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11E5BFF4-B9AA-1C49-924A-3D81579F6BCD}"/>
              </a:ext>
            </a:extLst>
          </p:cNvPr>
          <p:cNvSpPr>
            <a:spLocks noGrp="1"/>
          </p:cNvSpPr>
          <p:nvPr>
            <p:ph type="title" hasCustomPrompt="1"/>
          </p:nvPr>
        </p:nvSpPr>
        <p:spPr>
          <a:xfrm>
            <a:off x="452333" y="2141759"/>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0963390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53144" cy="1372972"/>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53144" cy="1372972"/>
          </a:xfrm>
          <a:prstGeom prst="rect">
            <a:avLst/>
          </a:prstGeom>
        </p:spPr>
      </p:pic>
      <p:cxnSp>
        <p:nvCxnSpPr>
          <p:cNvPr id="14" name="Straight Connector 13"/>
          <p:cNvCxnSpPr/>
          <p:nvPr/>
        </p:nvCxnSpPr>
        <p:spPr>
          <a:xfrm>
            <a:off x="-5643" y="1375816"/>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643" y="3778231"/>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0" name="Picture 9" descr="NatHIVcurriculum_logo_white_thik.png">
            <a:extLst>
              <a:ext uri="{FF2B5EF4-FFF2-40B4-BE49-F238E27FC236}">
                <a16:creationId xmlns:a16="http://schemas.microsoft.com/office/drawing/2014/main" id="{3E581CB9-9A7F-9C49-B30C-B8C41541F504}"/>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1" name="Title 4">
            <a:extLst>
              <a:ext uri="{FF2B5EF4-FFF2-40B4-BE49-F238E27FC236}">
                <a16:creationId xmlns:a16="http://schemas.microsoft.com/office/drawing/2014/main" id="{0337FAAB-7324-A445-8B9B-43EB1A6CE6DE}"/>
              </a:ext>
            </a:extLst>
          </p:cNvPr>
          <p:cNvSpPr txBox="1">
            <a:spLocks/>
          </p:cNvSpPr>
          <p:nvPr userDrawn="1"/>
        </p:nvSpPr>
        <p:spPr>
          <a:xfrm>
            <a:off x="1" y="2077916"/>
            <a:ext cx="9143999" cy="971550"/>
          </a:xfrm>
          <a:prstGeom prst="rect">
            <a:avLst/>
          </a:prstGeom>
          <a:solidFill>
            <a:srgbClr val="0070C0">
              <a:alpha val="15000"/>
            </a:srgbClr>
          </a:solidFill>
        </p:spPr>
        <p:txBody>
          <a:bodyPr tIns="0" anchor="ctr">
            <a:normAutofit/>
          </a:bodyPr>
          <a:lstStyle/>
          <a:p>
            <a:pPr marL="0" marR="0" lvl="0" indent="0" algn="ctr" defTabSz="685800" rtl="0" eaLnBrk="1" fontAlgn="auto" latinLnBrk="0" hangingPunct="1">
              <a:lnSpc>
                <a:spcPts val="28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13" name="Title 1">
            <a:extLst>
              <a:ext uri="{FF2B5EF4-FFF2-40B4-BE49-F238E27FC236}">
                <a16:creationId xmlns:a16="http://schemas.microsoft.com/office/drawing/2014/main" id="{A7E5160C-85AC-7248-84C1-AB4B33AAEE8B}"/>
              </a:ext>
            </a:extLst>
          </p:cNvPr>
          <p:cNvSpPr>
            <a:spLocks noGrp="1"/>
          </p:cNvSpPr>
          <p:nvPr>
            <p:ph type="title" hasCustomPrompt="1"/>
          </p:nvPr>
        </p:nvSpPr>
        <p:spPr>
          <a:xfrm>
            <a:off x="459306" y="2078649"/>
            <a:ext cx="8229568" cy="956120"/>
          </a:xfrm>
          <a:prstGeom prst="rect">
            <a:avLst/>
          </a:prstGeom>
        </p:spPr>
        <p:txBody>
          <a:bodyPr tIns="0" anchor="ctr">
            <a:normAutofit/>
          </a:bodyPr>
          <a:lstStyle>
            <a:lvl1pPr algn="ctr">
              <a:lnSpc>
                <a:spcPts val="3000"/>
              </a:lnSpc>
              <a:defRPr sz="2400" b="1" cap="none">
                <a:solidFill>
                  <a:schemeClr val="tx2"/>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29051779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Thick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10" name="Rectangle 9"/>
          <p:cNvSpPr/>
          <p:nvPr userDrawn="1"/>
        </p:nvSpPr>
        <p:spPr>
          <a:xfrm>
            <a:off x="-876" y="1371601"/>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sp>
        <p:nvSpPr>
          <p:cNvPr id="11" name="Rectangle 10"/>
          <p:cNvSpPr/>
          <p:nvPr userDrawn="1"/>
        </p:nvSpPr>
        <p:spPr>
          <a:xfrm>
            <a:off x="-876" y="3499324"/>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pic>
        <p:nvPicPr>
          <p:cNvPr id="9" name="Picture 8" descr="NatHIVcurriculum_logo_white_thik.png">
            <a:extLst>
              <a:ext uri="{FF2B5EF4-FFF2-40B4-BE49-F238E27FC236}">
                <a16:creationId xmlns:a16="http://schemas.microsoft.com/office/drawing/2014/main" id="{0FB6F301-DD77-994D-B54D-D52912FE0A5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D924EF78-34F7-6D46-B816-91F0D3BB5989}"/>
              </a:ext>
            </a:extLst>
          </p:cNvPr>
          <p:cNvSpPr>
            <a:spLocks noGrp="1"/>
          </p:cNvSpPr>
          <p:nvPr>
            <p:ph type="title" hasCustomPrompt="1"/>
          </p:nvPr>
        </p:nvSpPr>
        <p:spPr>
          <a:xfrm>
            <a:off x="452333" y="2146855"/>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19124480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3A162183-E1A8-A14F-931A-7A8769D9E144}"/>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igures_Image_Credi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60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E8C9B552-E002-5C48-BB85-CEC9317C756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684962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 name="Rectangle 2"/>
          <p:cNvSpPr/>
          <p:nvPr/>
        </p:nvSpPr>
        <p:spPr>
          <a:xfrm>
            <a:off x="0" y="920751"/>
            <a:ext cx="9162288" cy="37719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bg1"/>
              </a:solidFill>
            </a:endParaRPr>
          </a:p>
        </p:txBody>
      </p:sp>
      <p:sp>
        <p:nvSpPr>
          <p:cNvPr id="34" name="Text Placeholder 5"/>
          <p:cNvSpPr>
            <a:spLocks noGrp="1"/>
          </p:cNvSpPr>
          <p:nvPr>
            <p:ph type="body" sz="quarter" idx="15" hasCustomPrompt="1"/>
          </p:nvPr>
        </p:nvSpPr>
        <p:spPr>
          <a:xfrm>
            <a:off x="318914" y="941069"/>
            <a:ext cx="8503916" cy="342896"/>
          </a:xfrm>
          <a:prstGeom prst="rect">
            <a:avLst/>
          </a:prstGeom>
        </p:spPr>
        <p:txBody>
          <a:bodyPr vert="horz" anchor="ctr"/>
          <a:lstStyle>
            <a:lvl1pPr marL="0" indent="0" algn="l">
              <a:spcBef>
                <a:spcPts val="0"/>
              </a:spcBef>
              <a:buNone/>
              <a:defRPr sz="15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48526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Large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4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4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cxnSp>
        <p:nvCxnSpPr>
          <p:cNvPr id="32" name="Straight Connector 31"/>
          <p:cNvCxnSpPr/>
          <p:nvPr/>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10312309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53" r:id="rId2"/>
    <p:sldLayoutId id="2147483695" r:id="rId3"/>
    <p:sldLayoutId id="2147483696" r:id="rId4"/>
    <p:sldLayoutId id="2147483714" r:id="rId5"/>
    <p:sldLayoutId id="2147483699" r:id="rId6"/>
    <p:sldLayoutId id="2147483733" r:id="rId7"/>
    <p:sldLayoutId id="2147483700" r:id="rId8"/>
    <p:sldLayoutId id="2147483738" r:id="rId9"/>
    <p:sldLayoutId id="2147483740" r:id="rId10"/>
    <p:sldLayoutId id="2147483739" r:id="rId11"/>
    <p:sldLayoutId id="2147483698" r:id="rId12"/>
    <p:sldLayoutId id="2147483752" r:id="rId13"/>
    <p:sldLayoutId id="2147483755" r:id="rId14"/>
    <p:sldLayoutId id="2147483754" r:id="rId15"/>
    <p:sldLayoutId id="2147483756" r:id="rId16"/>
    <p:sldLayoutId id="2147483735" r:id="rId17"/>
    <p:sldLayoutId id="2147483707" r:id="rId18"/>
    <p:sldLayoutId id="2147483732" r:id="rId19"/>
    <p:sldLayoutId id="2147483727" r:id="rId20"/>
    <p:sldLayoutId id="2147483694" r:id="rId21"/>
    <p:sldLayoutId id="2147483703" r:id="rId22"/>
    <p:sldLayoutId id="2147483706" r:id="rId23"/>
  </p:sldLayoutIdLst>
  <p:transition spd="slow"/>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b="0" dirty="0">
                <a:solidFill>
                  <a:srgbClr val="003A78"/>
                </a:solidFill>
              </a:rPr>
              <a:t>Rilpivirine + TDF-FTC versus Efavirenz + TDF-FTC</a:t>
            </a:r>
            <a:br>
              <a:rPr lang="en-US" b="0" dirty="0">
                <a:solidFill>
                  <a:srgbClr val="003A78"/>
                </a:solidFill>
              </a:rPr>
            </a:br>
            <a:r>
              <a:rPr lang="en-US" dirty="0">
                <a:solidFill>
                  <a:srgbClr val="003A78"/>
                </a:solidFill>
              </a:rPr>
              <a:t>ECHO Trial</a:t>
            </a:r>
          </a:p>
        </p:txBody>
      </p:sp>
    </p:spTree>
    <p:extLst>
      <p:ext uri="{BB962C8B-B14F-4D97-AF65-F5344CB8AC3E}">
        <p14:creationId xmlns:p14="http://schemas.microsoft.com/office/powerpoint/2010/main" val="33409135"/>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Rilpivirine + TDF-FTC versus Efavirenz + TDF-FTC</a:t>
            </a:r>
            <a:br>
              <a:rPr lang="en-US" sz="2000" dirty="0">
                <a:ea typeface="ＭＳ Ｐゴシック" pitchFamily="22" charset="-128"/>
                <a:cs typeface="ＭＳ Ｐゴシック" pitchFamily="22" charset="-128"/>
              </a:rPr>
            </a:br>
            <a:r>
              <a:rPr lang="en-US" sz="2000" dirty="0">
                <a:ea typeface="ＭＳ Ｐゴシック" pitchFamily="22" charset="-128"/>
                <a:cs typeface="ＭＳ Ｐゴシック" pitchFamily="22" charset="-128"/>
              </a:rPr>
              <a:t>ECHO: Study Design</a:t>
            </a:r>
            <a:endParaRPr lang="en-US" sz="2000" dirty="0"/>
          </a:p>
        </p:txBody>
      </p:sp>
      <p:sp>
        <p:nvSpPr>
          <p:cNvPr id="11" name="Content Placeholder 5"/>
          <p:cNvSpPr>
            <a:spLocks noGrp="1"/>
          </p:cNvSpPr>
          <p:nvPr>
            <p:ph type="body" sz="quarter" idx="16"/>
          </p:nvPr>
        </p:nvSpPr>
        <p:spPr/>
        <p:txBody>
          <a:bodyPr/>
          <a:lstStyle/>
          <a:p>
            <a:r>
              <a:rPr lang="en-US" dirty="0"/>
              <a:t>Source: </a:t>
            </a:r>
            <a:r>
              <a:rPr lang="en-US" dirty="0">
                <a:latin typeface="Arial" pitchFamily="22" charset="0"/>
              </a:rPr>
              <a:t>Molina J-M, et al. Lancet. 2011;378:238-46.</a:t>
            </a:r>
          </a:p>
        </p:txBody>
      </p:sp>
      <p:sp>
        <p:nvSpPr>
          <p:cNvPr id="4" name="Content Placeholder 3"/>
          <p:cNvSpPr>
            <a:spLocks noGrp="1"/>
          </p:cNvSpPr>
          <p:nvPr>
            <p:ph sz="half" idx="2"/>
          </p:nvPr>
        </p:nvSpPr>
        <p:spPr>
          <a:xfrm>
            <a:off x="323851" y="1184224"/>
            <a:ext cx="5240370" cy="3504315"/>
          </a:xfrm>
        </p:spPr>
        <p:txBody>
          <a:bodyPr>
            <a:normAutofit fontScale="92500"/>
          </a:bodyPr>
          <a:lstStyle/>
          <a:p>
            <a:pPr marL="182880" lvl="0" indent="-182880" defTabSz="457200" fontAlgn="base">
              <a:lnSpc>
                <a:spcPts val="2000"/>
              </a:lnSpc>
              <a:spcAft>
                <a:spcPct val="0"/>
              </a:spcAft>
              <a:buSzTx/>
            </a:pPr>
            <a:r>
              <a:rPr lang="en-US" b="1" dirty="0">
                <a:latin typeface="Arial"/>
                <a:cs typeface="Arial"/>
              </a:rPr>
              <a:t>Background</a:t>
            </a:r>
            <a:r>
              <a:rPr lang="en-US" dirty="0">
                <a:latin typeface="Arial"/>
                <a:cs typeface="Arial"/>
              </a:rPr>
              <a:t>: </a:t>
            </a:r>
            <a:r>
              <a:rPr lang="en-US" dirty="0">
                <a:latin typeface="Arial" pitchFamily="22" charset="0"/>
              </a:rPr>
              <a:t>Randomized, double-blind, phase 3 trial comparing rilpivirine and efavirenz in combination with a fixed background regimen consisting of tenofovir DF-emtricitabine in </a:t>
            </a:r>
            <a:r>
              <a:rPr lang="en-US" dirty="0">
                <a:solidFill>
                  <a:schemeClr val="tx1"/>
                </a:solidFill>
                <a:latin typeface="Arial" pitchFamily="22" charset="0"/>
              </a:rPr>
              <a:t>treatment-naïve adults </a:t>
            </a:r>
            <a:r>
              <a:rPr lang="en-US" dirty="0">
                <a:latin typeface="Arial" pitchFamily="22" charset="0"/>
              </a:rPr>
              <a:t>with HIV </a:t>
            </a:r>
            <a:endParaRPr lang="en-US" u="sng" dirty="0">
              <a:latin typeface="Arial"/>
              <a:cs typeface="Arial"/>
            </a:endParaRPr>
          </a:p>
          <a:p>
            <a:pPr marL="182880" lvl="0" indent="-182880" defTabSz="457200" fontAlgn="base">
              <a:lnSpc>
                <a:spcPts val="2000"/>
              </a:lnSpc>
              <a:spcAft>
                <a:spcPct val="0"/>
              </a:spcAft>
              <a:buSzTx/>
            </a:pPr>
            <a:r>
              <a:rPr lang="en-US" b="1" dirty="0">
                <a:latin typeface="Arial"/>
                <a:cs typeface="Arial"/>
              </a:rPr>
              <a:t>Inclusion Criteria (n = 690)</a:t>
            </a:r>
          </a:p>
          <a:p>
            <a:pPr marL="348615" lvl="1" indent="-182880" defTabSz="457200" fontAlgn="base">
              <a:lnSpc>
                <a:spcPts val="2000"/>
              </a:lnSpc>
              <a:spcAft>
                <a:spcPct val="0"/>
              </a:spcAft>
              <a:buSzTx/>
            </a:pPr>
            <a:r>
              <a:rPr lang="en-US" dirty="0">
                <a:latin typeface="Arial" pitchFamily="22" charset="0"/>
              </a:rPr>
              <a:t>Antiretroviral-naïve adults</a:t>
            </a:r>
          </a:p>
          <a:p>
            <a:pPr marL="348615" lvl="1" indent="-182880" defTabSz="457200" fontAlgn="base">
              <a:lnSpc>
                <a:spcPts val="2000"/>
              </a:lnSpc>
              <a:spcAft>
                <a:spcPct val="0"/>
              </a:spcAft>
              <a:buSzTx/>
            </a:pPr>
            <a:r>
              <a:rPr lang="en-US" dirty="0">
                <a:latin typeface="Arial" pitchFamily="22" charset="0"/>
              </a:rPr>
              <a:t>Age ≥18 years</a:t>
            </a:r>
          </a:p>
          <a:p>
            <a:pPr marL="348615" lvl="1" indent="-182880" defTabSz="457200" fontAlgn="base">
              <a:lnSpc>
                <a:spcPts val="2000"/>
              </a:lnSpc>
              <a:spcAft>
                <a:spcPct val="0"/>
              </a:spcAft>
              <a:buSzTx/>
            </a:pPr>
            <a:r>
              <a:rPr lang="en-US" dirty="0">
                <a:latin typeface="Arial" pitchFamily="22" charset="0"/>
              </a:rPr>
              <a:t>HIV RNA ≥5,000 copies/mL</a:t>
            </a:r>
          </a:p>
          <a:p>
            <a:pPr marL="348615" lvl="1" indent="-182880" defTabSz="457200" fontAlgn="base">
              <a:lnSpc>
                <a:spcPts val="2000"/>
              </a:lnSpc>
              <a:spcAft>
                <a:spcPct val="0"/>
              </a:spcAft>
              <a:buSzTx/>
            </a:pPr>
            <a:r>
              <a:rPr lang="en-US" dirty="0">
                <a:latin typeface="Arial" pitchFamily="22" charset="0"/>
              </a:rPr>
              <a:t>No resistance to any study drugs </a:t>
            </a:r>
            <a:endParaRPr lang="en-US" baseline="30000" dirty="0"/>
          </a:p>
          <a:p>
            <a:pPr marL="182880" lvl="0" indent="-182880" defTabSz="457200" fontAlgn="base">
              <a:lnSpc>
                <a:spcPts val="2000"/>
              </a:lnSpc>
              <a:spcAft>
                <a:spcPct val="0"/>
              </a:spcAft>
              <a:buSzTx/>
              <a:defRPr/>
            </a:pPr>
            <a:r>
              <a:rPr lang="en-US" b="1" dirty="0">
                <a:latin typeface="Arial" pitchFamily="22" charset="0"/>
              </a:rPr>
              <a:t>Treatment Arms</a:t>
            </a:r>
            <a:endParaRPr lang="en-US" dirty="0">
              <a:latin typeface="Arial" pitchFamily="22" charset="0"/>
            </a:endParaRPr>
          </a:p>
          <a:p>
            <a:pPr marL="348615" lvl="1" indent="-182880" defTabSz="457200" fontAlgn="base">
              <a:lnSpc>
                <a:spcPts val="2000"/>
              </a:lnSpc>
              <a:spcAft>
                <a:spcPct val="0"/>
              </a:spcAft>
              <a:buSzTx/>
              <a:defRPr/>
            </a:pPr>
            <a:r>
              <a:rPr lang="en-US" dirty="0">
                <a:latin typeface="Arial" pitchFamily="22" charset="0"/>
              </a:rPr>
              <a:t>Rilpivirine + Tenofovir DF-Emtricitabine</a:t>
            </a:r>
          </a:p>
          <a:p>
            <a:pPr marL="348615" lvl="1" indent="-182880" defTabSz="457200" fontAlgn="base">
              <a:lnSpc>
                <a:spcPts val="2000"/>
              </a:lnSpc>
              <a:spcAft>
                <a:spcPct val="0"/>
              </a:spcAft>
              <a:buSzTx/>
              <a:defRPr/>
            </a:pPr>
            <a:r>
              <a:rPr lang="en-US" dirty="0">
                <a:latin typeface="Arial" pitchFamily="22" charset="0"/>
              </a:rPr>
              <a:t>Efavirenz + Tenofovir DF-Emtricitabine</a:t>
            </a:r>
          </a:p>
          <a:p>
            <a:endParaRPr lang="en-US" dirty="0"/>
          </a:p>
        </p:txBody>
      </p:sp>
      <p:sp>
        <p:nvSpPr>
          <p:cNvPr id="5" name="Rectangle 7"/>
          <p:cNvSpPr>
            <a:spLocks noChangeArrowheads="1"/>
          </p:cNvSpPr>
          <p:nvPr/>
        </p:nvSpPr>
        <p:spPr bwMode="ltGray">
          <a:xfrm>
            <a:off x="6237549" y="1916925"/>
            <a:ext cx="2623992" cy="640080"/>
          </a:xfrm>
          <a:prstGeom prst="rect">
            <a:avLst/>
          </a:prstGeom>
          <a:solidFill>
            <a:srgbClr val="0070C0">
              <a:alpha val="20000"/>
            </a:srgbClr>
          </a:solidFill>
          <a:ln w="9525" cap="flat" cmpd="sng" algn="ctr">
            <a:solidFill>
              <a:srgbClr val="000000"/>
            </a:solidFill>
            <a:prstDash val="solid"/>
            <a:miter lim="800000"/>
            <a:headEnd type="none" w="med" len="med"/>
            <a:tailEnd type="none" w="med" len="med"/>
          </a:ln>
          <a:effectLst/>
        </p:spPr>
        <p:txBody>
          <a:bodyPr wrap="square" lIns="91430" tIns="45714" rIns="91430" bIns="45714" anchor="ctr">
            <a:prstTxWarp prst="textNoShape">
              <a:avLst/>
            </a:prstTxWarp>
          </a:bodyPr>
          <a:lstStyle/>
          <a:p>
            <a:pPr algn="ctr"/>
            <a:r>
              <a:rPr lang="en-US" sz="1600" b="1" dirty="0">
                <a:solidFill>
                  <a:srgbClr val="000000"/>
                </a:solidFill>
                <a:latin typeface="Arial"/>
                <a:cs typeface="Arial"/>
              </a:rPr>
              <a:t>Rilpivirine + TDF-FTC QD </a:t>
            </a:r>
            <a:br>
              <a:rPr lang="en-US" sz="1400" b="1" dirty="0">
                <a:solidFill>
                  <a:srgbClr val="000000"/>
                </a:solidFill>
                <a:latin typeface="Arial"/>
                <a:cs typeface="Arial"/>
              </a:rPr>
            </a:br>
            <a:r>
              <a:rPr lang="en-US" sz="1200" b="1" dirty="0">
                <a:solidFill>
                  <a:srgbClr val="000000"/>
                </a:solidFill>
                <a:latin typeface="Arial"/>
                <a:cs typeface="Arial"/>
              </a:rPr>
              <a:t> </a:t>
            </a:r>
            <a:r>
              <a:rPr lang="en-US" sz="1200" dirty="0">
                <a:solidFill>
                  <a:srgbClr val="000000"/>
                </a:solidFill>
                <a:latin typeface="Arial"/>
                <a:cs typeface="Arial"/>
              </a:rPr>
              <a:t>(n = 346)</a:t>
            </a:r>
          </a:p>
        </p:txBody>
      </p:sp>
      <p:sp>
        <p:nvSpPr>
          <p:cNvPr id="6" name="Rectangle 7"/>
          <p:cNvSpPr>
            <a:spLocks noChangeArrowheads="1"/>
          </p:cNvSpPr>
          <p:nvPr/>
        </p:nvSpPr>
        <p:spPr bwMode="ltGray">
          <a:xfrm>
            <a:off x="6260766" y="3077060"/>
            <a:ext cx="2623992" cy="640080"/>
          </a:xfrm>
          <a:prstGeom prst="rect">
            <a:avLst/>
          </a:prstGeom>
          <a:solidFill>
            <a:srgbClr val="6D9A3C">
              <a:alpha val="20000"/>
            </a:srgbClr>
          </a:solidFill>
          <a:ln w="9525" cap="flat" cmpd="sng" algn="ctr">
            <a:solidFill>
              <a:srgbClr val="000000"/>
            </a:solidFill>
            <a:prstDash val="solid"/>
            <a:miter lim="800000"/>
            <a:headEnd type="none" w="med" len="med"/>
            <a:tailEnd type="none" w="med" len="med"/>
          </a:ln>
          <a:effectLst/>
        </p:spPr>
        <p:txBody>
          <a:bodyPr wrap="square" lIns="91430" tIns="45714" rIns="91430" bIns="45714" anchor="ctr" anchorCtr="1">
            <a:prstTxWarp prst="textNoShape">
              <a:avLst/>
            </a:prstTxWarp>
          </a:bodyPr>
          <a:lstStyle/>
          <a:p>
            <a:pPr algn="ctr"/>
            <a:r>
              <a:rPr lang="en-US" sz="1600" b="1" dirty="0">
                <a:solidFill>
                  <a:srgbClr val="000000"/>
                </a:solidFill>
                <a:latin typeface="Arial"/>
                <a:cs typeface="Arial"/>
              </a:rPr>
              <a:t>Efavirenz + TDF-FTC QD</a:t>
            </a:r>
          </a:p>
          <a:p>
            <a:pPr algn="ctr"/>
            <a:r>
              <a:rPr lang="en-US" sz="1200" dirty="0">
                <a:solidFill>
                  <a:srgbClr val="000000"/>
                </a:solidFill>
                <a:latin typeface="Arial"/>
                <a:cs typeface="Arial"/>
              </a:rPr>
              <a:t>(n = 344)</a:t>
            </a:r>
          </a:p>
        </p:txBody>
      </p:sp>
      <p:cxnSp>
        <p:nvCxnSpPr>
          <p:cNvPr id="8" name="Straight Arrow Connector 7"/>
          <p:cNvCxnSpPr>
            <a:cxnSpLocks/>
            <a:stCxn id="4" idx="3"/>
          </p:cNvCxnSpPr>
          <p:nvPr/>
        </p:nvCxnSpPr>
        <p:spPr>
          <a:xfrm flipV="1">
            <a:off x="5564221" y="2296302"/>
            <a:ext cx="616204" cy="64008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p:cNvCxnSpPr>
            <a:cxnSpLocks/>
            <a:stCxn id="4" idx="3"/>
          </p:cNvCxnSpPr>
          <p:nvPr/>
        </p:nvCxnSpPr>
        <p:spPr>
          <a:xfrm>
            <a:off x="5564221" y="2936382"/>
            <a:ext cx="638180" cy="48017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21827"/>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Rilpivirine + TDF-FTC versus Efavirenz + TDF-FTC</a:t>
            </a:r>
            <a:br>
              <a:rPr lang="en-US" sz="2000" dirty="0">
                <a:ea typeface="ＭＳ Ｐゴシック" pitchFamily="22" charset="-128"/>
                <a:cs typeface="ＭＳ Ｐゴシック" pitchFamily="22" charset="-128"/>
              </a:rPr>
            </a:br>
            <a:r>
              <a:rPr lang="en-US" sz="2000" dirty="0">
                <a:ea typeface="ＭＳ Ｐゴシック" pitchFamily="22" charset="-128"/>
                <a:cs typeface="ＭＳ Ｐゴシック" pitchFamily="22" charset="-128"/>
              </a:rPr>
              <a:t>ECHO: Results</a:t>
            </a:r>
            <a:endParaRPr lang="en-US" sz="2000" dirty="0"/>
          </a:p>
        </p:txBody>
      </p:sp>
      <p:sp>
        <p:nvSpPr>
          <p:cNvPr id="3" name="Text Placeholder 2"/>
          <p:cNvSpPr>
            <a:spLocks noGrp="1"/>
          </p:cNvSpPr>
          <p:nvPr>
            <p:ph type="body" sz="quarter" idx="15"/>
          </p:nvPr>
        </p:nvSpPr>
        <p:spPr/>
        <p:txBody>
          <a:bodyPr/>
          <a:lstStyle/>
          <a:p>
            <a:r>
              <a:rPr lang="en-US" dirty="0">
                <a:latin typeface="Arial" pitchFamily="-110" charset="0"/>
                <a:ea typeface="ＭＳ Ｐゴシック" pitchFamily="-110" charset="-128"/>
                <a:cs typeface="ＭＳ Ｐゴシック" pitchFamily="-110" charset="-128"/>
              </a:rPr>
              <a:t>48 Week Virologic Response (Intention-to-Treat)</a:t>
            </a:r>
          </a:p>
        </p:txBody>
      </p:sp>
      <p:sp>
        <p:nvSpPr>
          <p:cNvPr id="4" name="Text Placeholder 3"/>
          <p:cNvSpPr>
            <a:spLocks noGrp="1"/>
          </p:cNvSpPr>
          <p:nvPr>
            <p:ph type="body" sz="quarter" idx="16"/>
          </p:nvPr>
        </p:nvSpPr>
        <p:spPr/>
        <p:txBody>
          <a:bodyPr/>
          <a:lstStyle/>
          <a:p>
            <a:r>
              <a:rPr lang="en-US" dirty="0"/>
              <a:t>Source: </a:t>
            </a:r>
            <a:r>
              <a:rPr lang="en-US" dirty="0">
                <a:latin typeface="Arial" pitchFamily="22" charset="0"/>
              </a:rPr>
              <a:t>Molina J-M, et al. Lancet. 2011;378:238-46.</a:t>
            </a:r>
          </a:p>
        </p:txBody>
      </p:sp>
      <p:graphicFrame>
        <p:nvGraphicFramePr>
          <p:cNvPr id="5" name="Chart 4"/>
          <p:cNvGraphicFramePr>
            <a:graphicFrameLocks/>
          </p:cNvGraphicFramePr>
          <p:nvPr>
            <p:extLst>
              <p:ext uri="{D42A27DB-BD31-4B8C-83A1-F6EECF244321}">
                <p14:modId xmlns:p14="http://schemas.microsoft.com/office/powerpoint/2010/main" val="1452913344"/>
              </p:ext>
            </p:extLst>
          </p:nvPr>
        </p:nvGraphicFramePr>
        <p:xfrm>
          <a:off x="456072" y="1373504"/>
          <a:ext cx="8229600" cy="33832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65600935"/>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Rilpivirine + TDF-FTC versus Efavirenz + TDF-FTC</a:t>
            </a:r>
            <a:br>
              <a:rPr lang="en-US" sz="2000" dirty="0">
                <a:ea typeface="ＭＳ Ｐゴシック" pitchFamily="22" charset="-128"/>
                <a:cs typeface="ＭＳ Ｐゴシック" pitchFamily="22" charset="-128"/>
              </a:rPr>
            </a:br>
            <a:r>
              <a:rPr lang="en-US" sz="2000" dirty="0">
                <a:ea typeface="ＭＳ Ｐゴシック" pitchFamily="22" charset="-128"/>
                <a:cs typeface="ＭＳ Ｐゴシック" pitchFamily="22" charset="-128"/>
              </a:rPr>
              <a:t>ECHO: Results</a:t>
            </a:r>
            <a:endParaRPr lang="en-US" sz="2000" dirty="0"/>
          </a:p>
        </p:txBody>
      </p:sp>
      <p:sp>
        <p:nvSpPr>
          <p:cNvPr id="4" name="Text Placeholder 3"/>
          <p:cNvSpPr>
            <a:spLocks noGrp="1"/>
          </p:cNvSpPr>
          <p:nvPr>
            <p:ph type="body" sz="quarter" idx="16"/>
          </p:nvPr>
        </p:nvSpPr>
        <p:spPr/>
        <p:txBody>
          <a:bodyPr/>
          <a:lstStyle/>
          <a:p>
            <a:r>
              <a:rPr lang="en-US" dirty="0"/>
              <a:t>Source: </a:t>
            </a:r>
            <a:r>
              <a:rPr lang="en-US" dirty="0">
                <a:latin typeface="Arial" pitchFamily="22" charset="0"/>
              </a:rPr>
              <a:t>Molina J-M, et al. Lancet. 2011;378:238-46</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2408775416"/>
              </p:ext>
            </p:extLst>
          </p:nvPr>
        </p:nvGraphicFramePr>
        <p:xfrm>
          <a:off x="461351" y="1381541"/>
          <a:ext cx="8229600" cy="338328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 Placeholder 7"/>
          <p:cNvSpPr>
            <a:spLocks noGrp="1"/>
          </p:cNvSpPr>
          <p:nvPr>
            <p:ph type="body" sz="quarter" idx="15"/>
          </p:nvPr>
        </p:nvSpPr>
        <p:spPr>
          <a:xfrm>
            <a:off x="318914" y="950934"/>
            <a:ext cx="8503916" cy="323165"/>
          </a:xfrm>
          <a:prstGeom prst="rect">
            <a:avLst/>
          </a:prstGeom>
        </p:spPr>
        <p:txBody>
          <a:bodyPr wrap="square">
            <a:spAutoFit/>
          </a:bodyPr>
          <a:lstStyle/>
          <a:p>
            <a:r>
              <a:rPr lang="en-US" dirty="0">
                <a:latin typeface="Arial" pitchFamily="-110" charset="0"/>
                <a:ea typeface="ＭＳ Ｐゴシック" pitchFamily="-110" charset="-128"/>
                <a:cs typeface="ＭＳ Ｐゴシック" pitchFamily="-110" charset="-128"/>
              </a:rPr>
              <a:t>48 Week Virologic Failure and Discontinuations (Intention-to-Treat)</a:t>
            </a:r>
            <a:endParaRPr lang="en-US" dirty="0"/>
          </a:p>
        </p:txBody>
      </p:sp>
    </p:spTree>
    <p:extLst>
      <p:ext uri="{BB962C8B-B14F-4D97-AF65-F5344CB8AC3E}">
        <p14:creationId xmlns:p14="http://schemas.microsoft.com/office/powerpoint/2010/main" val="554681811"/>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Rilpivirine + TDF-FTC versus Efavirenz + TDF-FTC</a:t>
            </a:r>
            <a:br>
              <a:rPr lang="en-US" sz="2000" dirty="0">
                <a:ea typeface="ＭＳ Ｐゴシック" pitchFamily="22" charset="-128"/>
                <a:cs typeface="ＭＳ Ｐゴシック" pitchFamily="22" charset="-128"/>
              </a:rPr>
            </a:br>
            <a:r>
              <a:rPr lang="en-US" sz="2000" dirty="0">
                <a:ea typeface="ＭＳ Ｐゴシック" pitchFamily="22" charset="-128"/>
                <a:cs typeface="ＭＳ Ｐゴシック" pitchFamily="22" charset="-128"/>
              </a:rPr>
              <a:t>ECHO: Resistance Results</a:t>
            </a:r>
            <a:endParaRPr lang="en-US" sz="2000" dirty="0"/>
          </a:p>
        </p:txBody>
      </p:sp>
      <p:sp>
        <p:nvSpPr>
          <p:cNvPr id="4" name="Text Placeholder 3"/>
          <p:cNvSpPr>
            <a:spLocks noGrp="1"/>
          </p:cNvSpPr>
          <p:nvPr>
            <p:ph type="body" sz="quarter" idx="15"/>
          </p:nvPr>
        </p:nvSpPr>
        <p:spPr>
          <a:prstGeom prst="rect">
            <a:avLst/>
          </a:prstGeom>
        </p:spPr>
        <p:txBody>
          <a:bodyPr/>
          <a:lstStyle/>
          <a:p>
            <a:r>
              <a:rPr lang="en-US" dirty="0"/>
              <a:t>Incidence of NNRTI Resistance Associated Mutations (RAMs)</a:t>
            </a:r>
          </a:p>
        </p:txBody>
      </p:sp>
      <p:sp>
        <p:nvSpPr>
          <p:cNvPr id="6" name="Content Placeholder 5"/>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Source: Molina J-M, et al. Lancet. 2011;378:238-46.</a:t>
            </a:r>
          </a:p>
        </p:txBody>
      </p:sp>
      <p:graphicFrame>
        <p:nvGraphicFramePr>
          <p:cNvPr id="7" name="Chart 6"/>
          <p:cNvGraphicFramePr>
            <a:graphicFrameLocks/>
          </p:cNvGraphicFramePr>
          <p:nvPr>
            <p:extLst>
              <p:ext uri="{D42A27DB-BD31-4B8C-83A1-F6EECF244321}">
                <p14:modId xmlns:p14="http://schemas.microsoft.com/office/powerpoint/2010/main" val="914172968"/>
              </p:ext>
            </p:extLst>
          </p:nvPr>
        </p:nvGraphicFramePr>
        <p:xfrm>
          <a:off x="468837" y="1344168"/>
          <a:ext cx="8229600" cy="338328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B8898D91-C274-8959-2F48-980B5A1002A6}"/>
              </a:ext>
            </a:extLst>
          </p:cNvPr>
          <p:cNvSpPr txBox="1"/>
          <p:nvPr/>
        </p:nvSpPr>
        <p:spPr>
          <a:xfrm>
            <a:off x="578672" y="4372153"/>
            <a:ext cx="8096491" cy="415498"/>
          </a:xfrm>
          <a:prstGeom prst="rect">
            <a:avLst/>
          </a:prstGeom>
          <a:solidFill>
            <a:schemeClr val="bg1">
              <a:lumMod val="95000"/>
            </a:schemeClr>
          </a:solidFill>
        </p:spPr>
        <p:txBody>
          <a:bodyPr wrap="square" lIns="274320" rIns="274320" rtlCol="0">
            <a:spAutoFit/>
          </a:bodyPr>
          <a:lstStyle/>
          <a:p>
            <a:r>
              <a:rPr lang="en-US" sz="1050" dirty="0">
                <a:latin typeface="Arial"/>
              </a:rPr>
              <a:t>The percentages represent the number of participants who developed each specific NNRTI RAM out of the number of participants who developed any NNRTI RAM in that arm of the trial (the n listed at the top of the graph).</a:t>
            </a:r>
          </a:p>
        </p:txBody>
      </p:sp>
    </p:spTree>
    <p:extLst>
      <p:ext uri="{BB962C8B-B14F-4D97-AF65-F5344CB8AC3E}">
        <p14:creationId xmlns:p14="http://schemas.microsoft.com/office/powerpoint/2010/main" val="3384836357"/>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Rilpivirine + TDF-FTC versus Efavirenz + TDF-FTC</a:t>
            </a:r>
            <a:br>
              <a:rPr lang="en-US" sz="2000" dirty="0">
                <a:ea typeface="ＭＳ Ｐゴシック" pitchFamily="22" charset="-128"/>
                <a:cs typeface="ＭＳ Ｐゴシック" pitchFamily="22" charset="-128"/>
              </a:rPr>
            </a:br>
            <a:r>
              <a:rPr lang="en-US" sz="2000" dirty="0">
                <a:ea typeface="ＭＳ Ｐゴシック" pitchFamily="22" charset="-128"/>
                <a:cs typeface="ＭＳ Ｐゴシック" pitchFamily="22" charset="-128"/>
              </a:rPr>
              <a:t>ECHO: Resistance Results</a:t>
            </a:r>
            <a:endParaRPr lang="en-US" sz="2000" dirty="0"/>
          </a:p>
        </p:txBody>
      </p:sp>
      <p:sp>
        <p:nvSpPr>
          <p:cNvPr id="4" name="Text Placeholder 3"/>
          <p:cNvSpPr>
            <a:spLocks noGrp="1"/>
          </p:cNvSpPr>
          <p:nvPr>
            <p:ph type="body" sz="quarter" idx="15"/>
          </p:nvPr>
        </p:nvSpPr>
        <p:spPr>
          <a:prstGeom prst="rect">
            <a:avLst/>
          </a:prstGeom>
        </p:spPr>
        <p:txBody>
          <a:bodyPr/>
          <a:lstStyle/>
          <a:p>
            <a:r>
              <a:rPr lang="en-US" dirty="0"/>
              <a:t>Incidence of NRTI Resistance Associated Mutations (RAMs)</a:t>
            </a:r>
          </a:p>
        </p:txBody>
      </p:sp>
      <p:sp>
        <p:nvSpPr>
          <p:cNvPr id="6" name="Content Placeholder 5"/>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Source: Molina J-M, et al. Lancet. 2011;378:238-46.</a:t>
            </a:r>
          </a:p>
        </p:txBody>
      </p:sp>
      <p:graphicFrame>
        <p:nvGraphicFramePr>
          <p:cNvPr id="7" name="Chart 6"/>
          <p:cNvGraphicFramePr>
            <a:graphicFrameLocks/>
          </p:cNvGraphicFramePr>
          <p:nvPr>
            <p:extLst>
              <p:ext uri="{D42A27DB-BD31-4B8C-83A1-F6EECF244321}">
                <p14:modId xmlns:p14="http://schemas.microsoft.com/office/powerpoint/2010/main" val="4114211582"/>
              </p:ext>
            </p:extLst>
          </p:nvPr>
        </p:nvGraphicFramePr>
        <p:xfrm>
          <a:off x="468837" y="1344168"/>
          <a:ext cx="8229600" cy="338328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E52369E8-9D39-10FE-D674-8B2D1C30F313}"/>
              </a:ext>
            </a:extLst>
          </p:cNvPr>
          <p:cNvSpPr txBox="1"/>
          <p:nvPr/>
        </p:nvSpPr>
        <p:spPr>
          <a:xfrm>
            <a:off x="578672" y="4372153"/>
            <a:ext cx="8096491" cy="415498"/>
          </a:xfrm>
          <a:prstGeom prst="rect">
            <a:avLst/>
          </a:prstGeom>
          <a:solidFill>
            <a:schemeClr val="bg1">
              <a:lumMod val="95000"/>
            </a:schemeClr>
          </a:solidFill>
        </p:spPr>
        <p:txBody>
          <a:bodyPr wrap="square" lIns="274320" rIns="274320" rtlCol="0">
            <a:spAutoFit/>
          </a:bodyPr>
          <a:lstStyle/>
          <a:p>
            <a:r>
              <a:rPr lang="en-US" sz="1050" dirty="0">
                <a:latin typeface="Arial"/>
              </a:rPr>
              <a:t>The percentages represent the number of participants who developed each specific NRTI RAM out of the number of participants who developed any NRTI RAM in that arm of the trial (the n listed at the top of the graph).</a:t>
            </a:r>
          </a:p>
        </p:txBody>
      </p:sp>
    </p:spTree>
    <p:extLst>
      <p:ext uri="{BB962C8B-B14F-4D97-AF65-F5344CB8AC3E}">
        <p14:creationId xmlns:p14="http://schemas.microsoft.com/office/powerpoint/2010/main" val="2699533310"/>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Rilpivirine + TDF-FTC versus Efavirenz + TDF-FTC</a:t>
            </a:r>
            <a:br>
              <a:rPr lang="en-US" sz="2000" dirty="0">
                <a:ea typeface="ＭＳ Ｐゴシック" pitchFamily="22" charset="-128"/>
                <a:cs typeface="ＭＳ Ｐゴシック" pitchFamily="22" charset="-128"/>
              </a:rPr>
            </a:br>
            <a:r>
              <a:rPr lang="en-US" sz="2000" dirty="0">
                <a:ea typeface="ＭＳ Ｐゴシック" pitchFamily="22" charset="-128"/>
                <a:cs typeface="ＭＳ Ｐゴシック" pitchFamily="22" charset="-128"/>
              </a:rPr>
              <a:t>ECHO: Conclusions</a:t>
            </a:r>
            <a:endParaRPr lang="en-US" sz="2000" dirty="0"/>
          </a:p>
        </p:txBody>
      </p:sp>
      <p:sp>
        <p:nvSpPr>
          <p:cNvPr id="3" name="Text Placeholder 2"/>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Source: Molina J-M, et al. Lancet. 2011;378:238-46.</a:t>
            </a:r>
          </a:p>
        </p:txBody>
      </p:sp>
      <p:sp>
        <p:nvSpPr>
          <p:cNvPr id="4" name="Content Placeholder 3"/>
          <p:cNvSpPr>
            <a:spLocks noGrp="1"/>
          </p:cNvSpPr>
          <p:nvPr>
            <p:ph sz="half" idx="2"/>
          </p:nvPr>
        </p:nvSpPr>
        <p:spPr>
          <a:xfrm>
            <a:off x="-18288" y="2006944"/>
            <a:ext cx="9180576" cy="1574460"/>
          </a:xfrm>
        </p:spPr>
        <p:txBody>
          <a:bodyPr>
            <a:normAutofit/>
          </a:bodyPr>
          <a:lstStyle/>
          <a:p>
            <a:pPr>
              <a:lnSpc>
                <a:spcPts val="2800"/>
              </a:lnSpc>
            </a:pPr>
            <a:r>
              <a:rPr lang="en-US" sz="2000" b="1" dirty="0">
                <a:solidFill>
                  <a:srgbClr val="C00000"/>
                </a:solidFill>
                <a:latin typeface="Arial"/>
                <a:cs typeface="Arial"/>
              </a:rPr>
              <a:t>Interpretation</a:t>
            </a:r>
            <a:r>
              <a:rPr lang="en-US" sz="2000" dirty="0">
                <a:solidFill>
                  <a:schemeClr val="tx1"/>
                </a:solidFill>
                <a:latin typeface="Arial"/>
                <a:cs typeface="Arial"/>
              </a:rPr>
              <a:t>: “</a:t>
            </a:r>
            <a:r>
              <a:rPr lang="en-US" sz="2000" dirty="0">
                <a:solidFill>
                  <a:schemeClr val="tx1"/>
                </a:solidFill>
                <a:cs typeface="Arial"/>
              </a:rPr>
              <a:t>Rilpivirine showed non-inferior efficacy compared with efavirenz, with a higher virological-failure rate, but a more </a:t>
            </a:r>
            <a:r>
              <a:rPr lang="en-US" sz="2000" dirty="0" err="1">
                <a:solidFill>
                  <a:schemeClr val="tx1"/>
                </a:solidFill>
                <a:cs typeface="Arial"/>
              </a:rPr>
              <a:t>favourable</a:t>
            </a:r>
            <a:r>
              <a:rPr lang="en-US" sz="2000" dirty="0">
                <a:solidFill>
                  <a:schemeClr val="tx1"/>
                </a:solidFill>
                <a:cs typeface="Arial"/>
              </a:rPr>
              <a:t> safety and tolerability profile.</a:t>
            </a:r>
            <a:r>
              <a:rPr lang="en-US" sz="2000" dirty="0">
                <a:solidFill>
                  <a:schemeClr val="tx1"/>
                </a:solidFill>
                <a:latin typeface="Arial"/>
                <a:cs typeface="Arial"/>
              </a:rPr>
              <a:t>” </a:t>
            </a:r>
          </a:p>
        </p:txBody>
      </p:sp>
    </p:spTree>
    <p:extLst>
      <p:ext uri="{BB962C8B-B14F-4D97-AF65-F5344CB8AC3E}">
        <p14:creationId xmlns:p14="http://schemas.microsoft.com/office/powerpoint/2010/main" val="1401620141"/>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652876"/>
      </p:ext>
    </p:extLst>
  </p:cSld>
  <p:clrMapOvr>
    <a:masterClrMapping/>
  </p:clrMapOvr>
  <p:transition spd="slow"/>
</p:sld>
</file>

<file path=ppt/theme/theme1.xml><?xml version="1.0" encoding="utf-8"?>
<a:theme xmlns:a="http://schemas.openxmlformats.org/drawingml/2006/main" name="NCRC">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extLst>
    <a:ext uri="{05A4C25C-085E-4340-85A3-A5531E510DB2}">
      <thm15:themeFamily xmlns:thm15="http://schemas.microsoft.com/office/thememl/2012/main" name="BLANK  -  Read-Only" id="{4C71A7C1-95CA-4843-BDA0-E23B0C5B1866}" vid="{A6C88351-6763-A941-B737-AC0E96E722C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NCRC</Template>
  <TotalTime>6581</TotalTime>
  <Words>408</Words>
  <Application>Microsoft Macintosh PowerPoint</Application>
  <PresentationFormat>On-screen Show (16:9)</PresentationFormat>
  <Paragraphs>37</Paragraphs>
  <Slides>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Corbel</vt:lpstr>
      <vt:lpstr>Geneva</vt:lpstr>
      <vt:lpstr>Lucida Grande</vt:lpstr>
      <vt:lpstr>Times New Roman</vt:lpstr>
      <vt:lpstr>NCRC</vt:lpstr>
      <vt:lpstr>Rilpivirine + TDF-FTC versus Efavirenz + TDF-FTC ECHO Trial</vt:lpstr>
      <vt:lpstr>Rilpivirine + TDF-FTC versus Efavirenz + TDF-FTC ECHO: Study Design</vt:lpstr>
      <vt:lpstr>Rilpivirine + TDF-FTC versus Efavirenz + TDF-FTC ECHO: Results</vt:lpstr>
      <vt:lpstr>Rilpivirine + TDF-FTC versus Efavirenz + TDF-FTC ECHO: Results</vt:lpstr>
      <vt:lpstr>Rilpivirine + TDF-FTC versus Efavirenz + TDF-FTC ECHO: Resistance Results</vt:lpstr>
      <vt:lpstr>Rilpivirine + TDF-FTC versus Efavirenz + TDF-FTC ECHO: Resistance Results</vt:lpstr>
      <vt:lpstr>Rilpivirine + TDF-FTC versus Efavirenz + TDF-FTC ECHO: Conclusions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F. Annese</dc:creator>
  <cp:lastModifiedBy>David H. Spach</cp:lastModifiedBy>
  <cp:revision>81</cp:revision>
  <cp:lastPrinted>2008-02-05T14:34:24Z</cp:lastPrinted>
  <dcterms:created xsi:type="dcterms:W3CDTF">2022-12-01T18:46:14Z</dcterms:created>
  <dcterms:modified xsi:type="dcterms:W3CDTF">2022-12-17T23:13:30Z</dcterms:modified>
</cp:coreProperties>
</file>