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569" r:id="rId2"/>
    <p:sldId id="570" r:id="rId3"/>
    <p:sldId id="571" r:id="rId4"/>
    <p:sldId id="572" r:id="rId5"/>
    <p:sldId id="573" r:id="rId6"/>
    <p:sldId id="574" r:id="rId7"/>
    <p:sldId id="1124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0.10067158866096799"/>
          <c:w val="0.87636482939632498"/>
          <c:h val="0.71727615625126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Rilpivirine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≤100,000 </c:v>
                </c:pt>
                <c:pt idx="2">
                  <c:v>100,000-500,000</c:v>
                </c:pt>
                <c:pt idx="3">
                  <c:v>&gt;500,000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83</c:v>
                </c:pt>
                <c:pt idx="1">
                  <c:v>90</c:v>
                </c:pt>
                <c:pt idx="2">
                  <c:v>79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0-0E41-B9D4-934C9ECB6E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Efavirenz + TDF-FTC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6.3656672040104905E-17"/>
                  <c:y val="1.1695906432748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40-0E41-B9D4-934C9ECB6E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≤100,000 </c:v>
                </c:pt>
                <c:pt idx="2">
                  <c:v>100,000-500,000</c:v>
                </c:pt>
                <c:pt idx="3">
                  <c:v>&gt;500,000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83</c:v>
                </c:pt>
                <c:pt idx="1">
                  <c:v>83</c:v>
                </c:pt>
                <c:pt idx="2">
                  <c:v>83</c:v>
                </c:pt>
                <c:pt idx="3" formatCode="General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40-0E41-B9D4-934C9ECB6E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5356280"/>
        <c:axId val="-2085278648"/>
      </c:barChart>
      <c:catAx>
        <c:axId val="-2085356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(copies/mL)</a:t>
                </a:r>
              </a:p>
            </c:rich>
          </c:tx>
          <c:layout>
            <c:manualLayout>
              <c:xMode val="edge"/>
              <c:yMode val="edge"/>
              <c:x val="0.46654926580123401"/>
              <c:y val="0.913443504716151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0852786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52786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0030030030029999E-3"/>
              <c:y val="0.14536364045697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53562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2023255539003598"/>
          <c:y val="0"/>
          <c:w val="0.676295192830626"/>
          <c:h val="8.4735741862553601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270122484701"/>
          <c:y val="0.124481187776806"/>
          <c:w val="0.86523326128351596"/>
          <c:h val="0.71429994242124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Rilpivirine + TDF-FTC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</c:v>
                </c:pt>
                <c:pt idx="1">
                  <c:v>Adverse Event _x000d_Leading to Discontinuation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9-E945-AB1F-12203D3DEC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Efavirenz + TDF-FTC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Virologic Failure</c:v>
                </c:pt>
                <c:pt idx="1">
                  <c:v>Adverse Event _x000d_Leading to Discontinuation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9-E945-AB1F-12203D3DEC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5486616"/>
        <c:axId val="2071843656"/>
      </c:barChart>
      <c:catAx>
        <c:axId val="-2085486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20718436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1843656"/>
        <c:scaling>
          <c:orientation val="minMax"/>
          <c:max val="2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Participants (%)</a:t>
                </a:r>
              </a:p>
            </c:rich>
          </c:tx>
          <c:layout>
            <c:manualLayout>
              <c:xMode val="edge"/>
              <c:yMode val="edge"/>
              <c:x val="0"/>
              <c:y val="0.27001482705634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5486616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82570763213422"/>
          <c:y val="1.6666670572429401E-2"/>
          <c:w val="0.69639159075703805"/>
          <c:h val="9.1303920909242803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0"/>
      <c:rAngAx val="0"/>
      <c:perspective val="0"/>
    </c:view3D>
    <c:floor>
      <c:thickness val="0"/>
      <c:spPr>
        <a:solidFill>
          <a:sysClr val="window" lastClr="FFFFFF">
            <a:lumMod val="95000"/>
          </a:sysClr>
        </a:solidFill>
        <a:ln>
          <a:solidFill>
            <a:srgbClr val="000000"/>
          </a:solidFill>
        </a:ln>
      </c:spPr>
    </c:floor>
    <c:sideWall>
      <c:thickness val="0"/>
      <c:spPr>
        <a:noFill/>
        <a:ln w="25400">
          <a:noFill/>
        </a:ln>
        <a:effectLst/>
      </c:spPr>
    </c:sideWall>
    <c:backWall>
      <c:thickness val="0"/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backWall>
    <c:plotArea>
      <c:layout>
        <c:manualLayout>
          <c:layoutTarget val="inner"/>
          <c:xMode val="edge"/>
          <c:yMode val="edge"/>
          <c:x val="0.111480509380772"/>
          <c:y val="0.10067158866096799"/>
          <c:w val="0.87983705161854797"/>
          <c:h val="0.800609580052493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Rilpivirine + TDF-FTC (n=26)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7"/>
              <c:layout>
                <c:manualLayout>
                  <c:x val="-1.1316741696017799E-16"/>
                  <c:y val="8.771954059826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E1-F746-8C7E-6D6B3A7665CD}"/>
                </c:ext>
              </c:extLst>
            </c:dLbl>
            <c:dLbl>
              <c:idx val="8"/>
              <c:layout>
                <c:manualLayout>
                  <c:x val="-1.1316741696017799E-16"/>
                  <c:y val="8.771954059826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E1-F746-8C7E-6D6B3A7665CD}"/>
                </c:ext>
              </c:extLst>
            </c:dLbl>
            <c:dLbl>
              <c:idx val="9"/>
              <c:layout>
                <c:manualLayout>
                  <c:x val="-1.1316741696017799E-16"/>
                  <c:y val="8.771954059826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E1-F746-8C7E-6D6B3A7665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E138K</c:v>
                </c:pt>
                <c:pt idx="1">
                  <c:v>K101E</c:v>
                </c:pt>
                <c:pt idx="2">
                  <c:v>Y181C </c:v>
                </c:pt>
                <c:pt idx="3">
                  <c:v>V90I </c:v>
                </c:pt>
                <c:pt idx="4">
                  <c:v>H221Y</c:v>
                </c:pt>
                <c:pt idx="5">
                  <c:v>V189I</c:v>
                </c:pt>
                <c:pt idx="6">
                  <c:v>E138Q</c:v>
                </c:pt>
                <c:pt idx="7">
                  <c:v>K103N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69</c:v>
                </c:pt>
                <c:pt idx="1">
                  <c:v>19</c:v>
                </c:pt>
                <c:pt idx="2">
                  <c:v>19</c:v>
                </c:pt>
                <c:pt idx="3">
                  <c:v>15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E1-F746-8C7E-6D6B3A766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Efavirenz + TDF-FTC (n=8)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E138K</c:v>
                </c:pt>
                <c:pt idx="1">
                  <c:v>K101E</c:v>
                </c:pt>
                <c:pt idx="2">
                  <c:v>Y181C </c:v>
                </c:pt>
                <c:pt idx="3">
                  <c:v>V90I </c:v>
                </c:pt>
                <c:pt idx="4">
                  <c:v>H221Y</c:v>
                </c:pt>
                <c:pt idx="5">
                  <c:v>V189I</c:v>
                </c:pt>
                <c:pt idx="6">
                  <c:v>E138Q</c:v>
                </c:pt>
                <c:pt idx="7">
                  <c:v>K103N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E1-F746-8C7E-6D6B3A7665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-1991466952"/>
        <c:axId val="-1991349512"/>
        <c:axId val="0"/>
      </c:bar3DChart>
      <c:catAx>
        <c:axId val="-1991466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19913495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913495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Virologic Failure with NNRTI RAM</a:t>
                </a:r>
                <a:r>
                  <a:rPr lang="en-US" sz="1400" baseline="0" dirty="0"/>
                  <a:t> </a:t>
                </a:r>
                <a:r>
                  <a:rPr lang="en-US" sz="1400" dirty="0"/>
                  <a:t>(%)</a:t>
                </a:r>
              </a:p>
            </c:rich>
          </c:tx>
          <c:layout>
            <c:manualLayout>
              <c:xMode val="edge"/>
              <c:yMode val="edge"/>
              <c:x val="9.6603723145717892E-3"/>
              <c:y val="0.11878086213799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-1991466952"/>
        <c:crosses val="autoZero"/>
        <c:crossBetween val="between"/>
        <c:majorUnit val="20"/>
        <c:minorUnit val="20"/>
      </c:valAx>
      <c:spPr>
        <a:ln w="12700" cmpd="sng"/>
      </c:spPr>
    </c:plotArea>
    <c:legend>
      <c:legendPos val="t"/>
      <c:layout>
        <c:manualLayout>
          <c:xMode val="edge"/>
          <c:yMode val="edge"/>
          <c:x val="0.15215830660056381"/>
          <c:y val="1.7857142857142856E-2"/>
          <c:w val="0.80822105570137104"/>
          <c:h val="0.11083520809898763"/>
        </c:manualLayout>
      </c:layout>
      <c:overlay val="0"/>
      <c:spPr>
        <a:solidFill>
          <a:sysClr val="window" lastClr="FFFFFF"/>
        </a:solidFill>
        <a:ln>
          <a:noFill/>
        </a:ln>
      </c:spPr>
      <c:txPr>
        <a:bodyPr/>
        <a:lstStyle/>
        <a:p>
          <a:pPr rtl="0"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2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7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554358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  <p:sldLayoutId id="2147483733" r:id="rId17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Rilpivirine + TDF-FTC versus Efavirenz + TDF-FTC</a:t>
            </a:r>
            <a:br>
              <a:rPr lang="en-US" sz="2400" b="0" dirty="0"/>
            </a:br>
            <a:r>
              <a:rPr lang="en-US" dirty="0"/>
              <a:t>ECHO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E38DC-C43B-0542-A943-DCC4288E4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258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 + TDF-FTC versus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ECHO: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Molina J-M, et al.  Lancet. 2011;378:238-46.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Rilpivirine + TDF-FTC QD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346)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TDF-FTC QD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344)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16821"/>
              </p:ext>
            </p:extLst>
          </p:nvPr>
        </p:nvGraphicFramePr>
        <p:xfrm>
          <a:off x="410633" y="1676400"/>
          <a:ext cx="4923367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ECHO Study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trial comparing rilpivirine and efavirenz in combination with a fixed background regimen consisting of tenofovir DF-emtricitabine in treatment-naïve adults with HIV 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690)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resistance to any study drugs 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Rilpivirine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Tenofovir DF-Emtricitabine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Efavirenz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Emtricitabine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47886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 + TDF-FTC versus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ECHO: Result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 Week Virologic Response ( ITT-TLOVR)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Molina J-M, et al. Lancet. 2011;378:238-46.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327480" y="1908180"/>
          <a:ext cx="84582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352800" y="5883453"/>
            <a:ext cx="507491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0060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</a:rPr>
              <a:t>287/346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8004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285/344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4962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162/181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29695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136/163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9402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104/131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7238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111/134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818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21/34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42640" y="5138341"/>
            <a:ext cx="777239" cy="3657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</a:rPr>
              <a:t>38/47</a:t>
            </a:r>
          </a:p>
        </p:txBody>
      </p:sp>
    </p:spTree>
    <p:extLst>
      <p:ext uri="{BB962C8B-B14F-4D97-AF65-F5344CB8AC3E}">
        <p14:creationId xmlns:p14="http://schemas.microsoft.com/office/powerpoint/2010/main" val="39739627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 + TDF-FTC versus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ECHO: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 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Failure and Discontinuations (ITT-TLOVR)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Molina J-M, et al. Lancet. 2011;378:238-46.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609600" y="1828800"/>
          <a:ext cx="7772400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0185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 + TDF-FTC versus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ECHO: Resistance Results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200" dirty="0"/>
              <a:t>Incidence of NNRTI Resistance Associated Mutations (RAMs)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Molina J-M, et al. Lancet. 2011;378:238-46.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9050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862FB97-E7BB-7947-813C-1FCEE2938B52}"/>
              </a:ext>
            </a:extLst>
          </p:cNvPr>
          <p:cNvSpPr/>
          <p:nvPr/>
        </p:nvSpPr>
        <p:spPr>
          <a:xfrm>
            <a:off x="1520510" y="2335375"/>
            <a:ext cx="7050176" cy="287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958971-8A19-4D41-857B-B5CB1655D399}"/>
              </a:ext>
            </a:extLst>
          </p:cNvPr>
          <p:cNvCxnSpPr/>
          <p:nvPr/>
        </p:nvCxnSpPr>
        <p:spPr>
          <a:xfrm>
            <a:off x="1520510" y="2622955"/>
            <a:ext cx="694029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061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 + TDF-FTC versus Efavirenz + TDF-FTC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ECHO: Conclusions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Molina J-M, et al. Lancet. 2011;378:238-46.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Rilpivirine showed non-inferior efficacy compared with efavirenz, with a higher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-failure rate, but a more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favourable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safety and tolerability profile.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15190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06569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46467</TotalTime>
  <Words>310</Words>
  <Application>Microsoft Office PowerPoint</Application>
  <PresentationFormat>On-screen Show (4:3)</PresentationFormat>
  <Paragraphs>38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Rilpivirine + TDF-FTC versus Efavirenz + TDF-FTC ECHO Trial</vt:lpstr>
      <vt:lpstr>Rilpivirine + TDF-FTC versus Efavirenz + TDF-FTC ECHO: Study Design</vt:lpstr>
      <vt:lpstr>Rilpivirine + TDF-FTC versus Efavirenz + TDF-FTC ECHO: Result</vt:lpstr>
      <vt:lpstr>Rilpivirine + TDF-FTC versus Efavirenz + TDF-FTC ECHO: Result </vt:lpstr>
      <vt:lpstr>Rilpivirine + TDF-FTC versus Efavirenz + TDF-FTC ECHO: Resistance Results</vt:lpstr>
      <vt:lpstr>Rilpivirine + TDF-FTC versus Efavirenz + TDF-FTC ECHO: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2097</cp:revision>
  <cp:lastPrinted>2008-02-05T14:34:24Z</cp:lastPrinted>
  <dcterms:created xsi:type="dcterms:W3CDTF">2010-11-28T05:36:22Z</dcterms:created>
  <dcterms:modified xsi:type="dcterms:W3CDTF">2020-02-23T00:30:05Z</dcterms:modified>
</cp:coreProperties>
</file>