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9"/>
  </p:notesMasterIdLst>
  <p:handoutMasterIdLst>
    <p:handoutMasterId r:id="rId10"/>
  </p:handoutMasterIdLst>
  <p:sldIdLst>
    <p:sldId id="405" r:id="rId2"/>
    <p:sldId id="416" r:id="rId3"/>
    <p:sldId id="418" r:id="rId4"/>
    <p:sldId id="419" r:id="rId5"/>
    <p:sldId id="420" r:id="rId6"/>
    <p:sldId id="415" r:id="rId7"/>
    <p:sldId id="119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2B6"/>
    <a:srgbClr val="D1CCE1"/>
    <a:srgbClr val="6891BB"/>
    <a:srgbClr val="88788A"/>
    <a:srgbClr val="CFDCE9"/>
    <a:srgbClr val="CAD7E2"/>
    <a:srgbClr val="E6EBF2"/>
    <a:srgbClr val="D0977E"/>
    <a:srgbClr val="C7D6E4"/>
    <a:srgbClr val="D3B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19" autoAdjust="0"/>
    <p:restoredTop sz="94653" autoAdjust="0"/>
  </p:normalViewPr>
  <p:slideViewPr>
    <p:cSldViewPr snapToGrid="0" showGuides="1">
      <p:cViewPr varScale="1">
        <p:scale>
          <a:sx n="85" d="100"/>
          <a:sy n="85" d="100"/>
        </p:scale>
        <p:origin x="826" y="31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70080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4816102084364"/>
          <c:w val="0.82601761556664899"/>
          <c:h val="0.68364189430002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</c:v>
                </c:pt>
              </c:strCache>
            </c:strRef>
          </c:tx>
          <c:spPr>
            <a:solidFill>
              <a:srgbClr val="797979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CF5-AA41-8760-AB0F7AC26D24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&lt;400 copies/mL</c:v>
                </c:pt>
                <c:pt idx="1">
                  <c:v>HIV 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100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F5-AA41-8760-AB0F7AC26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 Weeks 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CF5-AA41-8760-AB0F7AC26D2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CF5-AA41-8760-AB0F7AC26D24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&lt;400 copies/mL</c:v>
                </c:pt>
                <c:pt idx="1">
                  <c:v>HIV 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87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F5-AA41-8760-AB0F7AC26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794932872"/>
        <c:axId val="1794216520"/>
      </c:barChart>
      <c:catAx>
        <c:axId val="1794932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Virologic</a:t>
                </a:r>
                <a:r>
                  <a:rPr lang="en-US" baseline="0" dirty="0"/>
                  <a:t> Suppression Threshold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3405378147176001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7942165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9421652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Virologic</a:t>
                </a:r>
                <a:r>
                  <a:rPr lang="en-US" sz="1600" baseline="0" dirty="0"/>
                  <a:t> Suppression (%)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1728395061728392E-3"/>
              <c:y val="0.157193416752083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79493287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585897248955005"/>
          <c:y val="1.5619373631828399E-2"/>
          <c:w val="0.444820039856129"/>
          <c:h val="6.9272880985995294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3.4640469605754801E-2"/>
          <c:w val="0.82601761556664899"/>
          <c:h val="0.755957840980528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660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97979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0E8-824D-B393-86ECD121E41E}"/>
              </c:ext>
            </c:extLst>
          </c:dPt>
          <c:dLbls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0E8-824D-B393-86ECD121E41E}"/>
                </c:ext>
              </c:extLst>
            </c:dLbl>
            <c:spPr>
              <a:noFill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4 Weeks</c:v>
                </c:pt>
                <c:pt idx="2">
                  <c:v>12 Weeks</c:v>
                </c:pt>
                <c:pt idx="3">
                  <c:v>24 Weeks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558</c:v>
                </c:pt>
                <c:pt idx="1">
                  <c:v>543</c:v>
                </c:pt>
                <c:pt idx="2">
                  <c:v>558</c:v>
                </c:pt>
                <c:pt idx="3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E8-824D-B393-86ECD121E4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32563928"/>
        <c:axId val="-2032464920"/>
      </c:barChart>
      <c:catAx>
        <c:axId val="-2032563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</a:t>
                </a:r>
                <a:r>
                  <a:rPr lang="en-US" baseline="0" dirty="0"/>
                  <a:t> after Switch to EFV + TDF-FTC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538361524253899"/>
              <c:y val="0.8949801399276320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324649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2464920"/>
        <c:scaling>
          <c:orientation val="minMax"/>
          <c:max val="8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Median CD4 count (cells/mm</a:t>
                </a:r>
                <a:r>
                  <a:rPr lang="en-US" sz="1600" baseline="30000" dirty="0"/>
                  <a:t>3</a:t>
                </a:r>
                <a:r>
                  <a:rPr lang="en-US" sz="1600" baseline="0" dirty="0"/>
                  <a:t>)</a:t>
                </a:r>
                <a:r>
                  <a:rPr lang="en-US" sz="1600" dirty="0"/>
                  <a:t> </a:t>
                </a:r>
              </a:p>
            </c:rich>
          </c:tx>
          <c:layout>
            <c:manualLayout>
              <c:xMode val="edge"/>
              <c:yMode val="edge"/>
              <c:x val="7.7160493827160498E-3"/>
              <c:y val="5.7777889018469197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32563928"/>
        <c:crosses val="autoZero"/>
        <c:crossBetween val="between"/>
        <c:majorUnit val="200"/>
        <c:minorUnit val="20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4816102084364"/>
          <c:w val="0.82601761556664899"/>
          <c:h val="0.66609798618037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</c:v>
                </c:pt>
              </c:strCache>
            </c:strRef>
          </c:tx>
          <c:spPr>
            <a:solidFill>
              <a:srgbClr val="797979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24D-8244-A0AB-6DA370506E10}"/>
                </c:ext>
              </c:extLst>
            </c:dLbl>
            <c:spPr>
              <a:noFill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 Week Adherence</c:v>
                </c:pt>
                <c:pt idx="1">
                  <c:v>1 Month Adherence</c:v>
                </c:pt>
                <c:pt idx="2">
                  <c:v>General Satisfaction</c:v>
                </c:pt>
                <c:pt idx="3">
                  <c:v>Tolerability 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77</c:v>
                </c:pt>
                <c:pt idx="1">
                  <c:v>78</c:v>
                </c:pt>
                <c:pt idx="2">
                  <c:v>58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D-8244-A0AB-6DA370506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 Weeks 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24D-8244-A0AB-6DA370506E1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24D-8244-A0AB-6DA370506E1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 Week Adherence</c:v>
                </c:pt>
                <c:pt idx="1">
                  <c:v>1 Month Adherence</c:v>
                </c:pt>
                <c:pt idx="2">
                  <c:v>General Satisfaction</c:v>
                </c:pt>
                <c:pt idx="3">
                  <c:v>Tolerability 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86</c:v>
                </c:pt>
                <c:pt idx="1">
                  <c:v>86</c:v>
                </c:pt>
                <c:pt idx="2">
                  <c:v>85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4D-8244-A0AB-6DA370506E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16388136"/>
        <c:axId val="-2103265720"/>
      </c:barChart>
      <c:catAx>
        <c:axId val="-2116388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 Outcomes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6499222319432"/>
              <c:y val="0.927728768417649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32657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326572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  <a:r>
                  <a:rPr lang="en-US" sz="1600" baseline="0" dirty="0"/>
                  <a:t>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17283950617284E-3"/>
              <c:y val="0.361872344814692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163881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6289600952658703"/>
          <c:y val="1.5619373631828399E-2"/>
          <c:w val="0.40932621269563502"/>
          <c:h val="7.2196865672603999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2114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86594659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9561134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8705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727181745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82373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771995955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819956737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1440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41" r:id="rId7"/>
    <p:sldLayoutId id="2147483729" r:id="rId8"/>
    <p:sldLayoutId id="2147483730" r:id="rId9"/>
    <p:sldLayoutId id="2147483731" r:id="rId10"/>
    <p:sldLayoutId id="2147483732" r:id="rId11"/>
    <p:sldLayoutId id="2147483742" r:id="rId12"/>
    <p:sldLayoutId id="2147483743" r:id="rId13"/>
    <p:sldLayoutId id="2147483744" r:id="rId14"/>
    <p:sldLayoutId id="2147483745" r:id="rId15"/>
    <p:sldLayoutId id="2147483740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0" dirty="0"/>
              <a:t>Switch from EFV + ZDV-3TC versus EFV + TDF-FTC</a:t>
            </a:r>
            <a:br>
              <a:rPr lang="en-US" sz="2800" b="0" dirty="0"/>
            </a:br>
            <a:r>
              <a:rPr lang="en-US" dirty="0"/>
              <a:t>COMET Trial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E992E-A837-4A4F-9203-8177D1303E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118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Switch from Efavirenz + AZT-3TC to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COMET: Study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</a:t>
            </a:r>
            <a:r>
              <a:rPr lang="is-IS" dirty="0"/>
              <a:t>HIV Clin Trials. 2008;9:103-14.</a:t>
            </a:r>
            <a:endParaRPr lang="en-US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64160"/>
              </p:ext>
            </p:extLst>
          </p:nvPr>
        </p:nvGraphicFramePr>
        <p:xfrm>
          <a:off x="228600" y="1600200"/>
          <a:ext cx="4191000" cy="4267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COMET Study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Prospective, single-arm 24-week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4 switch study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evaluating of switching from twice daily zidovudine-lamivudine to once daily tenofovir DF-emtricitabine in virologically suppressed patients on efavirenz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402)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≥18 years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EFV + ZDV-3TC for ≥8 weeks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&lt;400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CrCl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 50 mL/min                                              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(Switch) Arm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Efavirenz-tenofovir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DF-emtricitabine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5101804" y="3200400"/>
            <a:ext cx="2130553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EFV + TDF-FTC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402)</a:t>
            </a:r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 rot="1169337">
            <a:off x="5047943" y="2420251"/>
            <a:ext cx="236265" cy="64008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Aspect="1" noChangeShapeType="1"/>
          </p:cNvSpPr>
          <p:nvPr/>
        </p:nvSpPr>
        <p:spPr bwMode="auto">
          <a:xfrm rot="1169337">
            <a:off x="7042494" y="2420251"/>
            <a:ext cx="236265" cy="64008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53459" y="1926337"/>
            <a:ext cx="1626043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0033" y="1939204"/>
            <a:ext cx="995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Week 0 </a:t>
            </a:r>
          </a:p>
        </p:txBody>
      </p:sp>
    </p:spTree>
    <p:extLst>
      <p:ext uri="{BB962C8B-B14F-4D97-AF65-F5344CB8AC3E}">
        <p14:creationId xmlns:p14="http://schemas.microsoft.com/office/powerpoint/2010/main" val="417908663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Switch from Efavirenz + AZT-3TC to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COMET: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</a:t>
            </a:r>
            <a:r>
              <a:rPr lang="is-IS" dirty="0"/>
              <a:t>HIV Clin Trials. 2008;9:103-14.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498832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62200" y="4846320"/>
            <a:ext cx="914400" cy="4114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402/402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4846320"/>
            <a:ext cx="914400" cy="4114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 350/402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4846320"/>
            <a:ext cx="914400" cy="4114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285/402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0" y="4846320"/>
            <a:ext cx="914400" cy="4114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298/402</a:t>
            </a:r>
          </a:p>
        </p:txBody>
      </p:sp>
    </p:spTree>
    <p:extLst>
      <p:ext uri="{BB962C8B-B14F-4D97-AF65-F5344CB8AC3E}">
        <p14:creationId xmlns:p14="http://schemas.microsoft.com/office/powerpoint/2010/main" val="4174455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Switch from Efavirenz + AZT-3TC to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COMET: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Immunologic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</a:t>
            </a:r>
            <a:r>
              <a:rPr lang="is-IS" dirty="0"/>
              <a:t>HIV Clin Trials. 2008;9:103-14.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899245"/>
              </p:ext>
            </p:extLst>
          </p:nvPr>
        </p:nvGraphicFramePr>
        <p:xfrm>
          <a:off x="457200" y="1828801"/>
          <a:ext cx="8229600" cy="443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44060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Switch from Efavirenz + AZT-3TC to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COMET: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Patient-Reported Outcomes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</a:t>
            </a:r>
            <a:r>
              <a:rPr lang="is-IS" dirty="0"/>
              <a:t>HIV Clin Trials. 2008;9:103-14.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46641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7320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Switch from Efavirenz + AZT-3TC to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COMET: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</a:t>
            </a:r>
            <a:r>
              <a:rPr lang="is-IS" dirty="0"/>
              <a:t>HIV Clin Trials. 2008;9:103-14.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2144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Patients switched to EFV + TDF/FTC maintained virologic suppression and the regimen was well tolerated. Patients reported increased satisfaction with treatment and fewer were bothered by side effects.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81065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6110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49506</TotalTime>
  <Words>322</Words>
  <Application>Microsoft Office PowerPoint</Application>
  <PresentationFormat>On-screen Show (4:3)</PresentationFormat>
  <Paragraphs>38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EFV + ZDV-3TC versus EFV + TDF-FTC COMET Trial </vt:lpstr>
      <vt:lpstr>Switch from Efavirenz + AZT-3TC to Efavirenz + TDF-FTC COMET: Study Design</vt:lpstr>
      <vt:lpstr>Switch from Efavirenz + AZT-3TC to Efavirenz + TDF-FTC COMET: Result </vt:lpstr>
      <vt:lpstr>Switch from Efavirenz + AZT-3TC to Efavirenz + TDF-FTC COMET: Result </vt:lpstr>
      <vt:lpstr>Switch from Efavirenz + AZT-3TC to Efavirenz + TDF-FTC COMET: Result </vt:lpstr>
      <vt:lpstr>Switch from Efavirenz + AZT-3TC to Efavirenz + TDF-FTC COMET: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1702</cp:revision>
  <cp:lastPrinted>2008-02-05T14:34:24Z</cp:lastPrinted>
  <dcterms:created xsi:type="dcterms:W3CDTF">2010-11-28T05:36:22Z</dcterms:created>
  <dcterms:modified xsi:type="dcterms:W3CDTF">2020-01-24T03:37:18Z</dcterms:modified>
</cp:coreProperties>
</file>