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1119" r:id="rId2"/>
    <p:sldId id="1120" r:id="rId3"/>
    <p:sldId id="1121" r:id="rId4"/>
    <p:sldId id="1122" r:id="rId5"/>
    <p:sldId id="1123" r:id="rId6"/>
    <p:sldId id="1124" r:id="rId7"/>
    <p:sldId id="1125" r:id="rId8"/>
    <p:sldId id="1189"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5D0"/>
    <a:srgbClr val="7A3E80"/>
    <a:srgbClr val="CD9DD6"/>
    <a:srgbClr val="D0A0DA"/>
    <a:srgbClr val="004D84"/>
    <a:srgbClr val="CD9ED7"/>
    <a:srgbClr val="5C6F7F"/>
    <a:srgbClr val="805980"/>
    <a:srgbClr val="638C36"/>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94807" autoAdjust="0"/>
  </p:normalViewPr>
  <p:slideViewPr>
    <p:cSldViewPr snapToGrid="0" showGuides="1">
      <p:cViewPr varScale="1">
        <p:scale>
          <a:sx n="146" d="100"/>
          <a:sy n="146" d="100"/>
        </p:scale>
        <p:origin x="176" y="48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816102084364"/>
          <c:w val="0.84453618644891604"/>
          <c:h val="0.70118580241967798"/>
        </c:manualLayout>
      </c:layout>
      <c:barChart>
        <c:barDir val="col"/>
        <c:grouping val="clustered"/>
        <c:varyColors val="0"/>
        <c:ser>
          <c:idx val="0"/>
          <c:order val="0"/>
          <c:tx>
            <c:strRef>
              <c:f>Sheet1!$B$1</c:f>
              <c:strCache>
                <c:ptCount val="1"/>
                <c:pt idx="0">
                  <c:v>EFV + ABC-3TC</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0E6-ED4F-991A-48838F66E20B}"/>
              </c:ext>
            </c:extLst>
          </c:dPt>
          <c:dPt>
            <c:idx val="1"/>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E0E6-ED4F-991A-48838F66E20B}"/>
              </c:ext>
            </c:extLst>
          </c:dPt>
          <c:dPt>
            <c:idx val="2"/>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E0E6-ED4F-991A-48838F66E20B}"/>
              </c:ext>
            </c:extLst>
          </c:dPt>
          <c:dLbls>
            <c:numFmt formatCode="0" sourceLinked="0"/>
            <c:spPr>
              <a:noFill/>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Sheet1!$B$2:$B$4</c:f>
              <c:numCache>
                <c:formatCode>0.0</c:formatCode>
                <c:ptCount val="3"/>
                <c:pt idx="0">
                  <c:v>59</c:v>
                </c:pt>
                <c:pt idx="1">
                  <c:v>64</c:v>
                </c:pt>
                <c:pt idx="2">
                  <c:v>55</c:v>
                </c:pt>
              </c:numCache>
            </c:numRef>
          </c:val>
          <c:extLst>
            <c:ext xmlns:c16="http://schemas.microsoft.com/office/drawing/2014/chart" uri="{C3380CC4-5D6E-409C-BE32-E72D297353CC}">
              <c16:uniqueId val="{00000000-978E-BB4B-ACEE-B711D7588FA1}"/>
            </c:ext>
          </c:extLst>
        </c:ser>
        <c:ser>
          <c:idx val="1"/>
          <c:order val="1"/>
          <c:tx>
            <c:strRef>
              <c:f>Sheet1!$C$1</c:f>
              <c:strCache>
                <c:ptCount val="1"/>
                <c:pt idx="0">
                  <c:v>EFV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Sheet1!$C$2:$C$4</c:f>
              <c:numCache>
                <c:formatCode>0.0</c:formatCode>
                <c:ptCount val="3"/>
                <c:pt idx="0">
                  <c:v>71</c:v>
                </c:pt>
                <c:pt idx="1">
                  <c:v>75</c:v>
                </c:pt>
                <c:pt idx="2">
                  <c:v>68</c:v>
                </c:pt>
              </c:numCache>
            </c:numRef>
          </c:val>
          <c:extLst>
            <c:ext xmlns:c16="http://schemas.microsoft.com/office/drawing/2014/chart" uri="{C3380CC4-5D6E-409C-BE32-E72D297353CC}">
              <c16:uniqueId val="{00000001-978E-BB4B-ACEE-B711D7588FA1}"/>
            </c:ext>
          </c:extLst>
        </c:ser>
        <c:dLbls>
          <c:showLegendKey val="0"/>
          <c:showVal val="1"/>
          <c:showCatName val="0"/>
          <c:showSerName val="0"/>
          <c:showPercent val="0"/>
          <c:showBubbleSize val="0"/>
        </c:dLbls>
        <c:gapWidth val="100"/>
        <c:axId val="1795757624"/>
        <c:axId val="1795744936"/>
      </c:barChart>
      <c:catAx>
        <c:axId val="1795757624"/>
        <c:scaling>
          <c:orientation val="minMax"/>
        </c:scaling>
        <c:delete val="0"/>
        <c:axPos val="b"/>
        <c:title>
          <c:tx>
            <c:rich>
              <a:bodyPr/>
              <a:lstStyle/>
              <a:p>
                <a:pPr>
                  <a:defRPr sz="1400" b="1"/>
                </a:pPr>
                <a:r>
                  <a:rPr lang="en-US" sz="1400" b="1"/>
                  <a:t>Baseline HIV RNA Level </a:t>
                </a:r>
              </a:p>
            </c:rich>
          </c:tx>
          <c:layout>
            <c:manualLayout>
              <c:xMode val="edge"/>
              <c:yMode val="edge"/>
              <c:x val="0.56738650724215045"/>
              <c:y val="0.90094992466219503"/>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b="0"/>
            </a:pPr>
            <a:endParaRPr lang="en-US"/>
          </a:p>
        </c:txPr>
        <c:crossAx val="1795744936"/>
        <c:crosses val="autoZero"/>
        <c:auto val="1"/>
        <c:lblAlgn val="ctr"/>
        <c:lblOffset val="1"/>
        <c:tickLblSkip val="1"/>
        <c:tickMarkSkip val="1"/>
        <c:noMultiLvlLbl val="0"/>
      </c:catAx>
      <c:valAx>
        <c:axId val="1795744936"/>
        <c:scaling>
          <c:orientation val="minMax"/>
          <c:max val="100"/>
          <c:min val="0"/>
        </c:scaling>
        <c:delete val="0"/>
        <c:axPos val="l"/>
        <c:title>
          <c:tx>
            <c:rich>
              <a:bodyPr/>
              <a:lstStyle/>
              <a:p>
                <a:pPr>
                  <a:defRPr sz="1400" b="1"/>
                </a:pPr>
                <a:r>
                  <a:rPr lang="en-US" sz="1400" b="1" dirty="0"/>
                  <a:t>HIV RNA &lt;50 copies/mL (%)</a:t>
                </a:r>
              </a:p>
            </c:rich>
          </c:tx>
          <c:layout>
            <c:manualLayout>
              <c:xMode val="edge"/>
              <c:yMode val="edge"/>
              <c:x val="4.4519782249441038E-3"/>
              <c:y val="8.7749100806843588E-2"/>
            </c:manualLayout>
          </c:layout>
          <c:overlay val="0"/>
        </c:title>
        <c:numFmt formatCode="0" sourceLinked="0"/>
        <c:majorTickMark val="out"/>
        <c:minorTickMark val="none"/>
        <c:tickLblPos val="nextTo"/>
        <c:spPr>
          <a:ln w="6350" cmpd="sng">
            <a:solidFill>
              <a:srgbClr val="000000"/>
            </a:solidFill>
          </a:ln>
        </c:spPr>
        <c:txPr>
          <a:bodyPr/>
          <a:lstStyle/>
          <a:p>
            <a:pPr>
              <a:defRPr sz="1200" b="0"/>
            </a:pPr>
            <a:endParaRPr lang="en-US"/>
          </a:p>
        </c:txPr>
        <c:crossAx val="17957576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9622934285992001"/>
          <c:y val="1.8543358318437099E-2"/>
          <c:w val="0.59142497812773398"/>
          <c:h val="8.1576179701191798E-2"/>
        </c:manualLayout>
      </c:layout>
      <c:overlay val="0"/>
      <c:spPr>
        <a:noFill/>
      </c:spPr>
      <c:txPr>
        <a:bodyPr/>
        <a:lstStyle/>
        <a:p>
          <a:pP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09725624574706"/>
          <c:w val="0.81928149606299205"/>
          <c:h val="0.779998784874113"/>
        </c:manualLayout>
      </c:layout>
      <c:barChart>
        <c:barDir val="col"/>
        <c:grouping val="clustered"/>
        <c:varyColors val="0"/>
        <c:ser>
          <c:idx val="0"/>
          <c:order val="0"/>
          <c:tx>
            <c:strRef>
              <c:f>Sheet1!$B$1</c:f>
              <c:strCache>
                <c:ptCount val="1"/>
                <c:pt idx="0">
                  <c:v>EFV + ABC-3TC</c:v>
                </c:pt>
              </c:strCache>
            </c:strRef>
          </c:tx>
          <c:spPr>
            <a:gradFill>
              <a:lin ang="0" scaled="0"/>
            </a:gradFill>
            <a:ln w="12700">
              <a:noFill/>
            </a:ln>
            <a:effectLst/>
            <a:scene3d>
              <a:camera prst="orthographicFront"/>
              <a:lightRig rig="threePt" dir="t"/>
            </a:scene3d>
            <a:sp3d>
              <a:bevelT w="38100" h="38100"/>
            </a:sp3d>
          </c:spPr>
          <c:invertIfNegative val="0"/>
          <c:dPt>
            <c:idx val="1"/>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D97-7C42-B637-8D18E445B172}"/>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c:v>
                </c:pt>
                <c:pt idx="1">
                  <c:v>β2 microglobulin/Cr</c:v>
                </c:pt>
              </c:strCache>
            </c:strRef>
          </c:cat>
          <c:val>
            <c:numRef>
              <c:f>Sheet1!$B$2:$B$3</c:f>
              <c:numCache>
                <c:formatCode>0</c:formatCode>
                <c:ptCount val="2"/>
                <c:pt idx="0">
                  <c:v>0</c:v>
                </c:pt>
                <c:pt idx="1">
                  <c:v>-47</c:v>
                </c:pt>
              </c:numCache>
            </c:numRef>
          </c:val>
          <c:extLst>
            <c:ext xmlns:c16="http://schemas.microsoft.com/office/drawing/2014/chart" uri="{C3380CC4-5D6E-409C-BE32-E72D297353CC}">
              <c16:uniqueId val="{00000000-CB40-5F4C-9E59-CD4F59B70879}"/>
            </c:ext>
          </c:extLst>
        </c:ser>
        <c:ser>
          <c:idx val="1"/>
          <c:order val="1"/>
          <c:tx>
            <c:strRef>
              <c:f>Sheet1!$C$1</c:f>
              <c:strCache>
                <c:ptCount val="1"/>
                <c:pt idx="0">
                  <c:v>EFV + TDF-FTC </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c:v>
                </c:pt>
                <c:pt idx="1">
                  <c:v>β2 microglobulin/Cr</c:v>
                </c:pt>
              </c:strCache>
            </c:strRef>
          </c:cat>
          <c:val>
            <c:numRef>
              <c:f>Sheet1!$C$2:$C$3</c:f>
              <c:numCache>
                <c:formatCode>0</c:formatCode>
                <c:ptCount val="2"/>
                <c:pt idx="0">
                  <c:v>50</c:v>
                </c:pt>
                <c:pt idx="1">
                  <c:v>24</c:v>
                </c:pt>
              </c:numCache>
            </c:numRef>
          </c:val>
          <c:extLst>
            <c:ext xmlns:c16="http://schemas.microsoft.com/office/drawing/2014/chart" uri="{C3380CC4-5D6E-409C-BE32-E72D297353CC}">
              <c16:uniqueId val="{00000001-CB40-5F4C-9E59-CD4F59B70879}"/>
            </c:ext>
          </c:extLst>
        </c:ser>
        <c:dLbls>
          <c:showLegendKey val="0"/>
          <c:showVal val="1"/>
          <c:showCatName val="0"/>
          <c:showSerName val="0"/>
          <c:showPercent val="0"/>
          <c:showBubbleSize val="0"/>
        </c:dLbls>
        <c:gapWidth val="165"/>
        <c:axId val="1795483320"/>
        <c:axId val="1795476168"/>
      </c:barChart>
      <c:catAx>
        <c:axId val="1795483320"/>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795476168"/>
        <c:crosses val="autoZero"/>
        <c:auto val="1"/>
        <c:lblAlgn val="ctr"/>
        <c:lblOffset val="1"/>
        <c:tickLblSkip val="1"/>
        <c:tickMarkSkip val="1"/>
        <c:noMultiLvlLbl val="0"/>
      </c:catAx>
      <c:valAx>
        <c:axId val="1795476168"/>
        <c:scaling>
          <c:orientation val="minMax"/>
          <c:max val="100"/>
          <c:min val="-100"/>
        </c:scaling>
        <c:delete val="0"/>
        <c:axPos val="l"/>
        <c:title>
          <c:tx>
            <c:rich>
              <a:bodyPr/>
              <a:lstStyle/>
              <a:p>
                <a:pPr>
                  <a:defRPr sz="1400" b="1">
                    <a:solidFill>
                      <a:schemeClr val="tx1"/>
                    </a:solidFill>
                  </a:defRPr>
                </a:pPr>
                <a:r>
                  <a:rPr lang="en-US" sz="1400" b="1" dirty="0">
                    <a:solidFill>
                      <a:schemeClr val="tx1"/>
                    </a:solidFill>
                  </a:rPr>
                  <a:t>Change in Renal Tubular Function (%)</a:t>
                </a:r>
              </a:p>
            </c:rich>
          </c:tx>
          <c:layout>
            <c:manualLayout>
              <c:xMode val="edge"/>
              <c:yMode val="edge"/>
              <c:x val="3.4565470982793819E-3"/>
              <c:y val="0.1452637430737824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795483320"/>
        <c:crosses val="autoZero"/>
        <c:crossBetween val="between"/>
        <c:majorUnit val="50"/>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786807262057101"/>
          <c:y val="1.7006901915038401E-2"/>
          <c:w val="0.57997501045386002"/>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037980546501"/>
          <c:y val="0.12805583449383101"/>
          <c:w val="0.83245136637332096"/>
          <c:h val="0.76393587761850201"/>
        </c:manualLayout>
      </c:layout>
      <c:barChart>
        <c:barDir val="col"/>
        <c:grouping val="clustered"/>
        <c:varyColors val="0"/>
        <c:ser>
          <c:idx val="0"/>
          <c:order val="0"/>
          <c:tx>
            <c:strRef>
              <c:f>Sheet1!$B$1</c:f>
              <c:strCache>
                <c:ptCount val="1"/>
                <c:pt idx="0">
                  <c:v>EFV + ABC-3TC </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0BB9-BF40-A96E-B771A534454F}"/>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Lumbar Spine </c:v>
                </c:pt>
              </c:strCache>
            </c:strRef>
          </c:cat>
          <c:val>
            <c:numRef>
              <c:f>Sheet1!$B$2:$B$3</c:f>
              <c:numCache>
                <c:formatCode>0.00</c:formatCode>
                <c:ptCount val="2"/>
                <c:pt idx="0">
                  <c:v>-1.9</c:v>
                </c:pt>
                <c:pt idx="1">
                  <c:v>-1.6</c:v>
                </c:pt>
              </c:numCache>
            </c:numRef>
          </c:val>
          <c:extLst>
            <c:ext xmlns:c16="http://schemas.microsoft.com/office/drawing/2014/chart" uri="{C3380CC4-5D6E-409C-BE32-E72D297353CC}">
              <c16:uniqueId val="{00000002-0BB9-BF40-A96E-B771A534454F}"/>
            </c:ext>
          </c:extLst>
        </c:ser>
        <c:ser>
          <c:idx val="1"/>
          <c:order val="1"/>
          <c:tx>
            <c:strRef>
              <c:f>Sheet1!$C$1</c:f>
              <c:strCache>
                <c:ptCount val="1"/>
                <c:pt idx="0">
                  <c:v>EFV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Lumbar Spine </c:v>
                </c:pt>
              </c:strCache>
            </c:strRef>
          </c:cat>
          <c:val>
            <c:numRef>
              <c:f>Sheet1!$C$2:$C$3</c:f>
              <c:numCache>
                <c:formatCode>0.00</c:formatCode>
                <c:ptCount val="2"/>
                <c:pt idx="0" formatCode="General">
                  <c:v>-3.6</c:v>
                </c:pt>
                <c:pt idx="1">
                  <c:v>-2.4</c:v>
                </c:pt>
              </c:numCache>
            </c:numRef>
          </c:val>
          <c:extLst>
            <c:ext xmlns:c16="http://schemas.microsoft.com/office/drawing/2014/chart" uri="{C3380CC4-5D6E-409C-BE32-E72D297353CC}">
              <c16:uniqueId val="{00000003-0BB9-BF40-A96E-B771A534454F}"/>
            </c:ext>
          </c:extLst>
        </c:ser>
        <c:dLbls>
          <c:showLegendKey val="0"/>
          <c:showVal val="1"/>
          <c:showCatName val="0"/>
          <c:showSerName val="0"/>
          <c:showPercent val="0"/>
          <c:showBubbleSize val="0"/>
        </c:dLbls>
        <c:gapWidth val="175"/>
        <c:axId val="1795215480"/>
        <c:axId val="1795196600"/>
      </c:barChart>
      <c:catAx>
        <c:axId val="1795215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795196600"/>
        <c:crosses val="autoZero"/>
        <c:auto val="1"/>
        <c:lblAlgn val="ctr"/>
        <c:lblOffset val="1"/>
        <c:tickLblSkip val="1"/>
        <c:tickMarkSkip val="1"/>
        <c:noMultiLvlLbl val="0"/>
      </c:catAx>
      <c:valAx>
        <c:axId val="1795196600"/>
        <c:scaling>
          <c:orientation val="minMax"/>
          <c:max val="0"/>
          <c:min val="-5"/>
        </c:scaling>
        <c:delete val="0"/>
        <c:axPos val="l"/>
        <c:title>
          <c:tx>
            <c:rich>
              <a:bodyPr/>
              <a:lstStyle/>
              <a:p>
                <a:pPr>
                  <a:defRPr b="1"/>
                </a:pPr>
                <a:r>
                  <a:rPr lang="en-US" b="1"/>
                  <a:t>Change in BMD (%)</a:t>
                </a:r>
              </a:p>
            </c:rich>
          </c:tx>
          <c:layout>
            <c:manualLayout>
              <c:xMode val="edge"/>
              <c:yMode val="edge"/>
              <c:x val="2.2414455137552251E-2"/>
              <c:y val="0.2030028798483523"/>
            </c:manualLayout>
          </c:layout>
          <c:overlay val="0"/>
        </c:title>
        <c:numFmt formatCode="0" sourceLinked="0"/>
        <c:majorTickMark val="out"/>
        <c:minorTickMark val="none"/>
        <c:tickLblPos val="nextTo"/>
        <c:spPr>
          <a:ln w="6350" cmpd="sng">
            <a:solidFill>
              <a:srgbClr val="000000"/>
            </a:solidFill>
          </a:ln>
        </c:spPr>
        <c:txPr>
          <a:bodyPr/>
          <a:lstStyle/>
          <a:p>
            <a:pPr>
              <a:defRPr sz="1400"/>
            </a:pPr>
            <a:endParaRPr lang="en-US"/>
          </a:p>
        </c:txPr>
        <c:crossAx val="179521548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022464103751698"/>
          <c:y val="0"/>
          <c:w val="0.57720588235294101"/>
          <c:h val="0.11077355778775499"/>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621161059312"/>
          <c:y val="8.6496293226504595E-2"/>
          <c:w val="0.83235076158475696"/>
          <c:h val="0.71195791315559198"/>
        </c:manualLayout>
      </c:layout>
      <c:barChart>
        <c:barDir val="col"/>
        <c:grouping val="clustered"/>
        <c:varyColors val="0"/>
        <c:ser>
          <c:idx val="0"/>
          <c:order val="0"/>
          <c:tx>
            <c:strRef>
              <c:f>Sheet1!$B$1</c:f>
              <c:strCache>
                <c:ptCount val="1"/>
                <c:pt idx="0">
                  <c:v>EFV + ABC-3TC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6% loss at hip</c:v>
                </c:pt>
                <c:pt idx="1">
                  <c:v>≥ 6% loss at spine </c:v>
                </c:pt>
              </c:strCache>
            </c:strRef>
          </c:cat>
          <c:val>
            <c:numRef>
              <c:f>Sheet1!$B$2:$B$3</c:f>
              <c:numCache>
                <c:formatCode>0</c:formatCode>
                <c:ptCount val="2"/>
                <c:pt idx="0">
                  <c:v>3</c:v>
                </c:pt>
                <c:pt idx="1">
                  <c:v>5</c:v>
                </c:pt>
              </c:numCache>
            </c:numRef>
          </c:val>
          <c:extLst>
            <c:ext xmlns:c16="http://schemas.microsoft.com/office/drawing/2014/chart" uri="{C3380CC4-5D6E-409C-BE32-E72D297353CC}">
              <c16:uniqueId val="{00000000-F60D-B948-9170-8640F4EF63B6}"/>
            </c:ext>
          </c:extLst>
        </c:ser>
        <c:ser>
          <c:idx val="1"/>
          <c:order val="1"/>
          <c:tx>
            <c:strRef>
              <c:f>Sheet1!$C$1</c:f>
              <c:strCache>
                <c:ptCount val="1"/>
                <c:pt idx="0">
                  <c:v>EFV + TDF-FTC </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6% loss at hip</c:v>
                </c:pt>
                <c:pt idx="1">
                  <c:v>≥ 6% loss at spine </c:v>
                </c:pt>
              </c:strCache>
            </c:strRef>
          </c:cat>
          <c:val>
            <c:numRef>
              <c:f>Sheet1!$C$2:$C$3</c:f>
              <c:numCache>
                <c:formatCode>0</c:formatCode>
                <c:ptCount val="2"/>
                <c:pt idx="0">
                  <c:v>13</c:v>
                </c:pt>
                <c:pt idx="1">
                  <c:v>10</c:v>
                </c:pt>
              </c:numCache>
            </c:numRef>
          </c:val>
          <c:extLst>
            <c:ext xmlns:c16="http://schemas.microsoft.com/office/drawing/2014/chart" uri="{C3380CC4-5D6E-409C-BE32-E72D297353CC}">
              <c16:uniqueId val="{00000001-F60D-B948-9170-8640F4EF63B6}"/>
            </c:ext>
          </c:extLst>
        </c:ser>
        <c:dLbls>
          <c:showLegendKey val="0"/>
          <c:showVal val="1"/>
          <c:showCatName val="0"/>
          <c:showSerName val="0"/>
          <c:showPercent val="0"/>
          <c:showBubbleSize val="0"/>
        </c:dLbls>
        <c:gapWidth val="165"/>
        <c:axId val="-2043214408"/>
        <c:axId val="-2021339368"/>
      </c:barChart>
      <c:catAx>
        <c:axId val="-2043214408"/>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21339368"/>
        <c:crosses val="autoZero"/>
        <c:auto val="1"/>
        <c:lblAlgn val="ctr"/>
        <c:lblOffset val="1"/>
        <c:tickLblSkip val="1"/>
        <c:tickMarkSkip val="1"/>
        <c:noMultiLvlLbl val="0"/>
      </c:catAx>
      <c:valAx>
        <c:axId val="-2021339368"/>
        <c:scaling>
          <c:orientation val="minMax"/>
          <c:max val="20"/>
          <c:min val="0"/>
        </c:scaling>
        <c:delete val="0"/>
        <c:axPos val="l"/>
        <c:title>
          <c:tx>
            <c:rich>
              <a:bodyPr/>
              <a:lstStyle/>
              <a:p>
                <a:pPr>
                  <a:defRPr sz="1400" b="1">
                    <a:solidFill>
                      <a:schemeClr val="tx1"/>
                    </a:solidFill>
                  </a:defRPr>
                </a:pPr>
                <a:r>
                  <a:rPr lang="en-US" sz="1400" b="1" dirty="0">
                    <a:solidFill>
                      <a:schemeClr val="tx1"/>
                    </a:solidFill>
                  </a:rPr>
                  <a:t>Proportion of Subjects (%)</a:t>
                </a:r>
              </a:p>
            </c:rich>
          </c:tx>
          <c:layout>
            <c:manualLayout>
              <c:xMode val="edge"/>
              <c:yMode val="edge"/>
              <c:x val="1.4375303781471761E-2"/>
              <c:y val="8.3989197530864201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3214408"/>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002613845379498"/>
          <c:y val="2.3868398029193699E-3"/>
          <c:w val="0.589058613038585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0.40625</cdr:x>
      <cdr:y>0.9065</cdr:y>
    </cdr:from>
    <cdr:to>
      <cdr:x>0.73625</cdr:x>
      <cdr:y>1</cdr:y>
    </cdr:to>
    <cdr:sp macro="" textlink="">
      <cdr:nvSpPr>
        <cdr:cNvPr id="3" name="TextBox 2"/>
        <cdr:cNvSpPr txBox="1"/>
      </cdr:nvSpPr>
      <cdr:spPr>
        <a:xfrm xmlns:a="http://schemas.openxmlformats.org/drawingml/2006/main">
          <a:off x="3343264" y="2984063"/>
          <a:ext cx="2715768"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a:latin typeface="Arial"/>
            </a:rPr>
            <a:t>Bone Density Loss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b="0" dirty="0"/>
              <a:t>EFV + ABC-3TC versus EFV + TDF-FTC</a:t>
            </a:r>
            <a:br>
              <a:rPr lang="en-US" sz="2100" b="0" dirty="0"/>
            </a:br>
            <a:r>
              <a:rPr lang="en-US" sz="2700" dirty="0"/>
              <a:t>ASSERT Trial</a:t>
            </a:r>
          </a:p>
        </p:txBody>
      </p:sp>
    </p:spTree>
    <p:extLst>
      <p:ext uri="{BB962C8B-B14F-4D97-AF65-F5344CB8AC3E}">
        <p14:creationId xmlns:p14="http://schemas.microsoft.com/office/powerpoint/2010/main" val="8491343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5389745" y="2846789"/>
            <a:ext cx="421908" cy="6470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ASSERT: Study Design</a:t>
            </a:r>
            <a:endParaRPr lang="en-US" sz="2000" dirty="0"/>
          </a:p>
        </p:txBody>
      </p:sp>
      <p:sp>
        <p:nvSpPr>
          <p:cNvPr id="4" name="Text Placeholder 3"/>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endParaRPr lang="en-US" dirty="0">
              <a:latin typeface="Arial" pitchFamily="22" charset="0"/>
            </a:endParaRPr>
          </a:p>
        </p:txBody>
      </p:sp>
      <p:sp>
        <p:nvSpPr>
          <p:cNvPr id="24" name="Rectangle 7"/>
          <p:cNvSpPr>
            <a:spLocks noChangeArrowheads="1"/>
          </p:cNvSpPr>
          <p:nvPr/>
        </p:nvSpPr>
        <p:spPr bwMode="ltGray">
          <a:xfrm>
            <a:off x="5979140" y="1876921"/>
            <a:ext cx="2611408"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Efavirenz + ABC-3TC</a:t>
            </a:r>
            <a:br>
              <a:rPr lang="en-US" sz="1400" b="1" dirty="0">
                <a:solidFill>
                  <a:srgbClr val="000000"/>
                </a:solidFill>
                <a:latin typeface="Arial"/>
                <a:cs typeface="Arial"/>
              </a:rPr>
            </a:br>
            <a:r>
              <a:rPr lang="en-US" sz="1350" b="1" dirty="0">
                <a:solidFill>
                  <a:srgbClr val="000000"/>
                </a:solidFill>
                <a:latin typeface="Arial"/>
                <a:cs typeface="Arial"/>
              </a:rPr>
              <a:t> </a:t>
            </a:r>
            <a:r>
              <a:rPr lang="en-US" sz="1050" dirty="0">
                <a:solidFill>
                  <a:srgbClr val="000000"/>
                </a:solidFill>
                <a:latin typeface="Arial"/>
                <a:cs typeface="Arial"/>
              </a:rPr>
              <a:t>(n = 192)</a:t>
            </a:r>
          </a:p>
        </p:txBody>
      </p:sp>
      <p:sp>
        <p:nvSpPr>
          <p:cNvPr id="33" name="Rectangle 7"/>
          <p:cNvSpPr>
            <a:spLocks noChangeArrowheads="1"/>
          </p:cNvSpPr>
          <p:nvPr/>
        </p:nvSpPr>
        <p:spPr bwMode="ltGray">
          <a:xfrm>
            <a:off x="5979140" y="3167073"/>
            <a:ext cx="2611408"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a:cs typeface="Arial"/>
              </a:rPr>
              <a:t>Efavirenz + TDF-FTC</a:t>
            </a:r>
          </a:p>
          <a:p>
            <a:pPr algn="ctr"/>
            <a:r>
              <a:rPr lang="en-US" sz="1050" dirty="0">
                <a:solidFill>
                  <a:srgbClr val="000000"/>
                </a:solidFill>
                <a:latin typeface="Arial"/>
                <a:cs typeface="Arial"/>
              </a:rPr>
              <a:t>(n = 193)</a:t>
            </a:r>
          </a:p>
        </p:txBody>
      </p:sp>
      <p:sp>
        <p:nvSpPr>
          <p:cNvPr id="3" name="Content Placeholder 2"/>
          <p:cNvSpPr>
            <a:spLocks noGrp="1"/>
          </p:cNvSpPr>
          <p:nvPr>
            <p:ph sz="half" idx="2"/>
          </p:nvPr>
        </p:nvSpPr>
        <p:spPr>
          <a:xfrm>
            <a:off x="323849" y="983152"/>
            <a:ext cx="4958013" cy="3808854"/>
          </a:xfrm>
        </p:spPr>
        <p:txBody>
          <a:bodyPr>
            <a:noAutofit/>
          </a:bodyPr>
          <a:lstStyle/>
          <a:p>
            <a:pPr>
              <a:lnSpc>
                <a:spcPts val="2000"/>
              </a:lnSpc>
            </a:pPr>
            <a:r>
              <a:rPr lang="en-US" sz="1500" b="1" dirty="0"/>
              <a:t>Background</a:t>
            </a:r>
            <a:r>
              <a:rPr lang="en-US" sz="1500" dirty="0"/>
              <a:t>: Randomized, open label, phase 3 study comparing tenofovir DF-emtricitabine plus efavirenz with zidovudine-lamivudine plus efavirenz in antiretroviral-naïve adults with HIV</a:t>
            </a:r>
          </a:p>
          <a:p>
            <a:pPr>
              <a:spcBef>
                <a:spcPts val="800"/>
              </a:spcBef>
            </a:pPr>
            <a:r>
              <a:rPr lang="en-US" sz="1500" b="1" dirty="0"/>
              <a:t>Inclusion Criteria (n = 385)</a:t>
            </a:r>
          </a:p>
          <a:p>
            <a:pPr lvl="1">
              <a:lnSpc>
                <a:spcPts val="2000"/>
              </a:lnSpc>
            </a:pPr>
            <a:r>
              <a:rPr lang="en-US" sz="1500" dirty="0"/>
              <a:t>Antiretroviral-naïve adults</a:t>
            </a:r>
          </a:p>
          <a:p>
            <a:pPr lvl="1">
              <a:lnSpc>
                <a:spcPts val="2000"/>
              </a:lnSpc>
            </a:pPr>
            <a:r>
              <a:rPr lang="en-US" sz="1500" dirty="0"/>
              <a:t>Age ≥18 years</a:t>
            </a:r>
          </a:p>
          <a:p>
            <a:pPr lvl="1">
              <a:lnSpc>
                <a:spcPts val="2000"/>
              </a:lnSpc>
            </a:pPr>
            <a:r>
              <a:rPr lang="en-US" sz="1500" dirty="0"/>
              <a:t>HIV RNA ≥1,000 copies/mL</a:t>
            </a:r>
          </a:p>
          <a:p>
            <a:pPr lvl="1">
              <a:lnSpc>
                <a:spcPts val="2000"/>
              </a:lnSpc>
            </a:pPr>
            <a:r>
              <a:rPr lang="en-US" sz="1500" dirty="0"/>
              <a:t>HLA-B*5701 negative</a:t>
            </a:r>
          </a:p>
          <a:p>
            <a:pPr lvl="1">
              <a:lnSpc>
                <a:spcPts val="2000"/>
              </a:lnSpc>
            </a:pPr>
            <a:r>
              <a:rPr lang="en-US" sz="1500" dirty="0"/>
              <a:t>CrCl ≥50 mL/min </a:t>
            </a:r>
          </a:p>
          <a:p>
            <a:pPr lvl="1">
              <a:lnSpc>
                <a:spcPts val="2000"/>
              </a:lnSpc>
            </a:pPr>
            <a:r>
              <a:rPr lang="en-US" sz="1500" dirty="0"/>
              <a:t>No AIDS-defining condition or HBV infection</a:t>
            </a:r>
          </a:p>
          <a:p>
            <a:pPr>
              <a:spcBef>
                <a:spcPts val="800"/>
              </a:spcBef>
            </a:pPr>
            <a:r>
              <a:rPr lang="en-US" sz="1500" b="1" dirty="0"/>
              <a:t>Treatment Arms</a:t>
            </a:r>
          </a:p>
          <a:p>
            <a:pPr lvl="1">
              <a:lnSpc>
                <a:spcPts val="2000"/>
              </a:lnSpc>
            </a:pPr>
            <a:r>
              <a:rPr lang="en-US" sz="1500" dirty="0"/>
              <a:t>Efavirenz + abacavir-lamivudine </a:t>
            </a:r>
          </a:p>
          <a:p>
            <a:pPr lvl="1">
              <a:lnSpc>
                <a:spcPts val="2000"/>
              </a:lnSpc>
            </a:pPr>
            <a:r>
              <a:rPr lang="en-US" sz="1500" dirty="0"/>
              <a:t>Efavirenz + tenofovir DF-emtricitabine </a:t>
            </a:r>
          </a:p>
        </p:txBody>
      </p:sp>
      <p:sp>
        <p:nvSpPr>
          <p:cNvPr id="6" name="Line 11">
            <a:extLst>
              <a:ext uri="{FF2B5EF4-FFF2-40B4-BE49-F238E27FC236}">
                <a16:creationId xmlns:a16="http://schemas.microsoft.com/office/drawing/2014/main" id="{E9D8B876-B823-7253-69A3-5FDBB6309FD0}"/>
              </a:ext>
            </a:extLst>
          </p:cNvPr>
          <p:cNvSpPr>
            <a:spLocks noChangeShapeType="1"/>
          </p:cNvSpPr>
          <p:nvPr/>
        </p:nvSpPr>
        <p:spPr bwMode="auto">
          <a:xfrm rot="1169337" flipV="1">
            <a:off x="5389745" y="2377557"/>
            <a:ext cx="421908" cy="6470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Tree>
    <p:extLst>
      <p:ext uri="{BB962C8B-B14F-4D97-AF65-F5344CB8AC3E}">
        <p14:creationId xmlns:p14="http://schemas.microsoft.com/office/powerpoint/2010/main" val="367334808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ASSERT: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(Intent-to-Treat Analysis)</a:t>
            </a:r>
          </a:p>
        </p:txBody>
      </p:sp>
      <p:sp>
        <p:nvSpPr>
          <p:cNvPr id="6" name="Content Placeholder 5"/>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endParaRPr lang="en-US"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942583"/>
              </p:ext>
            </p:extLst>
          </p:nvPr>
        </p:nvGraphicFramePr>
        <p:xfrm>
          <a:off x="460323"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20662" y="3672280"/>
            <a:ext cx="70212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114/192</a:t>
            </a:r>
          </a:p>
        </p:txBody>
      </p:sp>
      <p:sp>
        <p:nvSpPr>
          <p:cNvPr id="10" name="Rectangle 9"/>
          <p:cNvSpPr/>
          <p:nvPr/>
        </p:nvSpPr>
        <p:spPr>
          <a:xfrm>
            <a:off x="2715951" y="3672280"/>
            <a:ext cx="70212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137/193</a:t>
            </a:r>
          </a:p>
        </p:txBody>
      </p:sp>
      <p:sp>
        <p:nvSpPr>
          <p:cNvPr id="11" name="Rectangle 10"/>
          <p:cNvSpPr/>
          <p:nvPr/>
        </p:nvSpPr>
        <p:spPr>
          <a:xfrm>
            <a:off x="4292754" y="3672280"/>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61/95</a:t>
            </a:r>
          </a:p>
        </p:txBody>
      </p:sp>
      <p:sp>
        <p:nvSpPr>
          <p:cNvPr id="12" name="Rectangle 11"/>
          <p:cNvSpPr/>
          <p:nvPr/>
        </p:nvSpPr>
        <p:spPr>
          <a:xfrm>
            <a:off x="5090400" y="3672280"/>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62/83</a:t>
            </a:r>
          </a:p>
        </p:txBody>
      </p:sp>
      <p:sp>
        <p:nvSpPr>
          <p:cNvPr id="13" name="Rectangle 12"/>
          <p:cNvSpPr/>
          <p:nvPr/>
        </p:nvSpPr>
        <p:spPr>
          <a:xfrm>
            <a:off x="6624218" y="3672280"/>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53/97</a:t>
            </a:r>
          </a:p>
        </p:txBody>
      </p:sp>
      <p:sp>
        <p:nvSpPr>
          <p:cNvPr id="14" name="Rectangle 13"/>
          <p:cNvSpPr/>
          <p:nvPr/>
        </p:nvSpPr>
        <p:spPr>
          <a:xfrm>
            <a:off x="7398682" y="3672280"/>
            <a:ext cx="690451"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75/110</a:t>
            </a:r>
          </a:p>
        </p:txBody>
      </p:sp>
      <p:cxnSp>
        <p:nvCxnSpPr>
          <p:cNvPr id="18" name="Straight Connector 17"/>
          <p:cNvCxnSpPr>
            <a:cxnSpLocks/>
          </p:cNvCxnSpPr>
          <p:nvPr/>
        </p:nvCxnSpPr>
        <p:spPr>
          <a:xfrm>
            <a:off x="4231343" y="4294413"/>
            <a:ext cx="385690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566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ASSERT: Renal Biomarkers </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Markers of Renal Tubular Function  from Baseline</a:t>
            </a:r>
          </a:p>
        </p:txBody>
      </p:sp>
      <p:sp>
        <p:nvSpPr>
          <p:cNvPr id="8" name="Content Placeholder 7"/>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318327781"/>
              </p:ext>
            </p:extLst>
          </p:nvPr>
        </p:nvGraphicFramePr>
        <p:xfrm>
          <a:off x="493776" y="1428751"/>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619093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5937A-2448-809B-0CF3-A1F37CB6E54C}"/>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ABC-3TC vs.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ASSERT: Conclusions</a:t>
            </a:r>
            <a:endParaRPr lang="en-US" sz="2000" dirty="0"/>
          </a:p>
        </p:txBody>
      </p:sp>
      <p:sp>
        <p:nvSpPr>
          <p:cNvPr id="4" name="Text Placeholder 3"/>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p>
        </p:txBody>
      </p:sp>
      <p:sp>
        <p:nvSpPr>
          <p:cNvPr id="3" name="Content Placeholder 2"/>
          <p:cNvSpPr>
            <a:spLocks noGrp="1"/>
          </p:cNvSpPr>
          <p:nvPr>
            <p:ph sz="half" idx="2"/>
          </p:nvPr>
        </p:nvSpPr>
        <p:spPr>
          <a:xfrm>
            <a:off x="-18168" y="1813303"/>
            <a:ext cx="9180576" cy="1949251"/>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The study showed no difference in estimated glomerular filtration rate between the arms, however, increases in markers of tubular dysfunction were observed in the tenofovir/emtricitabine arm, the long-term consequence of which is unclear. A significant difference in efficacy favoring tenofovir/emtricitabine was observed.</a:t>
            </a:r>
            <a:r>
              <a:rPr lang="en-US" sz="1800" dirty="0">
                <a:latin typeface="Arial"/>
                <a:cs typeface="Arial"/>
              </a:rPr>
              <a:t>”</a:t>
            </a:r>
          </a:p>
        </p:txBody>
      </p:sp>
    </p:spTree>
    <p:extLst>
      <p:ext uri="{BB962C8B-B14F-4D97-AF65-F5344CB8AC3E}">
        <p14:creationId xmlns:p14="http://schemas.microsoft.com/office/powerpoint/2010/main" val="22971425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ASSERT: Bone Effects </a:t>
            </a:r>
            <a:endParaRPr lang="en-US" sz="2000" dirty="0"/>
          </a:p>
        </p:txBody>
      </p:sp>
      <p:sp>
        <p:nvSpPr>
          <p:cNvPr id="8" name="Content Placeholder 7"/>
          <p:cNvSpPr>
            <a:spLocks noGrp="1"/>
          </p:cNvSpPr>
          <p:nvPr>
            <p:ph type="body" sz="quarter" idx="15"/>
          </p:nvPr>
        </p:nvSpPr>
        <p:spPr/>
        <p:txBody>
          <a:bodyPr/>
          <a:lstStyle/>
          <a:p>
            <a:r>
              <a:rPr lang="nb-NO" dirty="0" err="1"/>
              <a:t>Week</a:t>
            </a:r>
            <a:r>
              <a:rPr lang="nb-NO" dirty="0"/>
              <a:t> 48: </a:t>
            </a:r>
            <a:r>
              <a:rPr lang="nb-NO" dirty="0" err="1"/>
              <a:t>Changes</a:t>
            </a:r>
            <a:r>
              <a:rPr lang="nb-NO" dirty="0"/>
              <a:t> in </a:t>
            </a:r>
            <a:r>
              <a:rPr lang="nb-NO" dirty="0" err="1"/>
              <a:t>Spine</a:t>
            </a:r>
            <a:r>
              <a:rPr lang="nb-NO" dirty="0"/>
              <a:t> and Hip Bone Mineral </a:t>
            </a:r>
            <a:r>
              <a:rPr lang="nb-NO" dirty="0" err="1"/>
              <a:t>Density</a:t>
            </a:r>
            <a:r>
              <a:rPr lang="nb-NO" dirty="0"/>
              <a:t> from Baseline </a:t>
            </a:r>
          </a:p>
        </p:txBody>
      </p:sp>
      <p:sp>
        <p:nvSpPr>
          <p:cNvPr id="3" name="Text Placeholder 2"/>
          <p:cNvSpPr>
            <a:spLocks noGrp="1"/>
          </p:cNvSpPr>
          <p:nvPr>
            <p:ph type="body" sz="quarter" idx="16"/>
          </p:nvPr>
        </p:nvSpPr>
        <p:spPr/>
        <p:txBody>
          <a:bodyPr/>
          <a:lstStyle/>
          <a:p>
            <a:r>
              <a:rPr lang="en-US" dirty="0"/>
              <a:t>Source: </a:t>
            </a:r>
            <a:r>
              <a:rPr lang="en-US" dirty="0" err="1">
                <a:latin typeface="Arial" pitchFamily="22" charset="0"/>
              </a:rPr>
              <a:t>Stellbrink</a:t>
            </a:r>
            <a:r>
              <a:rPr lang="en-US" dirty="0">
                <a:latin typeface="Arial" pitchFamily="22" charset="0"/>
              </a:rPr>
              <a:t> HJ, et al.</a:t>
            </a:r>
            <a:r>
              <a:rPr lang="pt-BR" dirty="0">
                <a:latin typeface="Arial" pitchFamily="22" charset="0"/>
              </a:rPr>
              <a:t> </a:t>
            </a:r>
            <a:r>
              <a:rPr lang="pt-BR" dirty="0" err="1">
                <a:latin typeface="Arial" pitchFamily="22" charset="0"/>
              </a:rPr>
              <a:t>Clin</a:t>
            </a:r>
            <a:r>
              <a:rPr lang="pt-BR" dirty="0">
                <a:latin typeface="Arial" pitchFamily="22" charset="0"/>
              </a:rPr>
              <a:t> </a:t>
            </a:r>
            <a:r>
              <a:rPr lang="pt-BR" dirty="0" err="1">
                <a:latin typeface="Arial" pitchFamily="22" charset="0"/>
              </a:rPr>
              <a:t>Infect</a:t>
            </a:r>
            <a:r>
              <a:rPr lang="pt-BR" dirty="0">
                <a:latin typeface="Arial" pitchFamily="22" charset="0"/>
              </a:rPr>
              <a:t> </a:t>
            </a:r>
            <a:r>
              <a:rPr lang="pt-BR" dirty="0" err="1">
                <a:latin typeface="Arial" pitchFamily="22" charset="0"/>
              </a:rPr>
              <a:t>Dis</a:t>
            </a:r>
            <a:r>
              <a:rPr lang="pt-BR" dirty="0">
                <a:latin typeface="Arial" pitchFamily="22" charset="0"/>
              </a:rPr>
              <a:t>. 2010;51:963-72.</a:t>
            </a:r>
            <a:r>
              <a:rPr lang="en-US" dirty="0">
                <a:latin typeface="Arial" pitchFamily="22" charset="0"/>
              </a:rPr>
              <a:t>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14038623"/>
              </p:ext>
            </p:extLst>
          </p:nvPr>
        </p:nvGraphicFramePr>
        <p:xfrm>
          <a:off x="493776" y="1428750"/>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9398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ASSERT: Bone Effects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Proportion of Subjects with Decrease in BMD from Baseline </a:t>
            </a:r>
          </a:p>
        </p:txBody>
      </p:sp>
      <p:sp>
        <p:nvSpPr>
          <p:cNvPr id="8" name="Content Placeholder 7"/>
          <p:cNvSpPr>
            <a:spLocks noGrp="1"/>
          </p:cNvSpPr>
          <p:nvPr>
            <p:ph type="body" sz="quarter" idx="16"/>
          </p:nvPr>
        </p:nvSpPr>
        <p:spPr/>
        <p:txBody>
          <a:bodyPr/>
          <a:lstStyle/>
          <a:p>
            <a:r>
              <a:rPr lang="en-US" dirty="0"/>
              <a:t>Source: </a:t>
            </a:r>
            <a:r>
              <a:rPr lang="en-US" dirty="0" err="1">
                <a:latin typeface="Arial" pitchFamily="22" charset="0"/>
              </a:rPr>
              <a:t>Stellbrink</a:t>
            </a:r>
            <a:r>
              <a:rPr lang="en-US" dirty="0">
                <a:latin typeface="Arial" pitchFamily="22" charset="0"/>
              </a:rPr>
              <a:t> HJ, et al.</a:t>
            </a:r>
            <a:r>
              <a:rPr lang="pt-BR" dirty="0">
                <a:latin typeface="Arial" pitchFamily="22" charset="0"/>
              </a:rPr>
              <a:t> </a:t>
            </a:r>
            <a:r>
              <a:rPr lang="pt-BR" dirty="0" err="1">
                <a:latin typeface="Arial" pitchFamily="22" charset="0"/>
              </a:rPr>
              <a:t>Clin</a:t>
            </a:r>
            <a:r>
              <a:rPr lang="pt-BR" dirty="0">
                <a:latin typeface="Arial" pitchFamily="22" charset="0"/>
              </a:rPr>
              <a:t> </a:t>
            </a:r>
            <a:r>
              <a:rPr lang="pt-BR" dirty="0" err="1">
                <a:latin typeface="Arial" pitchFamily="22" charset="0"/>
              </a:rPr>
              <a:t>Infect</a:t>
            </a:r>
            <a:r>
              <a:rPr lang="pt-BR" dirty="0">
                <a:latin typeface="Arial" pitchFamily="22" charset="0"/>
              </a:rPr>
              <a:t> </a:t>
            </a:r>
            <a:r>
              <a:rPr lang="pt-BR" dirty="0" err="1">
                <a:latin typeface="Arial" pitchFamily="22" charset="0"/>
              </a:rPr>
              <a:t>Dis</a:t>
            </a:r>
            <a:r>
              <a:rPr lang="pt-BR" dirty="0">
                <a:latin typeface="Arial" pitchFamily="22" charset="0"/>
              </a:rPr>
              <a:t>. 2010;51:963-72.</a:t>
            </a:r>
            <a:r>
              <a:rPr lang="en-US" dirty="0">
                <a:latin typeface="Arial" pitchFamily="22" charset="0"/>
              </a:rPr>
              <a:t>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54750965"/>
              </p:ext>
            </p:extLst>
          </p:nvPr>
        </p:nvGraphicFramePr>
        <p:xfrm>
          <a:off x="456072"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8579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31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55655</TotalTime>
  <Words>394</Words>
  <Application>Microsoft Macintosh PowerPoint</Application>
  <PresentationFormat>On-screen Show (16:9)</PresentationFormat>
  <Paragraphs>44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EFV + ABC-3TC versus EFV + TDF-FTC ASSERT Trial</vt:lpstr>
      <vt:lpstr>Efavirenz + ABC-3TC versus Efavirenz + TDF-FTC ASSERT: Study Design</vt:lpstr>
      <vt:lpstr>Efavirenz + ABC-3TC versus Efavirenz + TDF-FTC ASSERT: Results</vt:lpstr>
      <vt:lpstr>Efavirenz + ABC-3TC versus Efavirenz + TDF-FTC ASSERT: Renal Biomarkers </vt:lpstr>
      <vt:lpstr>Efavirenz + ABC-3TC vs. Efavirenz + TDF-FTC ASSERT: Conclusions</vt:lpstr>
      <vt:lpstr>Efavirenz + ABC-3TC versus Efavirenz + TDF-FTC ASSERT: Bone Effects </vt:lpstr>
      <vt:lpstr>Efavirenz + ABC-3TC versus Efavirenz + TDF-FTC ASSERT: Bone Effects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2342</cp:revision>
  <cp:lastPrinted>2008-02-05T14:34:24Z</cp:lastPrinted>
  <dcterms:created xsi:type="dcterms:W3CDTF">2010-11-28T05:36:22Z</dcterms:created>
  <dcterms:modified xsi:type="dcterms:W3CDTF">2022-12-29T01:45:55Z</dcterms:modified>
</cp:coreProperties>
</file>