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24" r:id="rId1"/>
  </p:sldMasterIdLst>
  <p:notesMasterIdLst>
    <p:notesMasterId r:id="rId10"/>
  </p:notesMasterIdLst>
  <p:handoutMasterIdLst>
    <p:handoutMasterId r:id="rId11"/>
  </p:handoutMasterIdLst>
  <p:sldIdLst>
    <p:sldId id="1201" r:id="rId2"/>
    <p:sldId id="1202" r:id="rId3"/>
    <p:sldId id="1203" r:id="rId4"/>
    <p:sldId id="1204" r:id="rId5"/>
    <p:sldId id="1205" r:id="rId6"/>
    <p:sldId id="1206" r:id="rId7"/>
    <p:sldId id="1207" r:id="rId8"/>
    <p:sldId id="1200" r:id="rId9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Wood" initials="B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C2B6"/>
    <a:srgbClr val="D1CCE1"/>
    <a:srgbClr val="6891BB"/>
    <a:srgbClr val="88788A"/>
    <a:srgbClr val="CFDCE9"/>
    <a:srgbClr val="CAD7E2"/>
    <a:srgbClr val="E6EBF2"/>
    <a:srgbClr val="D0977E"/>
    <a:srgbClr val="C7D6E4"/>
    <a:srgbClr val="D3B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619" autoAdjust="0"/>
    <p:restoredTop sz="94653" autoAdjust="0"/>
  </p:normalViewPr>
  <p:slideViewPr>
    <p:cSldViewPr snapToGrid="0" showGuides="1">
      <p:cViewPr varScale="1">
        <p:scale>
          <a:sx n="85" d="100"/>
          <a:sy n="85" d="100"/>
        </p:scale>
        <p:origin x="826" y="31"/>
      </p:cViewPr>
      <p:guideLst>
        <p:guide orient="horz" pos="4319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5" d="100"/>
        <a:sy n="135" d="100"/>
      </p:scale>
      <p:origin x="0" y="70080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0.104816102084364"/>
          <c:w val="0.84453618644891604"/>
          <c:h val="0.701185802419677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EFV + ABC-3TC</c:v>
                </c:pt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 </c:v>
                </c:pt>
                <c:pt idx="1">
                  <c:v>&lt;100,000 copies/mL </c:v>
                </c:pt>
                <c:pt idx="2">
                  <c:v>≥100,000 copies/mL 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59</c:v>
                </c:pt>
                <c:pt idx="1">
                  <c:v>64</c:v>
                </c:pt>
                <c:pt idx="2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8E-BB4B-ACEE-B711D7588F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EFV + TDF-FTC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 </c:v>
                </c:pt>
                <c:pt idx="1">
                  <c:v>&lt;100,000 copies/mL </c:v>
                </c:pt>
                <c:pt idx="2">
                  <c:v>≥100,000 copies/mL 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71</c:v>
                </c:pt>
                <c:pt idx="1">
                  <c:v>75</c:v>
                </c:pt>
                <c:pt idx="2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8E-BB4B-ACEE-B711D7588FA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95757624"/>
        <c:axId val="1795744936"/>
      </c:barChart>
      <c:catAx>
        <c:axId val="17957576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Baseline HIV RNA Level </a:t>
                </a:r>
              </a:p>
            </c:rich>
          </c:tx>
          <c:layout>
            <c:manualLayout>
              <c:xMode val="edge"/>
              <c:yMode val="edge"/>
              <c:x val="0.51800379119276796"/>
              <c:y val="0.9125240480472850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179574493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79574493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>
                    <a:effectLst/>
                  </a:rPr>
                  <a:t>HIV RNA &lt;50 copies/ml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9.0816078545737297E-3"/>
              <c:y val="0.157193416752084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179575762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9622934285992001"/>
          <c:y val="1.8543358318437099E-2"/>
          <c:w val="0.59142497812773398"/>
          <c:h val="8.1576179701191798E-2"/>
        </c:manualLayout>
      </c:layout>
      <c:overlay val="0"/>
      <c:spPr>
        <a:noFill/>
      </c:spPr>
      <c:txPr>
        <a:bodyPr/>
        <a:lstStyle/>
        <a:p>
          <a:pPr>
            <a:defRPr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969041994750699"/>
          <c:y val="0.109725624574706"/>
          <c:w val="0.81928149606299205"/>
          <c:h val="0.7799987848741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EFV + ABC-3TC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Retinol binding protein/Cr</c:v>
                </c:pt>
                <c:pt idx="1">
                  <c:v>β2 microglobulin/Cr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0</c:v>
                </c:pt>
                <c:pt idx="1">
                  <c:v>-47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40-5F4C-9E59-CD4F59B7087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EFV + TDF-FTC 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Retinol binding protein/Cr</c:v>
                </c:pt>
                <c:pt idx="1">
                  <c:v>β2 microglobulin/Cr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50</c:v>
                </c:pt>
                <c:pt idx="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40-5F4C-9E59-CD4F59B7087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1795483320"/>
        <c:axId val="1795476168"/>
      </c:barChart>
      <c:catAx>
        <c:axId val="1795483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179547616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795476168"/>
        <c:scaling>
          <c:orientation val="minMax"/>
          <c:max val="100"/>
          <c:min val="-10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dirty="0"/>
                  <a:t>Change from Baseline (%)</a:t>
                </a:r>
              </a:p>
            </c:rich>
          </c:tx>
          <c:layout>
            <c:manualLayout>
              <c:xMode val="edge"/>
              <c:yMode val="edge"/>
              <c:x val="1.42590551181102E-2"/>
              <c:y val="0.164553868486263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crossAx val="1795483320"/>
        <c:crosses val="autoZero"/>
        <c:crossBetween val="between"/>
        <c:majorUnit val="50"/>
        <c:minorUnit val="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0786807262057101"/>
          <c:y val="1.7006901915038401E-2"/>
          <c:w val="0.57997501045386002"/>
          <c:h val="7.7236929118762399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8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652037980546501"/>
          <c:y val="0.12805583449383101"/>
          <c:w val="0.83245136637332096"/>
          <c:h val="0.763935877618502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EFV + ABC-3TC </c:v>
                </c:pt>
              </c:strCache>
            </c:strRef>
          </c:tx>
          <c:spPr>
            <a:solidFill>
              <a:srgbClr val="718E25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0BB9-BF40-A96E-B771A53445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Hip </c:v>
                </c:pt>
                <c:pt idx="1">
                  <c:v>Lumbar Spine </c:v>
                </c:pt>
              </c:strCache>
            </c:strRef>
          </c:cat>
          <c:val>
            <c:numRef>
              <c:f>Sheet1!$B$2:$B$3</c:f>
              <c:numCache>
                <c:formatCode>0.00</c:formatCode>
                <c:ptCount val="2"/>
                <c:pt idx="0">
                  <c:v>-1.9</c:v>
                </c:pt>
                <c:pt idx="1">
                  <c:v>-1.6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B9-BF40-A96E-B771A534454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EFV + TDF-FTC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Hip </c:v>
                </c:pt>
                <c:pt idx="1">
                  <c:v>Lumbar Spine </c:v>
                </c:pt>
              </c:strCache>
            </c:strRef>
          </c:cat>
          <c:val>
            <c:numRef>
              <c:f>Sheet1!$C$2:$C$3</c:f>
              <c:numCache>
                <c:formatCode>0.00</c:formatCode>
                <c:ptCount val="2"/>
                <c:pt idx="0" formatCode="General">
                  <c:v>-3.6</c:v>
                </c:pt>
                <c:pt idx="1">
                  <c:v>-2.4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BB9-BF40-A96E-B771A53445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795215480"/>
        <c:axId val="1795196600"/>
      </c:barChart>
      <c:catAx>
        <c:axId val="1795215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179519660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795196600"/>
        <c:scaling>
          <c:orientation val="minMax"/>
          <c:max val="0"/>
          <c:min val="-5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dirty="0"/>
                  <a:t>Change in BMD (%)</a:t>
                </a:r>
              </a:p>
            </c:rich>
          </c:tx>
          <c:layout>
            <c:manualLayout>
              <c:xMode val="edge"/>
              <c:yMode val="edge"/>
              <c:x val="1.1611986001749799E-2"/>
              <c:y val="0.233867078356356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crossAx val="1795215480"/>
        <c:crosses val="autoZero"/>
        <c:crossBetween val="between"/>
        <c:majorUnit val="1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0022464103751698"/>
          <c:y val="0"/>
          <c:w val="0.57720588235294101"/>
          <c:h val="0.11077355778775499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8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6621161059312"/>
          <c:y val="8.6496293226504595E-2"/>
          <c:w val="0.83235076158475696"/>
          <c:h val="0.711957913155591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EFV + ABC-3TC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≥ 6% loss at hip</c:v>
                </c:pt>
                <c:pt idx="1">
                  <c:v>≥ 6% loss at spine 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3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0D-B948-9170-8640F4EF63B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EFV + TDF-FTC 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≥ 6% loss at hip</c:v>
                </c:pt>
                <c:pt idx="1">
                  <c:v>≥ 6% loss at spine 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13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0D-B948-9170-8640F4EF63B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2043214408"/>
        <c:axId val="-2021339368"/>
      </c:barChart>
      <c:catAx>
        <c:axId val="-2043214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-202133936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21339368"/>
        <c:scaling>
          <c:orientation val="minMax"/>
          <c:max val="2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baseline="0" dirty="0"/>
                  <a:t>Patients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1288930634949601E-2"/>
              <c:y val="0.26349196482018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crossAx val="-2043214408"/>
        <c:crosses val="autoZero"/>
        <c:crossBetween val="between"/>
        <c:majorUnit val="5"/>
        <c:minorUnit val="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0002613845379498"/>
          <c:y val="2.3868398029193699E-3"/>
          <c:w val="0.58905861303858598"/>
          <c:h val="7.7236929118762399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8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0.43021</cdr:x>
      <cdr:y>0.90136</cdr:y>
    </cdr:from>
    <cdr:to>
      <cdr:x>0.76021</cdr:x>
      <cdr:y>0.97692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78187" y="4038600"/>
          <a:ext cx="2514600" cy="3385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en-US" sz="1600" b="1" dirty="0">
              <a:latin typeface="Arial"/>
            </a:rPr>
            <a:t>Bone Density Loss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62114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86594659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95611347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387053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727181745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4182373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NHC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2771995955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NHC_Side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819956737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51440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26" r:id="rId4"/>
    <p:sldLayoutId id="2147483727" r:id="rId5"/>
    <p:sldLayoutId id="2147483728" r:id="rId6"/>
    <p:sldLayoutId id="2147483741" r:id="rId7"/>
    <p:sldLayoutId id="2147483729" r:id="rId8"/>
    <p:sldLayoutId id="2147483730" r:id="rId9"/>
    <p:sldLayoutId id="2147483731" r:id="rId10"/>
    <p:sldLayoutId id="2147483732" r:id="rId11"/>
    <p:sldLayoutId id="2147483742" r:id="rId12"/>
    <p:sldLayoutId id="2147483743" r:id="rId13"/>
    <p:sldLayoutId id="2147483744" r:id="rId14"/>
    <p:sldLayoutId id="2147483745" r:id="rId15"/>
    <p:sldLayoutId id="2147483740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0" dirty="0"/>
              <a:t>EFV + ABC-3TC versus EFV + TDF-FTC</a:t>
            </a:r>
            <a:br>
              <a:rPr lang="en-US" sz="2800" b="0" dirty="0"/>
            </a:br>
            <a:r>
              <a:rPr lang="en-US" dirty="0"/>
              <a:t>ASSERT Trial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369672-37F8-674D-B5D1-5C1D190AFB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6128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317675" y="3178694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317675" y="3784003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Efavirenz + ABC-3TC versus Efavirenz + TDF-FTC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ASSERT: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Post FA, et al. J </a:t>
            </a:r>
            <a:r>
              <a:rPr lang="en-US" dirty="0" err="1"/>
              <a:t>Acquir</a:t>
            </a:r>
            <a:r>
              <a:rPr lang="en-US" dirty="0"/>
              <a:t> Immune </a:t>
            </a:r>
            <a:r>
              <a:rPr lang="en-US" dirty="0" err="1"/>
              <a:t>Defic</a:t>
            </a:r>
            <a:r>
              <a:rPr lang="en-US" dirty="0"/>
              <a:t> </a:t>
            </a:r>
            <a:r>
              <a:rPr lang="en-US" dirty="0" err="1"/>
              <a:t>Syndr</a:t>
            </a:r>
            <a:r>
              <a:rPr lang="en-US" dirty="0"/>
              <a:t>. 2010;55:49-57.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894155" y="2514600"/>
            <a:ext cx="2945045" cy="1091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Efavirenz + ABC-3TC QD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192)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894155" y="4090421"/>
            <a:ext cx="2945045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Efavirenz + TDF-FTC QD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193)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/>
          </p:nvPr>
        </p:nvGraphicFramePr>
        <p:xfrm>
          <a:off x="410633" y="1600200"/>
          <a:ext cx="4923367" cy="4417139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923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ASSERT Study 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open label phase 3 study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comparing tenofovir DF-emtricitabine plus efavirenz with zidovudine-lamivudine plus efavirenz in 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ntiretroviral-naïve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adults with HIV</a:t>
                      </a:r>
                      <a:endParaRPr lang="en-US" sz="1600" u="sng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385)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Antiretroviral-naïve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adults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 ≥18 years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≥1,000 copies/mL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HLA-B*5701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negative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CrCl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≥50 mL/min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No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AIDS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conditions or HBV infection</a:t>
                      </a:r>
                      <a:endParaRPr lang="en-US" sz="1600" b="0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Efavirenz + abacavir-lamivudine 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Efavirenz + tenofovir DF-emtricitabine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26051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Efavirenz + ABC-3TC versus Efavirenz + TDF-FTC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ASSERT: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 Virologic Response (Intent-to-Treat Analysis)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Post FA, et al. J </a:t>
            </a:r>
            <a:r>
              <a:rPr lang="en-US" dirty="0" err="1"/>
              <a:t>Acquir</a:t>
            </a:r>
            <a:r>
              <a:rPr lang="en-US" dirty="0"/>
              <a:t> Immune </a:t>
            </a:r>
            <a:r>
              <a:rPr lang="en-US" dirty="0" err="1"/>
              <a:t>Defic</a:t>
            </a:r>
            <a:r>
              <a:rPr lang="en-US" dirty="0"/>
              <a:t> </a:t>
            </a:r>
            <a:r>
              <a:rPr lang="en-US" dirty="0" err="1"/>
              <a:t>Syndr</a:t>
            </a:r>
            <a:r>
              <a:rPr lang="en-US" dirty="0"/>
              <a:t>. 2010;55:49-57.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18288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114/192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670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137/193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402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61/95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911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62/83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643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53/97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152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75/110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011189" y="5711111"/>
            <a:ext cx="4230622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99197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Efavirenz + ABC-3TC versus Efavirenz + TDF-FTC</a:t>
            </a:r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ASSERT: Renal Biomarkers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Changes in Markers of Renal Tubular Function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Post FA, et al. J </a:t>
            </a:r>
            <a:r>
              <a:rPr lang="en-US" dirty="0" err="1"/>
              <a:t>Acquir</a:t>
            </a:r>
            <a:r>
              <a:rPr lang="en-US" dirty="0"/>
              <a:t> Immune </a:t>
            </a:r>
            <a:r>
              <a:rPr lang="en-US" dirty="0" err="1"/>
              <a:t>Defic</a:t>
            </a:r>
            <a:r>
              <a:rPr lang="en-US" dirty="0"/>
              <a:t> </a:t>
            </a:r>
            <a:r>
              <a:rPr lang="en-US" dirty="0" err="1"/>
              <a:t>Syndr</a:t>
            </a:r>
            <a:r>
              <a:rPr lang="en-US" dirty="0"/>
              <a:t>. 2010;55:49-57.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760412" y="1905001"/>
          <a:ext cx="7621587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715620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Efavirenz + ABC-3TC vs. Efavirenz + TDF-FTC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ASSERT: Conclusions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Post FA, et al. J </a:t>
            </a:r>
            <a:r>
              <a:rPr lang="en-US" dirty="0" err="1"/>
              <a:t>Acquir</a:t>
            </a:r>
            <a:r>
              <a:rPr lang="en-US" dirty="0"/>
              <a:t> Immune </a:t>
            </a:r>
            <a:r>
              <a:rPr lang="en-US" dirty="0" err="1"/>
              <a:t>Defic</a:t>
            </a:r>
            <a:r>
              <a:rPr lang="en-US" dirty="0"/>
              <a:t> </a:t>
            </a:r>
            <a:r>
              <a:rPr lang="en-US" dirty="0" err="1"/>
              <a:t>Syndr</a:t>
            </a:r>
            <a:r>
              <a:rPr lang="en-US" dirty="0"/>
              <a:t>. 2010;55:49-57.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667000"/>
          <a:ext cx="9144000" cy="235394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The study showed no difference in estimated glomerular filtration rate between the arms, however, increases in markers of tubular dysfunction were observed in the tenofovir/emtricitabine arm, the long-term consequence of which is unclear. A significant difference in efficacy favoring tenofovir/emtricitabine was observed.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4336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Efavirenz + ABC-3TC versus Efavirenz + TDF-FTC</a:t>
            </a:r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ASSERT: Bone Effects 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b-NO" dirty="0" err="1"/>
              <a:t>Week</a:t>
            </a:r>
            <a:r>
              <a:rPr lang="nb-NO" dirty="0"/>
              <a:t> 48: </a:t>
            </a:r>
            <a:r>
              <a:rPr lang="nb-NO" dirty="0" err="1"/>
              <a:t>Changes</a:t>
            </a:r>
            <a:r>
              <a:rPr lang="nb-NO" dirty="0"/>
              <a:t> in </a:t>
            </a:r>
            <a:r>
              <a:rPr lang="nb-NO" dirty="0" err="1"/>
              <a:t>Spine</a:t>
            </a:r>
            <a:r>
              <a:rPr lang="nb-NO" dirty="0"/>
              <a:t> and Hip Bone Mineral </a:t>
            </a:r>
            <a:r>
              <a:rPr lang="nb-NO" dirty="0" err="1"/>
              <a:t>Density</a:t>
            </a:r>
            <a:r>
              <a:rPr lang="nb-NO" dirty="0"/>
              <a:t> from Baseline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22" charset="0"/>
              </a:rPr>
              <a:t>Stellbrink</a:t>
            </a:r>
            <a:r>
              <a:rPr lang="en-US" dirty="0">
                <a:latin typeface="Arial" pitchFamily="22" charset="0"/>
              </a:rPr>
              <a:t> HJ, et al.</a:t>
            </a:r>
            <a:r>
              <a:rPr lang="pt-BR" dirty="0">
                <a:latin typeface="Arial" pitchFamily="22" charset="0"/>
              </a:rPr>
              <a:t> </a:t>
            </a:r>
            <a:r>
              <a:rPr lang="pt-BR" dirty="0" err="1">
                <a:latin typeface="Arial" pitchFamily="22" charset="0"/>
              </a:rPr>
              <a:t>Clin</a:t>
            </a:r>
            <a:r>
              <a:rPr lang="pt-BR" dirty="0">
                <a:latin typeface="Arial" pitchFamily="22" charset="0"/>
              </a:rPr>
              <a:t> </a:t>
            </a:r>
            <a:r>
              <a:rPr lang="pt-BR" dirty="0" err="1">
                <a:latin typeface="Arial" pitchFamily="22" charset="0"/>
              </a:rPr>
              <a:t>Infect</a:t>
            </a:r>
            <a:r>
              <a:rPr lang="pt-BR" dirty="0">
                <a:latin typeface="Arial" pitchFamily="22" charset="0"/>
              </a:rPr>
              <a:t> </a:t>
            </a:r>
            <a:r>
              <a:rPr lang="pt-BR" dirty="0" err="1">
                <a:latin typeface="Arial" pitchFamily="22" charset="0"/>
              </a:rPr>
              <a:t>Dis</a:t>
            </a:r>
            <a:r>
              <a:rPr lang="pt-BR" dirty="0">
                <a:latin typeface="Arial" pitchFamily="22" charset="0"/>
              </a:rPr>
              <a:t>. 2010;51:963-72.</a:t>
            </a:r>
            <a:r>
              <a:rPr lang="en-US" dirty="0">
                <a:latin typeface="Arial" pitchFamily="22" charset="0"/>
              </a:rPr>
              <a:t> 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684213" y="1905000"/>
          <a:ext cx="7772400" cy="4165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57212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Efavirenz + ABC-3TC versus  Efavirenz + TDF-FTC</a:t>
            </a:r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ASSERT: Bone Effects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Proportion of Subjects with Decrease in BMD from Baseline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22" charset="0"/>
              </a:rPr>
              <a:t>Stellbrink</a:t>
            </a:r>
            <a:r>
              <a:rPr lang="en-US" dirty="0">
                <a:latin typeface="Arial" pitchFamily="22" charset="0"/>
              </a:rPr>
              <a:t> HJ, et al.</a:t>
            </a:r>
            <a:r>
              <a:rPr lang="pt-BR" dirty="0">
                <a:latin typeface="Arial" pitchFamily="22" charset="0"/>
              </a:rPr>
              <a:t> </a:t>
            </a:r>
            <a:r>
              <a:rPr lang="pt-BR" dirty="0" err="1">
                <a:latin typeface="Arial" pitchFamily="22" charset="0"/>
              </a:rPr>
              <a:t>Clin</a:t>
            </a:r>
            <a:r>
              <a:rPr lang="pt-BR" dirty="0">
                <a:latin typeface="Arial" pitchFamily="22" charset="0"/>
              </a:rPr>
              <a:t> </a:t>
            </a:r>
            <a:r>
              <a:rPr lang="pt-BR" dirty="0" err="1">
                <a:latin typeface="Arial" pitchFamily="22" charset="0"/>
              </a:rPr>
              <a:t>Infect</a:t>
            </a:r>
            <a:r>
              <a:rPr lang="pt-BR" dirty="0">
                <a:latin typeface="Arial" pitchFamily="22" charset="0"/>
              </a:rPr>
              <a:t> </a:t>
            </a:r>
            <a:r>
              <a:rPr lang="pt-BR" dirty="0" err="1">
                <a:latin typeface="Arial" pitchFamily="22" charset="0"/>
              </a:rPr>
              <a:t>Dis</a:t>
            </a:r>
            <a:r>
              <a:rPr lang="pt-BR" dirty="0">
                <a:latin typeface="Arial" pitchFamily="22" charset="0"/>
              </a:rPr>
              <a:t>. 2010;51:963-72.</a:t>
            </a:r>
            <a:r>
              <a:rPr lang="en-US" dirty="0">
                <a:latin typeface="Arial" pitchFamily="22" charset="0"/>
              </a:rPr>
              <a:t> 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683419" y="1905000"/>
          <a:ext cx="7773987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001063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837069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49493</TotalTime>
  <Words>398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Geneva</vt:lpstr>
      <vt:lpstr>Lucida Grande</vt:lpstr>
      <vt:lpstr>Times New Roman</vt:lpstr>
      <vt:lpstr>NCRC</vt:lpstr>
      <vt:lpstr>EFV + ABC-3TC versus EFV + TDF-FTC ASSERT Trial</vt:lpstr>
      <vt:lpstr>Efavirenz + ABC-3TC versus Efavirenz + TDF-FTC ASSERT: Study Design</vt:lpstr>
      <vt:lpstr>Efavirenz + ABC-3TC versus Efavirenz + TDF-FTC ASSERT: Result</vt:lpstr>
      <vt:lpstr>Efavirenz + ABC-3TC versus Efavirenz + TDF-FTC ASSERT: Renal Biomarkers </vt:lpstr>
      <vt:lpstr>Efavirenz + ABC-3TC vs. Efavirenz + TDF-FTC ASSERT: Conclusions</vt:lpstr>
      <vt:lpstr>Efavirenz + ABC-3TC versus Efavirenz + TDF-FTC ASSERT: Bone Effects </vt:lpstr>
      <vt:lpstr>Efavirenz + ABC-3TC versus  Efavirenz + TDF-FTC ASSERT: Bone Effects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1693</cp:revision>
  <cp:lastPrinted>2008-02-05T14:34:24Z</cp:lastPrinted>
  <dcterms:created xsi:type="dcterms:W3CDTF">2010-11-28T05:36:22Z</dcterms:created>
  <dcterms:modified xsi:type="dcterms:W3CDTF">2020-01-24T03:51:34Z</dcterms:modified>
</cp:coreProperties>
</file>